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256" r:id="rId2"/>
    <p:sldId id="257" r:id="rId3"/>
    <p:sldId id="560" r:id="rId4"/>
    <p:sldId id="542" r:id="rId5"/>
    <p:sldId id="2601" r:id="rId6"/>
    <p:sldId id="559" r:id="rId7"/>
    <p:sldId id="2600" r:id="rId8"/>
    <p:sldId id="260" r:id="rId9"/>
    <p:sldId id="318" r:id="rId10"/>
    <p:sldId id="259" r:id="rId11"/>
    <p:sldId id="267" r:id="rId12"/>
    <p:sldId id="2596" r:id="rId13"/>
    <p:sldId id="565" r:id="rId14"/>
    <p:sldId id="630" r:id="rId15"/>
    <p:sldId id="271" r:id="rId16"/>
    <p:sldId id="631" r:id="rId17"/>
    <p:sldId id="291" r:id="rId18"/>
    <p:sldId id="292" r:id="rId19"/>
    <p:sldId id="293" r:id="rId20"/>
    <p:sldId id="567" r:id="rId21"/>
    <p:sldId id="295" r:id="rId22"/>
    <p:sldId id="629" r:id="rId23"/>
    <p:sldId id="297" r:id="rId24"/>
    <p:sldId id="653" r:id="rId25"/>
    <p:sldId id="652" r:id="rId26"/>
    <p:sldId id="322" r:id="rId27"/>
    <p:sldId id="566" r:id="rId28"/>
    <p:sldId id="632" r:id="rId29"/>
    <p:sldId id="633" r:id="rId30"/>
    <p:sldId id="634" r:id="rId31"/>
    <p:sldId id="656" r:id="rId32"/>
    <p:sldId id="635" r:id="rId33"/>
    <p:sldId id="636" r:id="rId34"/>
    <p:sldId id="637" r:id="rId35"/>
    <p:sldId id="638" r:id="rId36"/>
    <p:sldId id="393" r:id="rId37"/>
    <p:sldId id="640" r:id="rId38"/>
    <p:sldId id="641" r:id="rId39"/>
    <p:sldId id="642" r:id="rId40"/>
    <p:sldId id="643" r:id="rId41"/>
    <p:sldId id="714" r:id="rId42"/>
    <p:sldId id="645" r:id="rId43"/>
    <p:sldId id="615" r:id="rId44"/>
    <p:sldId id="378" r:id="rId45"/>
    <p:sldId id="269" r:id="rId46"/>
    <p:sldId id="2599" r:id="rId47"/>
    <p:sldId id="620" r:id="rId48"/>
    <p:sldId id="2597" r:id="rId49"/>
    <p:sldId id="264" r:id="rId50"/>
    <p:sldId id="612" r:id="rId51"/>
    <p:sldId id="650" r:id="rId52"/>
    <p:sldId id="609" r:id="rId53"/>
    <p:sldId id="658" r:id="rId54"/>
    <p:sldId id="651"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660"/>
  </p:normalViewPr>
  <p:slideViewPr>
    <p:cSldViewPr snapToGrid="0">
      <p:cViewPr varScale="1">
        <p:scale>
          <a:sx n="96" d="100"/>
          <a:sy n="96" d="100"/>
        </p:scale>
        <p:origin x="86" y="12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B2676FA-48AA-4834-8960-5FEC823DDEA3}" type="doc">
      <dgm:prSet loTypeId="urn:microsoft.com/office/officeart/2005/8/layout/hierarchy1" loCatId="hierarchy" qsTypeId="urn:microsoft.com/office/officeart/2005/8/quickstyle/simple2" qsCatId="simple" csTypeId="urn:microsoft.com/office/officeart/2005/8/colors/accent0_3" csCatId="mainScheme"/>
      <dgm:spPr/>
      <dgm:t>
        <a:bodyPr/>
        <a:lstStyle/>
        <a:p>
          <a:endParaRPr lang="en-US"/>
        </a:p>
      </dgm:t>
    </dgm:pt>
    <dgm:pt modelId="{E6734870-E15A-4B35-ADF8-65BF9F9E06FF}">
      <dgm:prSet/>
      <dgm:spPr/>
      <dgm:t>
        <a:bodyPr/>
        <a:lstStyle/>
        <a:p>
          <a:r>
            <a:rPr lang="en-US"/>
            <a:t>It Must Be NICE</a:t>
          </a:r>
        </a:p>
      </dgm:t>
    </dgm:pt>
    <dgm:pt modelId="{B5D49EDE-B550-41CA-9346-64C68E8AD4A7}" type="parTrans" cxnId="{A44D7480-37B7-42EE-9722-DB1FB251E200}">
      <dgm:prSet/>
      <dgm:spPr/>
      <dgm:t>
        <a:bodyPr/>
        <a:lstStyle/>
        <a:p>
          <a:endParaRPr lang="en-US"/>
        </a:p>
      </dgm:t>
    </dgm:pt>
    <dgm:pt modelId="{4B1B33D9-3E76-423B-9AD3-5F8DA5001AF8}" type="sibTrans" cxnId="{A44D7480-37B7-42EE-9722-DB1FB251E200}">
      <dgm:prSet/>
      <dgm:spPr/>
      <dgm:t>
        <a:bodyPr/>
        <a:lstStyle/>
        <a:p>
          <a:endParaRPr lang="en-US"/>
        </a:p>
      </dgm:t>
    </dgm:pt>
    <dgm:pt modelId="{A0822439-E15C-448C-85A9-E6DCC25CE95F}" type="pres">
      <dgm:prSet presAssocID="{9B2676FA-48AA-4834-8960-5FEC823DDEA3}" presName="hierChild1" presStyleCnt="0">
        <dgm:presLayoutVars>
          <dgm:chPref val="1"/>
          <dgm:dir/>
          <dgm:animOne val="branch"/>
          <dgm:animLvl val="lvl"/>
          <dgm:resizeHandles/>
        </dgm:presLayoutVars>
      </dgm:prSet>
      <dgm:spPr/>
    </dgm:pt>
    <dgm:pt modelId="{9AE839F7-4DB7-41F9-B939-1CD323C041E0}" type="pres">
      <dgm:prSet presAssocID="{E6734870-E15A-4B35-ADF8-65BF9F9E06FF}" presName="hierRoot1" presStyleCnt="0"/>
      <dgm:spPr/>
    </dgm:pt>
    <dgm:pt modelId="{49F9CEA7-0F35-46A4-9158-1366DD686623}" type="pres">
      <dgm:prSet presAssocID="{E6734870-E15A-4B35-ADF8-65BF9F9E06FF}" presName="composite" presStyleCnt="0"/>
      <dgm:spPr/>
    </dgm:pt>
    <dgm:pt modelId="{9688E4F6-9741-4676-A9A4-B844514F828E}" type="pres">
      <dgm:prSet presAssocID="{E6734870-E15A-4B35-ADF8-65BF9F9E06FF}" presName="background" presStyleLbl="node0" presStyleIdx="0" presStyleCnt="1"/>
      <dgm:spPr/>
    </dgm:pt>
    <dgm:pt modelId="{5EE19223-42C6-4429-9786-6CBF12D0ADC7}" type="pres">
      <dgm:prSet presAssocID="{E6734870-E15A-4B35-ADF8-65BF9F9E06FF}" presName="text" presStyleLbl="fgAcc0" presStyleIdx="0" presStyleCnt="1">
        <dgm:presLayoutVars>
          <dgm:chPref val="3"/>
        </dgm:presLayoutVars>
      </dgm:prSet>
      <dgm:spPr/>
    </dgm:pt>
    <dgm:pt modelId="{CCA0D112-482D-42AE-9F4C-FF4E0CE113B9}" type="pres">
      <dgm:prSet presAssocID="{E6734870-E15A-4B35-ADF8-65BF9F9E06FF}" presName="hierChild2" presStyleCnt="0"/>
      <dgm:spPr/>
    </dgm:pt>
  </dgm:ptLst>
  <dgm:cxnLst>
    <dgm:cxn modelId="{F6D7257E-08D6-4576-A5B5-927BE6C8A707}" type="presOf" srcId="{E6734870-E15A-4B35-ADF8-65BF9F9E06FF}" destId="{5EE19223-42C6-4429-9786-6CBF12D0ADC7}" srcOrd="0" destOrd="0" presId="urn:microsoft.com/office/officeart/2005/8/layout/hierarchy1"/>
    <dgm:cxn modelId="{A44D7480-37B7-42EE-9722-DB1FB251E200}" srcId="{9B2676FA-48AA-4834-8960-5FEC823DDEA3}" destId="{E6734870-E15A-4B35-ADF8-65BF9F9E06FF}" srcOrd="0" destOrd="0" parTransId="{B5D49EDE-B550-41CA-9346-64C68E8AD4A7}" sibTransId="{4B1B33D9-3E76-423B-9AD3-5F8DA5001AF8}"/>
    <dgm:cxn modelId="{F3424391-345C-4D73-BFCA-52F132CC9B3C}" type="presOf" srcId="{9B2676FA-48AA-4834-8960-5FEC823DDEA3}" destId="{A0822439-E15C-448C-85A9-E6DCC25CE95F}" srcOrd="0" destOrd="0" presId="urn:microsoft.com/office/officeart/2005/8/layout/hierarchy1"/>
    <dgm:cxn modelId="{071A8A8E-CA2D-48BF-9E9E-417A7DE36AF9}" type="presParOf" srcId="{A0822439-E15C-448C-85A9-E6DCC25CE95F}" destId="{9AE839F7-4DB7-41F9-B939-1CD323C041E0}" srcOrd="0" destOrd="0" presId="urn:microsoft.com/office/officeart/2005/8/layout/hierarchy1"/>
    <dgm:cxn modelId="{DE345D06-E8F1-4A9C-9EFC-79C4503B8C6E}" type="presParOf" srcId="{9AE839F7-4DB7-41F9-B939-1CD323C041E0}" destId="{49F9CEA7-0F35-46A4-9158-1366DD686623}" srcOrd="0" destOrd="0" presId="urn:microsoft.com/office/officeart/2005/8/layout/hierarchy1"/>
    <dgm:cxn modelId="{66C3C7FD-57A7-4D89-976E-E133565F48F6}" type="presParOf" srcId="{49F9CEA7-0F35-46A4-9158-1366DD686623}" destId="{9688E4F6-9741-4676-A9A4-B844514F828E}" srcOrd="0" destOrd="0" presId="urn:microsoft.com/office/officeart/2005/8/layout/hierarchy1"/>
    <dgm:cxn modelId="{8286F2A8-58CE-4E4B-9222-B5539E7C6B33}" type="presParOf" srcId="{49F9CEA7-0F35-46A4-9158-1366DD686623}" destId="{5EE19223-42C6-4429-9786-6CBF12D0ADC7}" srcOrd="1" destOrd="0" presId="urn:microsoft.com/office/officeart/2005/8/layout/hierarchy1"/>
    <dgm:cxn modelId="{AD2DD92E-8A81-4BC6-A78C-CE418D24BE1E}" type="presParOf" srcId="{9AE839F7-4DB7-41F9-B939-1CD323C041E0}" destId="{CCA0D112-482D-42AE-9F4C-FF4E0CE113B9}"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88E4F6-9741-4676-A9A4-B844514F828E}">
      <dsp:nvSpPr>
        <dsp:cNvPr id="0" name=""/>
        <dsp:cNvSpPr/>
      </dsp:nvSpPr>
      <dsp:spPr>
        <a:xfrm>
          <a:off x="836622" y="1864"/>
          <a:ext cx="5633256" cy="3577118"/>
        </a:xfrm>
        <a:prstGeom prst="roundRect">
          <a:avLst>
            <a:gd name="adj" fmla="val 10000"/>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5EE19223-42C6-4429-9786-6CBF12D0ADC7}">
      <dsp:nvSpPr>
        <dsp:cNvPr id="0" name=""/>
        <dsp:cNvSpPr/>
      </dsp:nvSpPr>
      <dsp:spPr>
        <a:xfrm>
          <a:off x="1462539" y="596485"/>
          <a:ext cx="5633256" cy="3577118"/>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0" lvl="0" indent="0" algn="ctr" defTabSz="2889250">
            <a:lnSpc>
              <a:spcPct val="90000"/>
            </a:lnSpc>
            <a:spcBef>
              <a:spcPct val="0"/>
            </a:spcBef>
            <a:spcAft>
              <a:spcPct val="35000"/>
            </a:spcAft>
            <a:buNone/>
          </a:pPr>
          <a:r>
            <a:rPr lang="en-US" sz="6500" kern="1200"/>
            <a:t>It Must Be NICE</a:t>
          </a:r>
        </a:p>
      </dsp:txBody>
      <dsp:txXfrm>
        <a:off x="1567309" y="701255"/>
        <a:ext cx="5423716" cy="336757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D0F43D-9D4E-4683-BC81-31DBCEF2C850}" type="datetimeFigureOut">
              <a:rPr lang="en-US" smtClean="0"/>
              <a:t>9/20/2020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4B922F-3DDC-494B-8B6A-22F766E8111D}" type="slidenum">
              <a:rPr lang="en-US" smtClean="0"/>
              <a:t>‹#›</a:t>
            </a:fld>
            <a:endParaRPr lang="en-US"/>
          </a:p>
        </p:txBody>
      </p:sp>
    </p:spTree>
    <p:extLst>
      <p:ext uri="{BB962C8B-B14F-4D97-AF65-F5344CB8AC3E}">
        <p14:creationId xmlns:p14="http://schemas.microsoft.com/office/powerpoint/2010/main" val="32088592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1"/>
          <p:cNvSpPr>
            <a:spLocks noGrp="1" noRot="1" noChangeAspect="1" noChangeArrowheads="1" noTextEdit="1"/>
          </p:cNvSpPr>
          <p:nvPr>
            <p:ph type="sldImg"/>
          </p:nvPr>
        </p:nvSpPr>
        <p:spPr bwMode="auto">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134147" name="Rectangle 2"/>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square" numCol="1" anchor="t" anchorCtr="0" compatLnSpc="1">
            <a:prstTxWarp prst="textNoShape">
              <a:avLst/>
            </a:prstTxWarp>
          </a:bodyPr>
          <a:lstStyle/>
          <a:p>
            <a:pPr>
              <a:defRPr/>
            </a:pPr>
            <a:r>
              <a:rPr lang="en-US" sz="1400" dirty="0">
                <a:solidFill>
                  <a:srgbClr val="0070C0"/>
                </a:solidFill>
                <a:latin typeface="Lucida Grande" charset="0"/>
                <a:cs typeface="Lucida Grande" charset="0"/>
                <a:sym typeface="Lucida Grande" charset="0"/>
              </a:rPr>
              <a:t>B &amp; K Talk about why its important to us as individuals </a:t>
            </a:r>
          </a:p>
          <a:p>
            <a:pPr>
              <a:defRPr/>
            </a:pPr>
            <a:r>
              <a:rPr lang="en-US" sz="1400" dirty="0">
                <a:solidFill>
                  <a:srgbClr val="0070C0"/>
                </a:solidFill>
                <a:latin typeface="Lucida Grande" charset="0"/>
                <a:cs typeface="Lucida Grande" charset="0"/>
                <a:sym typeface="Lucida Grande" charset="0"/>
              </a:rPr>
              <a:t>Note this workbook as a good resource</a:t>
            </a:r>
            <a:endParaRPr lang="en-US" sz="1400" dirty="0">
              <a:latin typeface="Lucida Grande" charset="0"/>
              <a:cs typeface="Lucida Grande" charset="0"/>
              <a:sym typeface="Lucida Grande" charset="0"/>
            </a:endParaRPr>
          </a:p>
          <a:p>
            <a:pPr>
              <a:defRPr/>
            </a:pPr>
            <a:endParaRPr lang="en-US" sz="1400" dirty="0">
              <a:latin typeface="Lucida Grande" charset="0"/>
              <a:cs typeface="Lucida Grande" charset="0"/>
              <a:sym typeface="Lucida Grande" charset="0"/>
            </a:endParaRPr>
          </a:p>
          <a:p>
            <a:pPr>
              <a:defRPr/>
            </a:pPr>
            <a:r>
              <a:rPr lang="en-US" sz="1400" dirty="0">
                <a:solidFill>
                  <a:srgbClr val="C00000"/>
                </a:solidFill>
                <a:latin typeface="Lucida Grande" charset="0"/>
                <a:cs typeface="Lucida Grande" charset="0"/>
                <a:sym typeface="Lucida Grande" charset="0"/>
              </a:rPr>
              <a:t>K why losing high quality staff, high turnover, preventative, trauma work</a:t>
            </a:r>
          </a:p>
          <a:p>
            <a:pPr>
              <a:defRPr/>
            </a:pPr>
            <a:endParaRPr lang="en-US" sz="1400" dirty="0">
              <a:solidFill>
                <a:srgbClr val="C00000"/>
              </a:solidFill>
              <a:latin typeface="Lucida Grande" charset="0"/>
              <a:cs typeface="Lucida Grande" charset="0"/>
              <a:sym typeface="Lucida Grande" charset="0"/>
            </a:endParaRPr>
          </a:p>
          <a:p>
            <a:pPr>
              <a:defRPr/>
            </a:pPr>
            <a:r>
              <a:rPr lang="en-US" sz="1400" dirty="0">
                <a:solidFill>
                  <a:srgbClr val="C00000"/>
                </a:solidFill>
                <a:latin typeface="Lucida Grande" charset="0"/>
                <a:cs typeface="Lucida Grande" charset="0"/>
                <a:sym typeface="Lucida Grande" charset="0"/>
              </a:rPr>
              <a:t>Our goal is for staff who are in high touch professions--Professions that touch the lives of others daily are in the best shape they can possibly be in order to help others</a:t>
            </a:r>
          </a:p>
          <a:p>
            <a:pPr>
              <a:defRPr/>
            </a:pPr>
            <a:endParaRPr lang="en-US" sz="1400" dirty="0">
              <a:solidFill>
                <a:srgbClr val="C00000"/>
              </a:solidFill>
              <a:latin typeface="Lucida Grande" charset="0"/>
              <a:cs typeface="Lucida Grande" charset="0"/>
              <a:sym typeface="Lucida Grande" charset="0"/>
            </a:endParaRPr>
          </a:p>
          <a:p>
            <a:pPr>
              <a:defRPr/>
            </a:pPr>
            <a:r>
              <a:rPr lang="en-US" sz="1400" dirty="0">
                <a:solidFill>
                  <a:srgbClr val="C00000"/>
                </a:solidFill>
                <a:latin typeface="Lucida Grande" charset="0"/>
                <a:cs typeface="Lucida Grande" charset="0"/>
                <a:sym typeface="Lucida Grande" charset="0"/>
              </a:rPr>
              <a:t>Kay and her kids... Human services field can provide high quality of care </a:t>
            </a:r>
          </a:p>
        </p:txBody>
      </p:sp>
      <p:sp>
        <p:nvSpPr>
          <p:cNvPr id="2" name="Date Placeholder 1"/>
          <p:cNvSpPr>
            <a:spLocks noGrp="1"/>
          </p:cNvSpPr>
          <p:nvPr>
            <p:ph type="dt" idx="10"/>
          </p:nvPr>
        </p:nvSpPr>
        <p:spPr/>
        <p:txBody>
          <a:bodyPr/>
          <a:lstStyle/>
          <a:p>
            <a:fld id="{8D7A0DDD-A62C-4B70-8728-1F868EA1BF40}" type="datetime1">
              <a:rPr lang="en-US" smtClean="0"/>
              <a:t>9/20/2020</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1"/>
          <p:cNvSpPr>
            <a:spLocks noGrp="1" noRot="1" noChangeAspect="1" noChangeArrowheads="1" noTextEdit="1"/>
          </p:cNvSpPr>
          <p:nvPr>
            <p:ph type="sldImg"/>
          </p:nvPr>
        </p:nvSpPr>
        <p:spPr bwMode="auto">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sp>
      <p:sp>
        <p:nvSpPr>
          <p:cNvPr id="176131" name="Rectangle 2"/>
          <p:cNvSpPr>
            <a:spLocks noGrp="1" noChangeArrowheads="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square" numCol="1" anchor="t" anchorCtr="0" compatLnSpc="1">
            <a:prstTxWarp prst="textNoShape">
              <a:avLst/>
            </a:prstTxWarp>
          </a:bodyPr>
          <a:lstStyle/>
          <a:p>
            <a:pPr eaLnBrk="1" hangingPunct="1">
              <a:spcBef>
                <a:spcPct val="0"/>
              </a:spcBef>
            </a:pPr>
            <a:r>
              <a:rPr lang="en-US" sz="1100" dirty="0">
                <a:solidFill>
                  <a:srgbClr val="C00000"/>
                </a:solidFill>
                <a:latin typeface="Lucida Grande" charset="0"/>
                <a:cs typeface="Lucida Grande" charset="0"/>
                <a:sym typeface="Lucida Grande" charset="0"/>
              </a:rPr>
              <a:t>K-Circle yours-Emotional exhaustion</a:t>
            </a:r>
            <a:endParaRPr lang="en-US" sz="1100" dirty="0">
              <a:latin typeface="Lucida Grande" charset="0"/>
              <a:cs typeface="Lucida Grande" charset="0"/>
              <a:sym typeface="Lucida Grande" charset="0"/>
            </a:endParaRPr>
          </a:p>
          <a:p>
            <a:pPr eaLnBrk="1" hangingPunct="1">
              <a:spcBef>
                <a:spcPct val="0"/>
              </a:spcBef>
            </a:pPr>
            <a:r>
              <a:rPr lang="en-US" sz="1100" dirty="0">
                <a:solidFill>
                  <a:srgbClr val="C00000"/>
                </a:solidFill>
                <a:latin typeface="Lucida Grande" charset="0"/>
                <a:cs typeface="Lucida Grande" charset="0"/>
                <a:sym typeface="Lucida Grande" charset="0"/>
              </a:rPr>
              <a:t>Distancing-avoiding people/isolating . No patience or energy to spend with others</a:t>
            </a:r>
            <a:endParaRPr lang="en-US" sz="1100" dirty="0">
              <a:latin typeface="Lucida Grande" charset="0"/>
              <a:cs typeface="Lucida Grande" charset="0"/>
              <a:sym typeface="Lucida Grande" charset="0"/>
            </a:endParaRPr>
          </a:p>
          <a:p>
            <a:pPr eaLnBrk="1" hangingPunct="1">
              <a:spcBef>
                <a:spcPct val="0"/>
              </a:spcBef>
            </a:pPr>
            <a:r>
              <a:rPr lang="en-US" sz="1100" dirty="0">
                <a:solidFill>
                  <a:srgbClr val="C00000"/>
                </a:solidFill>
                <a:latin typeface="Lucida Grande" charset="0"/>
                <a:cs typeface="Lucida Grande" charset="0"/>
                <a:sym typeface="Lucida Grande" charset="0"/>
              </a:rPr>
              <a:t>Depression-in the DSM. CF can lead to depression./ Is not CF rarely recognized as an occupational hazard.</a:t>
            </a:r>
            <a:endParaRPr lang="en-US" sz="1100" dirty="0">
              <a:latin typeface="Lucida Grande" charset="0"/>
              <a:cs typeface="Lucida Grande" charset="0"/>
              <a:sym typeface="Lucida Grande" charset="0"/>
            </a:endParaRPr>
          </a:p>
          <a:p>
            <a:pPr eaLnBrk="1" hangingPunct="1">
              <a:spcBef>
                <a:spcPct val="0"/>
              </a:spcBef>
            </a:pPr>
            <a:r>
              <a:rPr lang="en-US" sz="1100" dirty="0">
                <a:solidFill>
                  <a:srgbClr val="C00000"/>
                </a:solidFill>
                <a:latin typeface="Lucida Grande" charset="0"/>
                <a:cs typeface="Lucida Grande" charset="0"/>
                <a:sym typeface="Lucida Grande" charset="0"/>
              </a:rPr>
              <a:t>Negative self image: Am I any good at this job?</a:t>
            </a:r>
            <a:endParaRPr lang="en-US" sz="1100" dirty="0">
              <a:latin typeface="Lucida Grande" charset="0"/>
              <a:cs typeface="Lucida Grande" charset="0"/>
              <a:sym typeface="Lucida Grande" charset="0"/>
            </a:endParaRPr>
          </a:p>
          <a:p>
            <a:pPr eaLnBrk="1" hangingPunct="1">
              <a:spcBef>
                <a:spcPct val="0"/>
              </a:spcBef>
            </a:pPr>
            <a:r>
              <a:rPr lang="en-US" sz="1100" dirty="0">
                <a:solidFill>
                  <a:srgbClr val="C00000"/>
                </a:solidFill>
                <a:latin typeface="Lucida Grande" charset="0"/>
                <a:cs typeface="Lucida Grande" charset="0"/>
                <a:sym typeface="Lucida Grande" charset="0"/>
              </a:rPr>
              <a:t>Reduced sympathy/empathy:  very common symptom, numbing/desensitize, </a:t>
            </a:r>
            <a:r>
              <a:rPr lang="ja-JP" altLang="en-US" sz="1100" dirty="0">
                <a:solidFill>
                  <a:srgbClr val="C00000"/>
                </a:solidFill>
                <a:latin typeface="Lucida Grande" charset="0"/>
                <a:ea typeface="MS PGothic" charset="0"/>
                <a:cs typeface="Lucida Grande" charset="0"/>
                <a:sym typeface="Lucida Grande" charset="0"/>
              </a:rPr>
              <a:t>“</a:t>
            </a:r>
            <a:r>
              <a:rPr lang="en-US" sz="1100" dirty="0">
                <a:solidFill>
                  <a:srgbClr val="C00000"/>
                </a:solidFill>
                <a:latin typeface="Lucida Grande" charset="0"/>
                <a:cs typeface="Lucida Grande" charset="0"/>
                <a:sym typeface="Lucida Grande" charset="0"/>
              </a:rPr>
              <a:t>3 child hurt don</a:t>
            </a:r>
            <a:r>
              <a:rPr lang="ja-JP" altLang="en-US" sz="1100" dirty="0">
                <a:solidFill>
                  <a:srgbClr val="C00000"/>
                </a:solidFill>
                <a:latin typeface="Lucida Grande" charset="0"/>
                <a:ea typeface="MS PGothic" charset="0"/>
                <a:cs typeface="MS PGothic" charset="0"/>
                <a:sym typeface="Lucida Grande" charset="0"/>
              </a:rPr>
              <a:t>’</a:t>
            </a:r>
            <a:r>
              <a:rPr lang="en-US" sz="1100" dirty="0">
                <a:solidFill>
                  <a:srgbClr val="C00000"/>
                </a:solidFill>
                <a:latin typeface="Lucida Grande" charset="0"/>
                <a:cs typeface="Lucida Grande" charset="0"/>
                <a:sym typeface="Lucida Grande" charset="0"/>
              </a:rPr>
              <a:t>t get involved unless there is blood</a:t>
            </a:r>
            <a:r>
              <a:rPr lang="ja-JP" altLang="en-US" sz="1100" dirty="0">
                <a:solidFill>
                  <a:srgbClr val="C00000"/>
                </a:solidFill>
                <a:latin typeface="Lucida Grande" charset="0"/>
                <a:ea typeface="MS PGothic" charset="0"/>
                <a:cs typeface="MS PGothic" charset="0"/>
                <a:sym typeface="Lucida Grande" charset="0"/>
              </a:rPr>
              <a:t>”</a:t>
            </a:r>
            <a:endParaRPr lang="en-US" sz="1100" dirty="0">
              <a:latin typeface="Lucida Grande" charset="0"/>
              <a:cs typeface="Lucida Grande" charset="0"/>
              <a:sym typeface="Lucida Grande" charset="0"/>
            </a:endParaRPr>
          </a:p>
          <a:p>
            <a:pPr eaLnBrk="1" hangingPunct="1">
              <a:spcBef>
                <a:spcPct val="0"/>
              </a:spcBef>
            </a:pPr>
            <a:r>
              <a:rPr lang="en-US" sz="1100" dirty="0">
                <a:solidFill>
                  <a:srgbClr val="C00000"/>
                </a:solidFill>
                <a:latin typeface="Lucida Grande" charset="0"/>
                <a:cs typeface="Lucida Grande" charset="0"/>
                <a:sym typeface="Lucida Grande" charset="0"/>
              </a:rPr>
              <a:t>Cynicism:  eye rolling no new ideas/change, kills morale. Think of crispy fried helper you know they have advanced CF.</a:t>
            </a:r>
            <a:endParaRPr lang="en-US" sz="1100" dirty="0">
              <a:latin typeface="Lucida Grande" charset="0"/>
              <a:cs typeface="Lucida Grande" charset="0"/>
              <a:sym typeface="Lucida Grande" charset="0"/>
            </a:endParaRPr>
          </a:p>
          <a:p>
            <a:pPr eaLnBrk="1" hangingPunct="1">
              <a:spcBef>
                <a:spcPct val="0"/>
              </a:spcBef>
            </a:pPr>
            <a:r>
              <a:rPr lang="en-US" sz="1100" dirty="0">
                <a:solidFill>
                  <a:srgbClr val="C00000"/>
                </a:solidFill>
                <a:latin typeface="Lucida Grande" charset="0"/>
                <a:cs typeface="Lucida Grande" charset="0"/>
                <a:sym typeface="Lucida Grande" charset="0"/>
              </a:rPr>
              <a:t>	Dread of working with certain people</a:t>
            </a:r>
            <a:endParaRPr lang="en-US" sz="1100" dirty="0">
              <a:latin typeface="Lucida Grande" charset="0"/>
              <a:cs typeface="Lucida Grande" charset="0"/>
              <a:sym typeface="Lucida Grande" charset="0"/>
            </a:endParaRPr>
          </a:p>
          <a:p>
            <a:pPr eaLnBrk="1" hangingPunct="1">
              <a:spcBef>
                <a:spcPct val="0"/>
              </a:spcBef>
            </a:pPr>
            <a:r>
              <a:rPr lang="en-US" sz="1100" dirty="0">
                <a:solidFill>
                  <a:srgbClr val="C00000"/>
                </a:solidFill>
                <a:latin typeface="Lucida Grande" charset="0"/>
                <a:cs typeface="Lucida Grande" charset="0"/>
                <a:sym typeface="Lucida Grande" charset="0"/>
              </a:rPr>
              <a:t>	feeling professional helpless, training helps</a:t>
            </a:r>
            <a:endParaRPr lang="en-US" sz="1100" dirty="0">
              <a:latin typeface="Lucida Grande" charset="0"/>
              <a:cs typeface="Lucida Grande" charset="0"/>
              <a:sym typeface="Lucida Grande" charset="0"/>
            </a:endParaRPr>
          </a:p>
          <a:p>
            <a:pPr eaLnBrk="1" hangingPunct="1">
              <a:spcBef>
                <a:spcPct val="0"/>
              </a:spcBef>
            </a:pPr>
            <a:r>
              <a:rPr lang="en-US" sz="1100" dirty="0">
                <a:solidFill>
                  <a:srgbClr val="C00000"/>
                </a:solidFill>
                <a:latin typeface="Lucida Grande" charset="0"/>
                <a:cs typeface="Lucida Grande" charset="0"/>
                <a:sym typeface="Lucida Grande" charset="0"/>
              </a:rPr>
              <a:t>Depersonalization:  spacing out while working with someone</a:t>
            </a:r>
            <a:endParaRPr lang="en-US" sz="1100" dirty="0">
              <a:latin typeface="Lucida Grande" charset="0"/>
              <a:cs typeface="Lucida Grande" charset="0"/>
              <a:sym typeface="Lucida Grande" charset="0"/>
            </a:endParaRPr>
          </a:p>
          <a:p>
            <a:pPr eaLnBrk="1" hangingPunct="1">
              <a:spcBef>
                <a:spcPct val="0"/>
              </a:spcBef>
            </a:pPr>
            <a:r>
              <a:rPr lang="en-US" sz="1100" dirty="0">
                <a:solidFill>
                  <a:srgbClr val="C00000"/>
                </a:solidFill>
                <a:latin typeface="Lucida Grande" charset="0"/>
                <a:cs typeface="Lucida Grande" charset="0"/>
                <a:sym typeface="Lucida Grande" charset="0"/>
              </a:rPr>
              <a:t>	jumping ahead/filling blanks .  Clients not  all the same-may miss crucial issue– vary clients it will help</a:t>
            </a:r>
            <a:endParaRPr lang="en-US" sz="1100" dirty="0">
              <a:latin typeface="Lucida Grande" charset="0"/>
              <a:cs typeface="Lucida Grande" charset="0"/>
              <a:sym typeface="Lucida Grande" charset="0"/>
            </a:endParaRPr>
          </a:p>
          <a:p>
            <a:pPr eaLnBrk="1" hangingPunct="1">
              <a:spcBef>
                <a:spcPct val="0"/>
              </a:spcBef>
            </a:pPr>
            <a:r>
              <a:rPr lang="en-US" sz="1100" dirty="0">
                <a:solidFill>
                  <a:srgbClr val="C00000"/>
                </a:solidFill>
                <a:latin typeface="Lucida Grande" charset="0"/>
                <a:cs typeface="Lucida Grande" charset="0"/>
                <a:sym typeface="Lucida Grande" charset="0"/>
              </a:rPr>
              <a:t>Ben born </a:t>
            </a:r>
            <a:r>
              <a:rPr lang="ja-JP" altLang="en-US" sz="1100" dirty="0">
                <a:solidFill>
                  <a:srgbClr val="C00000"/>
                </a:solidFill>
                <a:latin typeface="Lucida Grande" charset="0"/>
                <a:ea typeface="MS PGothic" charset="0"/>
                <a:cs typeface="MS PGothic" charset="0"/>
                <a:sym typeface="Lucida Grande" charset="0"/>
              </a:rPr>
              <a:t>“</a:t>
            </a:r>
            <a:r>
              <a:rPr lang="en-US" sz="1100" dirty="0">
                <a:solidFill>
                  <a:srgbClr val="C00000"/>
                </a:solidFill>
                <a:latin typeface="Lucida Grande" charset="0"/>
                <a:cs typeface="Lucida Grande" charset="0"/>
                <a:sym typeface="Lucida Grande" charset="0"/>
              </a:rPr>
              <a:t> you think that is a problem my baby is in daycare</a:t>
            </a:r>
            <a:r>
              <a:rPr lang="ja-JP" altLang="en-US" sz="1100" dirty="0">
                <a:solidFill>
                  <a:srgbClr val="C00000"/>
                </a:solidFill>
                <a:latin typeface="Lucida Grande" charset="0"/>
                <a:ea typeface="MS PGothic" charset="0"/>
                <a:cs typeface="MS PGothic" charset="0"/>
                <a:sym typeface="Lucida Grande" charset="0"/>
              </a:rPr>
              <a:t>”</a:t>
            </a:r>
            <a:r>
              <a:rPr lang="en-US" sz="1100" dirty="0">
                <a:solidFill>
                  <a:srgbClr val="C00000"/>
                </a:solidFill>
                <a:latin typeface="Lucida Grande" charset="0"/>
                <a:cs typeface="Lucida Grande" charset="0"/>
                <a:sym typeface="Lucida Grande" charset="0"/>
              </a:rPr>
              <a:t>.</a:t>
            </a:r>
            <a:endParaRPr lang="en-US" sz="1100" dirty="0">
              <a:latin typeface="Lucida Grande" charset="0"/>
              <a:cs typeface="Lucida Grande" charset="0"/>
              <a:sym typeface="Lucida Grande" charset="0"/>
            </a:endParaRPr>
          </a:p>
          <a:p>
            <a:pPr eaLnBrk="1" hangingPunct="1">
              <a:spcBef>
                <a:spcPct val="0"/>
              </a:spcBef>
            </a:pPr>
            <a:r>
              <a:rPr lang="en-US" sz="1100" dirty="0">
                <a:solidFill>
                  <a:srgbClr val="C00000"/>
                </a:solidFill>
                <a:latin typeface="Lucida Grande" charset="0"/>
                <a:cs typeface="Lucida Grande" charset="0"/>
                <a:sym typeface="Lucida Grande" charset="0"/>
              </a:rPr>
              <a:t>World view:  Key symptom of VT.  Hearing so much trauma you begin to see world as unsafe place</a:t>
            </a:r>
            <a:endParaRPr lang="en-US" sz="1100" dirty="0">
              <a:latin typeface="Lucida Grande" charset="0"/>
              <a:cs typeface="Lucida Grande" charset="0"/>
              <a:sym typeface="Lucida Grande" charset="0"/>
            </a:endParaRPr>
          </a:p>
          <a:p>
            <a:pPr eaLnBrk="1" hangingPunct="1">
              <a:spcBef>
                <a:spcPct val="0"/>
              </a:spcBef>
            </a:pPr>
            <a:r>
              <a:rPr lang="en-US" sz="1100" dirty="0">
                <a:solidFill>
                  <a:srgbClr val="C00000"/>
                </a:solidFill>
                <a:latin typeface="Lucida Grande" charset="0"/>
                <a:cs typeface="Lucida Grande" charset="0"/>
                <a:sym typeface="Lucida Grande" charset="0"/>
              </a:rPr>
              <a:t>Example:  counselor works with sexually abused children is unable to hire a male babysitter for fear he will abuse her children</a:t>
            </a:r>
            <a:endParaRPr lang="en-US" sz="1100" dirty="0">
              <a:latin typeface="Lucida Grande" charset="0"/>
              <a:cs typeface="Lucida Grande" charset="0"/>
              <a:sym typeface="Lucida Grande" charset="0"/>
            </a:endParaRPr>
          </a:p>
          <a:p>
            <a:pPr eaLnBrk="1" hangingPunct="1">
              <a:spcBef>
                <a:spcPct val="0"/>
              </a:spcBef>
            </a:pPr>
            <a:r>
              <a:rPr lang="en-US" sz="1100" dirty="0">
                <a:solidFill>
                  <a:srgbClr val="C00000"/>
                </a:solidFill>
                <a:latin typeface="Lucida Grande" charset="0"/>
                <a:cs typeface="Lucida Grande" charset="0"/>
                <a:sym typeface="Lucida Grande" charset="0"/>
              </a:rPr>
              <a:t>KEY IS:  Notice how severe theses disruptions have become.  Mitigate impact by restorative activities working with healthy children.  Quilts for homeless etc… other?</a:t>
            </a:r>
          </a:p>
          <a:p>
            <a:pPr eaLnBrk="1" hangingPunct="1">
              <a:spcBef>
                <a:spcPct val="0"/>
              </a:spcBef>
            </a:pPr>
            <a:r>
              <a:rPr lang="en-US" sz="1100" u="sng" dirty="0">
                <a:solidFill>
                  <a:srgbClr val="C00000"/>
                </a:solidFill>
                <a:latin typeface="Lucida Grande" charset="0"/>
                <a:cs typeface="Lucida Grande" charset="0"/>
                <a:sym typeface="Lucida Grande" charset="0"/>
              </a:rPr>
              <a:t>Cynicism Test:  Tally how many times a day do you say “Bullshit”</a:t>
            </a:r>
          </a:p>
        </p:txBody>
      </p:sp>
      <p:sp>
        <p:nvSpPr>
          <p:cNvPr id="2" name="Date Placeholder 1"/>
          <p:cNvSpPr>
            <a:spLocks noGrp="1"/>
          </p:cNvSpPr>
          <p:nvPr>
            <p:ph type="dt" idx="10"/>
          </p:nvPr>
        </p:nvSpPr>
        <p:spPr/>
        <p:txBody>
          <a:bodyPr/>
          <a:lstStyle/>
          <a:p>
            <a:fld id="{ECF68E31-BFBA-4D66-95FF-2EACE6BEF6C6}" type="datetime1">
              <a:rPr lang="en-US" smtClean="0"/>
              <a:t>9/20/2020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1"/>
          <p:cNvSpPr>
            <a:spLocks noGrp="1" noRot="1" noChangeAspect="1" noChangeArrowheads="1" noTextEdit="1"/>
          </p:cNvSpPr>
          <p:nvPr>
            <p:ph type="sldImg"/>
          </p:nvPr>
        </p:nvSpPr>
        <p:spPr bwMode="auto">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sp>
      <p:sp>
        <p:nvSpPr>
          <p:cNvPr id="180227" name="Rectangle 2"/>
          <p:cNvSpPr>
            <a:spLocks noGrp="1" noChangeArrowheads="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square" numCol="1" anchor="t" anchorCtr="0" compatLnSpc="1">
            <a:prstTxWarp prst="textNoShape">
              <a:avLst/>
            </a:prstTxWarp>
          </a:bodyPr>
          <a:lstStyle/>
          <a:p>
            <a:pPr eaLnBrk="1" hangingPunct="1">
              <a:spcBef>
                <a:spcPct val="0"/>
              </a:spcBef>
            </a:pPr>
            <a:r>
              <a:rPr lang="en-US" sz="1400" dirty="0">
                <a:solidFill>
                  <a:srgbClr val="C00000"/>
                </a:solidFill>
                <a:latin typeface="Lucida Grande" charset="0"/>
                <a:cs typeface="Lucida Grande" charset="0"/>
                <a:sym typeface="Lucida Grande" charset="0"/>
              </a:rPr>
              <a:t>K</a:t>
            </a:r>
            <a:endParaRPr lang="en-US" sz="1400" dirty="0">
              <a:latin typeface="Lucida Grande" charset="0"/>
              <a:cs typeface="Lucida Grande" charset="0"/>
              <a:sym typeface="Lucida Grande" charset="0"/>
            </a:endParaRPr>
          </a:p>
          <a:p>
            <a:pPr eaLnBrk="1" hangingPunct="1">
              <a:spcBef>
                <a:spcPct val="0"/>
              </a:spcBef>
            </a:pPr>
            <a:r>
              <a:rPr lang="en-US" sz="1400" u="sng" dirty="0">
                <a:solidFill>
                  <a:srgbClr val="C00000"/>
                </a:solidFill>
                <a:latin typeface="Lucida Grande" charset="0"/>
                <a:cs typeface="Lucida Grande" charset="0"/>
                <a:sym typeface="Lucida Grande" charset="0"/>
              </a:rPr>
              <a:t>Sensitive to everything,  must be at me taking things too personally—” I cried when someone won the price is right”</a:t>
            </a:r>
            <a:endParaRPr lang="en-US" sz="1400" u="sng" dirty="0">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Looking at physical psychological symptoms-into warning signs how to deal with overload </a:t>
            </a:r>
            <a:endParaRPr lang="en-US" sz="1400" dirty="0">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Hypersensitivity:  sobbing over kitten on the tp commercial , welling up</a:t>
            </a:r>
            <a:endParaRPr lang="en-US" sz="1400" dirty="0">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Insensitivity:  hearing horror trauma and thinking </a:t>
            </a:r>
            <a:r>
              <a:rPr lang="ja-JP" altLang="en-US" sz="1400" dirty="0">
                <a:solidFill>
                  <a:srgbClr val="C00000"/>
                </a:solidFill>
                <a:latin typeface="Lucida Grande" charset="0"/>
                <a:ea typeface="MS PGothic" charset="0"/>
                <a:cs typeface="Lucida Grande" charset="0"/>
                <a:sym typeface="Lucida Grande" charset="0"/>
              </a:rPr>
              <a:t>“</a:t>
            </a:r>
            <a:r>
              <a:rPr lang="en-US" sz="1400" dirty="0">
                <a:solidFill>
                  <a:srgbClr val="C00000"/>
                </a:solidFill>
                <a:latin typeface="Lucida Grande" charset="0"/>
                <a:cs typeface="Lucida Grande" charset="0"/>
                <a:sym typeface="Lucida Grande" charset="0"/>
              </a:rPr>
              <a:t> I wonder what</a:t>
            </a:r>
            <a:r>
              <a:rPr lang="ja-JP" altLang="en-US" sz="1400" dirty="0">
                <a:solidFill>
                  <a:srgbClr val="C00000"/>
                </a:solidFill>
                <a:latin typeface="Lucida Grande" charset="0"/>
                <a:ea typeface="MS PGothic" charset="0"/>
                <a:cs typeface="MS PGothic" charset="0"/>
                <a:sym typeface="Lucida Grande" charset="0"/>
              </a:rPr>
              <a:t>’</a:t>
            </a:r>
            <a:r>
              <a:rPr lang="en-US" sz="1400" dirty="0">
                <a:solidFill>
                  <a:srgbClr val="C00000"/>
                </a:solidFill>
                <a:latin typeface="Lucida Grande" charset="0"/>
                <a:cs typeface="Lucida Grande" charset="0"/>
                <a:sym typeface="Lucida Grande" charset="0"/>
              </a:rPr>
              <a:t>s for lunch</a:t>
            </a:r>
            <a:r>
              <a:rPr lang="ja-JP" altLang="en-US" sz="1400" dirty="0">
                <a:solidFill>
                  <a:srgbClr val="C00000"/>
                </a:solidFill>
                <a:latin typeface="Lucida Grande" charset="0"/>
                <a:ea typeface="MS PGothic" charset="0"/>
                <a:cs typeface="MS PGothic" charset="0"/>
                <a:sym typeface="Lucida Grande" charset="0"/>
              </a:rPr>
              <a:t>”</a:t>
            </a:r>
            <a:endParaRPr lang="en-US" sz="1400" dirty="0">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Loss of hope:  for our clients and humanity</a:t>
            </a:r>
            <a:endParaRPr lang="en-US" sz="1400" dirty="0">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Difficulty separating personal and professional lives:  no life outside of work- failure to nurture life outside of work.</a:t>
            </a:r>
          </a:p>
          <a:p>
            <a:pPr eaLnBrk="1" hangingPunct="1">
              <a:spcBef>
                <a:spcPct val="0"/>
              </a:spcBef>
            </a:pPr>
            <a:r>
              <a:rPr lang="en-US" sz="1400" dirty="0">
                <a:solidFill>
                  <a:srgbClr val="C00000"/>
                </a:solidFill>
                <a:latin typeface="Lucida Grande" charset="0"/>
                <a:cs typeface="Lucida Grande" charset="0"/>
                <a:sym typeface="Lucida Grande" charset="0"/>
              </a:rPr>
              <a:t>Pic a spot on your way home (tree) and leave work there pic up on way back to job</a:t>
            </a:r>
          </a:p>
          <a:p>
            <a:pPr eaLnBrk="1" hangingPunct="1">
              <a:spcBef>
                <a:spcPct val="0"/>
              </a:spcBef>
            </a:pPr>
            <a:r>
              <a:rPr lang="en-US" sz="1400" dirty="0">
                <a:solidFill>
                  <a:srgbClr val="C00000"/>
                </a:solidFill>
                <a:latin typeface="Lucida Grande" charset="0"/>
                <a:cs typeface="Lucida Grande" charset="0"/>
                <a:sym typeface="Lucida Grande" charset="0"/>
              </a:rPr>
              <a:t>Change clothes… take bra </a:t>
            </a:r>
          </a:p>
          <a:p>
            <a:pPr eaLnBrk="1" hangingPunct="1">
              <a:spcBef>
                <a:spcPct val="0"/>
              </a:spcBef>
            </a:pPr>
            <a:r>
              <a:rPr lang="en-US" sz="1400" dirty="0">
                <a:solidFill>
                  <a:srgbClr val="C00000"/>
                </a:solidFill>
                <a:latin typeface="Lucida Grande" charset="0"/>
                <a:cs typeface="Lucida Grande" charset="0"/>
                <a:sym typeface="Lucida Grande" charset="0"/>
              </a:rPr>
              <a:t>Close up office</a:t>
            </a:r>
          </a:p>
          <a:p>
            <a:pPr eaLnBrk="1" hangingPunct="1">
              <a:spcBef>
                <a:spcPct val="0"/>
              </a:spcBef>
            </a:pPr>
            <a:r>
              <a:rPr lang="en-US" sz="1400" dirty="0">
                <a:solidFill>
                  <a:srgbClr val="C00000"/>
                </a:solidFill>
                <a:latin typeface="Lucida Grande" charset="0"/>
                <a:cs typeface="Lucida Grande" charset="0"/>
                <a:sym typeface="Lucida Grande" charset="0"/>
              </a:rPr>
              <a:t>Put phone away</a:t>
            </a:r>
            <a:endParaRPr lang="en-US" sz="1400" dirty="0">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We are starting to look at psychological/physical symptoms warning signs and how to deal with overload</a:t>
            </a:r>
          </a:p>
          <a:p>
            <a:pPr eaLnBrk="1" hangingPunct="1">
              <a:spcBef>
                <a:spcPct val="0"/>
              </a:spcBef>
            </a:pPr>
            <a:endParaRPr lang="en-US" sz="1400" dirty="0">
              <a:solidFill>
                <a:srgbClr val="C00000"/>
              </a:solidFill>
              <a:latin typeface="Lucida Grande" charset="0"/>
              <a:cs typeface="Lucida Grande" charset="0"/>
              <a:sym typeface="Lucida Grande" charset="0"/>
            </a:endParaRPr>
          </a:p>
        </p:txBody>
      </p:sp>
      <p:sp>
        <p:nvSpPr>
          <p:cNvPr id="2" name="Date Placeholder 1"/>
          <p:cNvSpPr>
            <a:spLocks noGrp="1"/>
          </p:cNvSpPr>
          <p:nvPr>
            <p:ph type="dt" idx="10"/>
          </p:nvPr>
        </p:nvSpPr>
        <p:spPr/>
        <p:txBody>
          <a:bodyPr/>
          <a:lstStyle/>
          <a:p>
            <a:fld id="{D9058DC7-6818-4B1F-8B94-C9A003ADEC20}" type="datetime1">
              <a:rPr lang="en-US" smtClean="0"/>
              <a:t>9/20/2020</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DCCFD6-92E6-5747-9C6F-D0423DFCA7A6}" type="slidenum">
              <a:rPr lang="en-US" smtClean="0"/>
              <a:t>26</a:t>
            </a:fld>
            <a:endParaRPr lang="en-US" dirty="0"/>
          </a:p>
        </p:txBody>
      </p:sp>
      <p:sp>
        <p:nvSpPr>
          <p:cNvPr id="5" name="Date Placeholder 4"/>
          <p:cNvSpPr>
            <a:spLocks noGrp="1"/>
          </p:cNvSpPr>
          <p:nvPr>
            <p:ph type="dt" idx="11"/>
          </p:nvPr>
        </p:nvSpPr>
        <p:spPr/>
        <p:txBody>
          <a:bodyPr/>
          <a:lstStyle/>
          <a:p>
            <a:fld id="{C375948C-D604-4E25-9AE2-AA87188DCFB8}" type="datetime1">
              <a:rPr lang="en-US" smtClean="0"/>
              <a:t>9/20/2020</a:t>
            </a:fld>
            <a:endParaRPr lang="en-US" dirty="0"/>
          </a:p>
        </p:txBody>
      </p:sp>
    </p:spTree>
    <p:extLst>
      <p:ext uri="{BB962C8B-B14F-4D97-AF65-F5344CB8AC3E}">
        <p14:creationId xmlns:p14="http://schemas.microsoft.com/office/powerpoint/2010/main" val="9290408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solidFill>
                  <a:srgbClr val="FF0000"/>
                </a:solidFill>
              </a:rPr>
              <a:t>SHOW JUST BREATHE VIDEO</a:t>
            </a:r>
          </a:p>
        </p:txBody>
      </p:sp>
      <p:sp>
        <p:nvSpPr>
          <p:cNvPr id="4" name="Slide Number Placeholder 3"/>
          <p:cNvSpPr>
            <a:spLocks noGrp="1"/>
          </p:cNvSpPr>
          <p:nvPr>
            <p:ph type="sldNum" sz="quarter" idx="10"/>
          </p:nvPr>
        </p:nvSpPr>
        <p:spPr/>
        <p:txBody>
          <a:bodyPr/>
          <a:lstStyle/>
          <a:p>
            <a:fld id="{71802215-9E5C-4E74-BDB1-733CA35FD300}" type="slidenum">
              <a:rPr lang="en-US" smtClean="0"/>
              <a:t>38</a:t>
            </a:fld>
            <a:endParaRPr lang="en-US" dirty="0"/>
          </a:p>
        </p:txBody>
      </p:sp>
    </p:spTree>
    <p:extLst>
      <p:ext uri="{BB962C8B-B14F-4D97-AF65-F5344CB8AC3E}">
        <p14:creationId xmlns:p14="http://schemas.microsoft.com/office/powerpoint/2010/main" val="36973274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1094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endParaRPr lang="en-US"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Optima" charset="0"/>
                <a:ea typeface="ヒラギノ角ゴ ProN W3" charset="0"/>
                <a:cs typeface="ヒラギノ角ゴ ProN W3" charset="0"/>
              </a:defRPr>
            </a:lvl1pPr>
            <a:lvl2pPr marL="742827" indent="-285702" eaLnBrk="0" hangingPunct="0">
              <a:defRPr>
                <a:solidFill>
                  <a:schemeClr val="tx1"/>
                </a:solidFill>
                <a:latin typeface="Optima" charset="0"/>
                <a:ea typeface="ヒラギノ角ゴ ProN W3" charset="0"/>
                <a:cs typeface="ヒラギノ角ゴ ProN W3" charset="0"/>
              </a:defRPr>
            </a:lvl2pPr>
            <a:lvl3pPr marL="1142811" indent="-228562" eaLnBrk="0" hangingPunct="0">
              <a:defRPr>
                <a:solidFill>
                  <a:schemeClr val="tx1"/>
                </a:solidFill>
                <a:latin typeface="Optima" charset="0"/>
                <a:ea typeface="ヒラギノ角ゴ ProN W3" charset="0"/>
                <a:cs typeface="ヒラギノ角ゴ ProN W3" charset="0"/>
              </a:defRPr>
            </a:lvl3pPr>
            <a:lvl4pPr marL="1599935" indent="-228562" eaLnBrk="0" hangingPunct="0">
              <a:defRPr>
                <a:solidFill>
                  <a:schemeClr val="tx1"/>
                </a:solidFill>
                <a:latin typeface="Optima" charset="0"/>
                <a:ea typeface="ヒラギノ角ゴ ProN W3" charset="0"/>
                <a:cs typeface="ヒラギノ角ゴ ProN W3" charset="0"/>
              </a:defRPr>
            </a:lvl4pPr>
            <a:lvl5pPr marL="2057060" indent="-228562" eaLnBrk="0" hangingPunct="0">
              <a:defRPr>
                <a:solidFill>
                  <a:schemeClr val="tx1"/>
                </a:solidFill>
                <a:latin typeface="Optima" charset="0"/>
                <a:ea typeface="ヒラギノ角ゴ ProN W3" charset="0"/>
                <a:cs typeface="ヒラギノ角ゴ ProN W3" charset="0"/>
              </a:defRPr>
            </a:lvl5pPr>
            <a:lvl6pPr marL="2514183" indent="-228562" eaLnBrk="0" fontAlgn="base" hangingPunct="0">
              <a:spcBef>
                <a:spcPct val="0"/>
              </a:spcBef>
              <a:spcAft>
                <a:spcPct val="0"/>
              </a:spcAft>
              <a:defRPr>
                <a:solidFill>
                  <a:schemeClr val="tx1"/>
                </a:solidFill>
                <a:latin typeface="Optima" charset="0"/>
                <a:ea typeface="ヒラギノ角ゴ ProN W3" charset="0"/>
                <a:cs typeface="ヒラギノ角ゴ ProN W3" charset="0"/>
              </a:defRPr>
            </a:lvl6pPr>
            <a:lvl7pPr marL="2971306" indent="-228562" eaLnBrk="0" fontAlgn="base" hangingPunct="0">
              <a:spcBef>
                <a:spcPct val="0"/>
              </a:spcBef>
              <a:spcAft>
                <a:spcPct val="0"/>
              </a:spcAft>
              <a:defRPr>
                <a:solidFill>
                  <a:schemeClr val="tx1"/>
                </a:solidFill>
                <a:latin typeface="Optima" charset="0"/>
                <a:ea typeface="ヒラギノ角ゴ ProN W3" charset="0"/>
                <a:cs typeface="ヒラギノ角ゴ ProN W3" charset="0"/>
              </a:defRPr>
            </a:lvl7pPr>
            <a:lvl8pPr marL="3428432" indent="-228562" eaLnBrk="0" fontAlgn="base" hangingPunct="0">
              <a:spcBef>
                <a:spcPct val="0"/>
              </a:spcBef>
              <a:spcAft>
                <a:spcPct val="0"/>
              </a:spcAft>
              <a:defRPr>
                <a:solidFill>
                  <a:schemeClr val="tx1"/>
                </a:solidFill>
                <a:latin typeface="Optima" charset="0"/>
                <a:ea typeface="ヒラギノ角ゴ ProN W3" charset="0"/>
                <a:cs typeface="ヒラギノ角ゴ ProN W3" charset="0"/>
              </a:defRPr>
            </a:lvl8pPr>
            <a:lvl9pPr marL="3885555" indent="-228562" eaLnBrk="0" fontAlgn="base" hangingPunct="0">
              <a:spcBef>
                <a:spcPct val="0"/>
              </a:spcBef>
              <a:spcAft>
                <a:spcPct val="0"/>
              </a:spcAft>
              <a:defRPr>
                <a:solidFill>
                  <a:schemeClr val="tx1"/>
                </a:solidFill>
                <a:latin typeface="Optima" charset="0"/>
                <a:ea typeface="ヒラギノ角ゴ ProN W3" charset="0"/>
                <a:cs typeface="ヒラギノ角ゴ ProN W3" charset="0"/>
              </a:defRPr>
            </a:lvl9pPr>
          </a:lstStyle>
          <a:p>
            <a:pPr eaLnBrk="1" hangingPunct="1"/>
            <a:fld id="{9376F71D-200E-FC47-B447-5D8749A8FA5F}" type="slidenum">
              <a:rPr lang="en-US">
                <a:latin typeface="Calibri" charset="0"/>
              </a:rPr>
              <a:pPr eaLnBrk="1" hangingPunct="1"/>
              <a:t>45</a:t>
            </a:fld>
            <a:endParaRPr lang="en-US" dirty="0">
              <a:latin typeface="Calibri" charset="0"/>
            </a:endParaRPr>
          </a:p>
        </p:txBody>
      </p:sp>
      <p:sp>
        <p:nvSpPr>
          <p:cNvPr id="2" name="Date Placeholder 1"/>
          <p:cNvSpPr>
            <a:spLocks noGrp="1"/>
          </p:cNvSpPr>
          <p:nvPr>
            <p:ph type="dt" idx="10"/>
          </p:nvPr>
        </p:nvSpPr>
        <p:spPr/>
        <p:txBody>
          <a:bodyPr/>
          <a:lstStyle/>
          <a:p>
            <a:fld id="{FFD53B41-F5CB-4610-B67F-56FEDDB2FE38}" type="datetime1">
              <a:rPr lang="en-US" smtClean="0"/>
              <a:t>9/20/2020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1"/>
          <p:cNvSpPr>
            <a:spLocks noGrp="1" noRot="1" noChangeAspect="1" noChangeArrowheads="1" noTextEdit="1"/>
          </p:cNvSpPr>
          <p:nvPr>
            <p:ph type="sldImg"/>
          </p:nvPr>
        </p:nvSpPr>
        <p:spPr bwMode="auto">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135171" name="Rectangle 2"/>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square" numCol="1" anchor="t" anchorCtr="0" compatLnSpc="1">
            <a:prstTxWarp prst="textNoShape">
              <a:avLst/>
            </a:prstTxWarp>
          </a:bodyPr>
          <a:lstStyle/>
          <a:p>
            <a:pPr>
              <a:defRPr/>
            </a:pPr>
            <a:r>
              <a:rPr lang="en-US" sz="1800" dirty="0">
                <a:solidFill>
                  <a:srgbClr val="FF0000"/>
                </a:solidFill>
                <a:latin typeface="Arial" charset="0"/>
                <a:cs typeface="Arial" charset="0"/>
                <a:sym typeface="Arial" charset="0"/>
              </a:rPr>
              <a:t>K - Have the group introduce themselves  (depends on size)</a:t>
            </a:r>
            <a:endParaRPr lang="en-US" sz="1400" dirty="0">
              <a:latin typeface="Lucida Grande" charset="0"/>
              <a:cs typeface="Lucida Grande" charset="0"/>
              <a:sym typeface="Lucida Grande" charset="0"/>
            </a:endParaRPr>
          </a:p>
          <a:p>
            <a:pPr>
              <a:defRPr/>
            </a:pPr>
            <a:endParaRPr lang="en-US" sz="1800" dirty="0">
              <a:solidFill>
                <a:srgbClr val="FF0000"/>
              </a:solidFill>
              <a:latin typeface="Arial" charset="0"/>
              <a:cs typeface="Arial" charset="0"/>
              <a:sym typeface="Arial" charset="0"/>
            </a:endParaRPr>
          </a:p>
          <a:p>
            <a:pPr>
              <a:defRPr/>
            </a:pPr>
            <a:r>
              <a:rPr lang="en-US" sz="1800" dirty="0">
                <a:solidFill>
                  <a:srgbClr val="FF0000"/>
                </a:solidFill>
                <a:latin typeface="Arial" charset="0"/>
                <a:cs typeface="Arial" charset="0"/>
                <a:sym typeface="Arial" charset="0"/>
              </a:rPr>
              <a:t>Appreciation of the work they do</a:t>
            </a:r>
            <a:endParaRPr lang="en-US" sz="1400" dirty="0">
              <a:latin typeface="Lucida Grande" charset="0"/>
              <a:cs typeface="Lucida Grande" charset="0"/>
              <a:sym typeface="Lucida Grande" charset="0"/>
            </a:endParaRPr>
          </a:p>
          <a:p>
            <a:pPr>
              <a:defRPr/>
            </a:pPr>
            <a:endParaRPr lang="en-US" sz="1800" dirty="0">
              <a:solidFill>
                <a:srgbClr val="FF0000"/>
              </a:solidFill>
              <a:latin typeface="Arial" charset="0"/>
              <a:cs typeface="Arial" charset="0"/>
              <a:sym typeface="Arial" charset="0"/>
            </a:endParaRPr>
          </a:p>
          <a:p>
            <a:pPr>
              <a:defRPr/>
            </a:pPr>
            <a:r>
              <a:rPr lang="en-US" sz="1800" dirty="0">
                <a:solidFill>
                  <a:srgbClr val="FF0000"/>
                </a:solidFill>
                <a:latin typeface="Arial" charset="0"/>
                <a:cs typeface="Arial" charset="0"/>
                <a:sym typeface="Arial" charset="0"/>
              </a:rPr>
              <a:t>(Repeat all comments/quotes for audience to hear</a:t>
            </a:r>
            <a:endParaRPr lang="en-US" sz="1400" dirty="0">
              <a:latin typeface="Lucida Grande" charset="0"/>
              <a:cs typeface="Lucida Grande" charset="0"/>
              <a:sym typeface="Lucida Grande" charset="0"/>
            </a:endParaRPr>
          </a:p>
          <a:p>
            <a:pPr>
              <a:defRPr/>
            </a:pPr>
            <a:r>
              <a:rPr lang="en-US" sz="1800" dirty="0">
                <a:solidFill>
                  <a:srgbClr val="FF0000"/>
                </a:solidFill>
                <a:latin typeface="Arial" charset="0"/>
                <a:cs typeface="Arial" charset="0"/>
                <a:sym typeface="Arial" charset="0"/>
              </a:rPr>
              <a:t>Read all cartoons out loud)</a:t>
            </a:r>
          </a:p>
        </p:txBody>
      </p:sp>
      <p:sp>
        <p:nvSpPr>
          <p:cNvPr id="2" name="Date Placeholder 1"/>
          <p:cNvSpPr>
            <a:spLocks noGrp="1"/>
          </p:cNvSpPr>
          <p:nvPr>
            <p:ph type="dt" idx="10"/>
          </p:nvPr>
        </p:nvSpPr>
        <p:spPr/>
        <p:txBody>
          <a:bodyPr/>
          <a:lstStyle/>
          <a:p>
            <a:fld id="{34F7964C-4411-4307-B96E-872C5B0F7F2F}" type="datetime1">
              <a:rPr lang="en-US" smtClean="0"/>
              <a:t>9/20/2020</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1"/>
          <p:cNvSpPr>
            <a:spLocks noGrp="1" noRot="1" noChangeAspect="1" noChangeArrowheads="1" noTextEdit="1"/>
          </p:cNvSpPr>
          <p:nvPr>
            <p:ph type="sldImg"/>
          </p:nvPr>
        </p:nvSpPr>
        <p:spPr bwMode="auto">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132099" name="Rectangle 2"/>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square" numCol="1" anchor="t" anchorCtr="0" compatLnSpc="1">
            <a:prstTxWarp prst="textNoShape">
              <a:avLst/>
            </a:prstTxWarp>
          </a:bodyPr>
          <a:lstStyle/>
          <a:p>
            <a:pPr eaLnBrk="1" hangingPunct="1">
              <a:spcBef>
                <a:spcPct val="0"/>
              </a:spcBef>
            </a:pPr>
            <a:r>
              <a:rPr lang="en-US" sz="1400" dirty="0">
                <a:latin typeface="Lucida Grande" charset="0"/>
                <a:cs typeface="Lucida Grande" charset="0"/>
                <a:sym typeface="Lucida Grande" charset="0"/>
              </a:rPr>
              <a:t>K THINK OF COMPASSION AS A RENEWABLE RESOURCE </a:t>
            </a:r>
          </a:p>
          <a:p>
            <a:pPr eaLnBrk="1" hangingPunct="1">
              <a:spcBef>
                <a:spcPct val="0"/>
              </a:spcBef>
            </a:pPr>
            <a:r>
              <a:rPr lang="ja-JP" altLang="en-US" sz="1400" dirty="0">
                <a:latin typeface="Lucida Grande" charset="0"/>
                <a:ea typeface="MS PGothic" charset="0"/>
                <a:cs typeface="Lucida Grande" charset="0"/>
                <a:sym typeface="Lucida Grande" charset="0"/>
              </a:rPr>
              <a:t>“</a:t>
            </a:r>
            <a:r>
              <a:rPr lang="en-US" sz="1400" dirty="0">
                <a:latin typeface="Lucida Grande" charset="0"/>
                <a:cs typeface="Lucida Grande" charset="0"/>
                <a:sym typeface="Lucida Grande" charset="0"/>
              </a:rPr>
              <a:t>IT REMINDS US IT IS A GIFT TO BE PRESENT WHEN PEOPLE DEAL WITH TRAUMA . IT  REMINDS US OF OUR RESPONSIBILITY TO CARE AND NURTURE  OUR OWN COMPASSION</a:t>
            </a:r>
            <a:r>
              <a:rPr lang="ja-JP" altLang="en-US" sz="1400" dirty="0">
                <a:latin typeface="Lucida Grande" charset="0"/>
                <a:ea typeface="MS PGothic" charset="0"/>
                <a:cs typeface="MS PGothic" charset="0"/>
                <a:sym typeface="Lucida Grande" charset="0"/>
              </a:rPr>
              <a:t>”</a:t>
            </a:r>
            <a:r>
              <a:rPr lang="en-US" sz="1400" dirty="0">
                <a:latin typeface="Lucida Grande" charset="0"/>
                <a:cs typeface="Lucida Grande" charset="0"/>
                <a:sym typeface="Lucida Grande" charset="0"/>
              </a:rPr>
              <a:t> ( JOHN CONTE TRAUMA STEWARDSHIP)</a:t>
            </a:r>
          </a:p>
          <a:p>
            <a:pPr eaLnBrk="1" hangingPunct="1">
              <a:spcBef>
                <a:spcPct val="0"/>
              </a:spcBef>
            </a:pPr>
            <a:endParaRPr lang="en-US" sz="1400" dirty="0">
              <a:latin typeface="Lucida Grande" charset="0"/>
              <a:cs typeface="Lucida Grande" charset="0"/>
              <a:sym typeface="Lucida Grande" charset="0"/>
            </a:endParaRPr>
          </a:p>
          <a:p>
            <a:pPr eaLnBrk="1" hangingPunct="1">
              <a:spcBef>
                <a:spcPct val="0"/>
              </a:spcBef>
            </a:pPr>
            <a:r>
              <a:rPr lang="en-US" sz="1400" dirty="0">
                <a:latin typeface="Lucida Grande" charset="0"/>
                <a:cs typeface="Lucida Grande" charset="0"/>
                <a:sym typeface="Lucida Grande" charset="0"/>
              </a:rPr>
              <a:t>you know all this information nothing new but we don</a:t>
            </a:r>
            <a:r>
              <a:rPr lang="ja-JP" altLang="en-US" sz="1400" dirty="0">
                <a:latin typeface="Lucida Grande" charset="0"/>
                <a:ea typeface="MS PGothic" charset="0"/>
                <a:cs typeface="MS PGothic" charset="0"/>
                <a:sym typeface="Lucida Grande" charset="0"/>
              </a:rPr>
              <a:t>’</a:t>
            </a:r>
            <a:r>
              <a:rPr lang="en-US" sz="1400" dirty="0">
                <a:latin typeface="Lucida Grande" charset="0"/>
                <a:cs typeface="Lucida Grande" charset="0"/>
                <a:sym typeface="Lucida Grande" charset="0"/>
              </a:rPr>
              <a:t>t apply it</a:t>
            </a:r>
          </a:p>
          <a:p>
            <a:pPr eaLnBrk="1" hangingPunct="1">
              <a:spcBef>
                <a:spcPct val="0"/>
              </a:spcBef>
            </a:pPr>
            <a:endParaRPr lang="en-US" sz="1400" dirty="0">
              <a:latin typeface="Lucida Grande" charset="0"/>
              <a:cs typeface="Lucida Grande" charset="0"/>
              <a:sym typeface="Lucida Grande" charset="0"/>
            </a:endParaRPr>
          </a:p>
          <a:p>
            <a:pPr eaLnBrk="1" hangingPunct="1">
              <a:spcBef>
                <a:spcPct val="0"/>
              </a:spcBef>
            </a:pPr>
            <a:r>
              <a:rPr lang="en-US" sz="1400" dirty="0">
                <a:latin typeface="Lucida Grande" charset="0"/>
                <a:cs typeface="Lucida Grande" charset="0"/>
                <a:sym typeface="Lucida Grande" charset="0"/>
              </a:rPr>
              <a:t>Cf is not a disease or a mental illness .. You get cf because you care.</a:t>
            </a:r>
          </a:p>
          <a:p>
            <a:pPr eaLnBrk="1" hangingPunct="1">
              <a:spcBef>
                <a:spcPct val="0"/>
              </a:spcBef>
            </a:pPr>
            <a:endParaRPr lang="en-US" sz="1400" dirty="0">
              <a:latin typeface="Lucida Grande" charset="0"/>
              <a:cs typeface="Lucida Grande" charset="0"/>
              <a:sym typeface="Lucida Grande" charset="0"/>
            </a:endParaRPr>
          </a:p>
          <a:p>
            <a:pPr eaLnBrk="1" hangingPunct="1">
              <a:spcBef>
                <a:spcPct val="0"/>
              </a:spcBef>
            </a:pPr>
            <a:r>
              <a:rPr lang="ja-JP" altLang="en-US" sz="1400" dirty="0">
                <a:latin typeface="Lucida Grande" charset="0"/>
                <a:cs typeface="Lucida Grande" charset="0"/>
                <a:sym typeface="Lucida Grande" charset="0"/>
              </a:rPr>
              <a:t>“</a:t>
            </a:r>
            <a:r>
              <a:rPr lang="en-US" sz="1400" dirty="0">
                <a:latin typeface="Lucida Grande" charset="0"/>
                <a:cs typeface="Lucida Grande" charset="0"/>
                <a:sym typeface="Lucida Grande" charset="0"/>
              </a:rPr>
              <a:t>take care of yourself</a:t>
            </a:r>
            <a:r>
              <a:rPr lang="ja-JP" altLang="en-US" sz="1400" dirty="0">
                <a:latin typeface="Lucida Grande" charset="0"/>
                <a:cs typeface="Lucida Grande" charset="0"/>
                <a:sym typeface="Lucida Grande" charset="0"/>
              </a:rPr>
              <a:t>”</a:t>
            </a:r>
            <a:r>
              <a:rPr lang="en-US" sz="1400" dirty="0">
                <a:latin typeface="Lucida Grande" charset="0"/>
                <a:cs typeface="Lucida Grande" charset="0"/>
                <a:sym typeface="Lucida Grande" charset="0"/>
              </a:rPr>
              <a:t> what does that really mean?</a:t>
            </a:r>
          </a:p>
        </p:txBody>
      </p:sp>
      <p:sp>
        <p:nvSpPr>
          <p:cNvPr id="2" name="Date Placeholder 1"/>
          <p:cNvSpPr>
            <a:spLocks noGrp="1"/>
          </p:cNvSpPr>
          <p:nvPr>
            <p:ph type="dt" idx="10"/>
          </p:nvPr>
        </p:nvSpPr>
        <p:spPr/>
        <p:txBody>
          <a:bodyPr/>
          <a:lstStyle/>
          <a:p>
            <a:fld id="{0A70D832-8EE0-4BAF-AF62-96ED05DE1D9A}" type="datetime1">
              <a:rPr lang="en-US" smtClean="0"/>
              <a:t>9/20/2020</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1"/>
          <p:cNvSpPr>
            <a:spLocks noGrp="1" noRot="1" noChangeAspect="1" noChangeArrowheads="1" noTextEdit="1"/>
          </p:cNvSpPr>
          <p:nvPr>
            <p:ph type="sldImg"/>
          </p:nvPr>
        </p:nvSpPr>
        <p:spPr bwMode="auto">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145411" name="Rectangle 2"/>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square" numCol="1" anchor="t" anchorCtr="0" compatLnSpc="1">
            <a:prstTxWarp prst="textNoShape">
              <a:avLst/>
            </a:prstTxWarp>
          </a:bodyPr>
          <a:lstStyle/>
          <a:p>
            <a:pPr eaLnBrk="1" hangingPunct="1">
              <a:spcBef>
                <a:spcPct val="0"/>
              </a:spcBef>
            </a:pPr>
            <a:r>
              <a:rPr lang="en-US" sz="1400" dirty="0">
                <a:solidFill>
                  <a:srgbClr val="596984"/>
                </a:solidFill>
                <a:latin typeface="Palatino Linotype" charset="0"/>
                <a:cs typeface="Palatino Linotype" charset="0"/>
                <a:sym typeface="Palatino Linotype" charset="0"/>
              </a:rPr>
              <a:t>B</a:t>
            </a:r>
            <a:endParaRPr lang="en-US" sz="1400" dirty="0">
              <a:solidFill>
                <a:srgbClr val="FFFFFF"/>
              </a:solidFill>
              <a:latin typeface="Palatino Linotype" charset="0"/>
              <a:cs typeface="Palatino Linotype" charset="0"/>
              <a:sym typeface="Palatino Linotype" charset="0"/>
            </a:endParaRPr>
          </a:p>
          <a:p>
            <a:pPr eaLnBrk="1" hangingPunct="1">
              <a:spcBef>
                <a:spcPct val="0"/>
              </a:spcBef>
            </a:pPr>
            <a:r>
              <a:rPr lang="en-US" sz="1400" dirty="0">
                <a:solidFill>
                  <a:srgbClr val="596984"/>
                </a:solidFill>
                <a:latin typeface="Palatino Linotype" charset="0"/>
                <a:cs typeface="Palatino Linotype" charset="0"/>
                <a:sym typeface="Palatino Linotype" charset="0"/>
              </a:rPr>
              <a:t>CF is </a:t>
            </a:r>
            <a:r>
              <a:rPr lang="ja-JP" altLang="en-US" sz="1400" dirty="0">
                <a:solidFill>
                  <a:srgbClr val="596984"/>
                </a:solidFill>
                <a:latin typeface="Palatino Linotype" charset="0"/>
                <a:ea typeface="MS PGothic" charset="0"/>
                <a:cs typeface="Palatino Linotype" charset="0"/>
                <a:sym typeface="Palatino Linotype" charset="0"/>
              </a:rPr>
              <a:t>“</a:t>
            </a:r>
            <a:r>
              <a:rPr lang="en-US" sz="1400" dirty="0">
                <a:solidFill>
                  <a:srgbClr val="596984"/>
                </a:solidFill>
                <a:latin typeface="Palatino Linotype" charset="0"/>
                <a:cs typeface="Palatino Linotype" charset="0"/>
                <a:sym typeface="Palatino Linotype" charset="0"/>
              </a:rPr>
              <a:t>the cost of caring for others in emotional pain </a:t>
            </a:r>
            <a:r>
              <a:rPr lang="ja-JP" altLang="en-US" sz="1400" dirty="0">
                <a:solidFill>
                  <a:srgbClr val="596984"/>
                </a:solidFill>
                <a:latin typeface="Palatino Linotype" charset="0"/>
                <a:ea typeface="MS PGothic" charset="0"/>
                <a:cs typeface="MS PGothic" charset="0"/>
                <a:sym typeface="Palatino Linotype" charset="0"/>
              </a:rPr>
              <a:t>“</a:t>
            </a:r>
            <a:r>
              <a:rPr lang="en-US" sz="1400" dirty="0">
                <a:solidFill>
                  <a:srgbClr val="596984"/>
                </a:solidFill>
                <a:latin typeface="Palatino Linotype" charset="0"/>
                <a:cs typeface="Palatino Linotype" charset="0"/>
                <a:sym typeface="Palatino Linotype" charset="0"/>
              </a:rPr>
              <a:t> </a:t>
            </a:r>
            <a:endParaRPr lang="en-US" sz="1400" dirty="0">
              <a:solidFill>
                <a:srgbClr val="FFFFFF"/>
              </a:solidFill>
              <a:latin typeface="Palatino Linotype" charset="0"/>
              <a:cs typeface="Palatino Linotype" charset="0"/>
              <a:sym typeface="Palatino Linotype" charset="0"/>
            </a:endParaRPr>
          </a:p>
          <a:p>
            <a:pPr eaLnBrk="1" hangingPunct="1">
              <a:spcBef>
                <a:spcPct val="0"/>
              </a:spcBef>
            </a:pPr>
            <a:r>
              <a:rPr lang="ja-JP" altLang="en-US" sz="1400" dirty="0">
                <a:solidFill>
                  <a:srgbClr val="596984"/>
                </a:solidFill>
                <a:latin typeface="Palatino Linotype" charset="0"/>
                <a:ea typeface="MS PGothic" charset="0"/>
                <a:cs typeface="MS PGothic" charset="0"/>
                <a:sym typeface="Palatino Linotype" charset="0"/>
              </a:rPr>
              <a:t>“</a:t>
            </a:r>
            <a:r>
              <a:rPr lang="en-US" sz="1400" dirty="0">
                <a:solidFill>
                  <a:srgbClr val="596984"/>
                </a:solidFill>
                <a:latin typeface="Palatino Linotype" charset="0"/>
                <a:cs typeface="Palatino Linotype" charset="0"/>
                <a:sym typeface="Palatino Linotype" charset="0"/>
              </a:rPr>
              <a:t>an occupational hazard</a:t>
            </a:r>
            <a:r>
              <a:rPr lang="ja-JP" altLang="en-US" sz="1400" dirty="0">
                <a:solidFill>
                  <a:srgbClr val="596984"/>
                </a:solidFill>
                <a:latin typeface="Palatino Linotype" charset="0"/>
                <a:ea typeface="MS PGothic" charset="0"/>
                <a:cs typeface="MS PGothic" charset="0"/>
                <a:sym typeface="Palatino Linotype" charset="0"/>
              </a:rPr>
              <a:t>”</a:t>
            </a:r>
            <a:endParaRPr lang="en-US" sz="1400" dirty="0">
              <a:solidFill>
                <a:srgbClr val="FFFFFF"/>
              </a:solidFill>
              <a:latin typeface="Palatino Linotype" charset="0"/>
              <a:cs typeface="Palatino Linotype" charset="0"/>
              <a:sym typeface="Palatino Linotype" charset="0"/>
            </a:endParaRPr>
          </a:p>
          <a:p>
            <a:pPr eaLnBrk="1" hangingPunct="1">
              <a:spcBef>
                <a:spcPct val="0"/>
              </a:spcBef>
            </a:pPr>
            <a:r>
              <a:rPr lang="ja-JP" altLang="en-US" sz="1400" dirty="0">
                <a:solidFill>
                  <a:srgbClr val="596984"/>
                </a:solidFill>
                <a:latin typeface="Palatino Linotype" charset="0"/>
                <a:ea typeface="MS PGothic" charset="0"/>
                <a:cs typeface="MS PGothic" charset="0"/>
                <a:sym typeface="Palatino Linotype" charset="0"/>
              </a:rPr>
              <a:t>“</a:t>
            </a:r>
            <a:r>
              <a:rPr lang="en-US" sz="1400" dirty="0">
                <a:solidFill>
                  <a:srgbClr val="596984"/>
                </a:solidFill>
                <a:latin typeface="Palatino Linotype" charset="0"/>
                <a:cs typeface="Palatino Linotype" charset="0"/>
                <a:sym typeface="Palatino Linotype" charset="0"/>
              </a:rPr>
              <a:t> a disorder for those who do their work well</a:t>
            </a:r>
            <a:r>
              <a:rPr lang="ja-JP" altLang="en-US" sz="1400" dirty="0">
                <a:solidFill>
                  <a:srgbClr val="596984"/>
                </a:solidFill>
                <a:latin typeface="Palatino Linotype" charset="0"/>
                <a:ea typeface="MS PGothic" charset="0"/>
                <a:cs typeface="MS PGothic" charset="0"/>
                <a:sym typeface="Palatino Linotype" charset="0"/>
              </a:rPr>
              <a:t>”</a:t>
            </a:r>
            <a:endParaRPr lang="en-US" sz="1400" dirty="0">
              <a:solidFill>
                <a:srgbClr val="FFFFFF"/>
              </a:solidFill>
              <a:latin typeface="Palatino Linotype" charset="0"/>
              <a:cs typeface="Palatino Linotype" charset="0"/>
              <a:sym typeface="Palatino Linotype" charset="0"/>
            </a:endParaRPr>
          </a:p>
          <a:p>
            <a:pPr eaLnBrk="1" hangingPunct="1">
              <a:spcBef>
                <a:spcPct val="0"/>
              </a:spcBef>
            </a:pPr>
            <a:r>
              <a:rPr lang="en-US" sz="1400" dirty="0">
                <a:solidFill>
                  <a:srgbClr val="596984"/>
                </a:solidFill>
                <a:latin typeface="Palatino Linotype" charset="0"/>
                <a:cs typeface="Palatino Linotype" charset="0"/>
                <a:sym typeface="Palatino Linotype" charset="0"/>
              </a:rPr>
              <a:t> as described by Charles Figley in</a:t>
            </a:r>
            <a:r>
              <a:rPr lang="en-US" sz="1400" dirty="0">
                <a:solidFill>
                  <a:srgbClr val="596984"/>
                </a:solidFill>
                <a:latin typeface="Palatino Linotype Italic" charset="0"/>
                <a:cs typeface="Palatino Linotype Italic" charset="0"/>
                <a:sym typeface="Palatino Linotype Italic" charset="0"/>
              </a:rPr>
              <a:t>:  CF:  Coping with secondary traumatic stress disorder in those who treat the traumatized.</a:t>
            </a:r>
          </a:p>
          <a:p>
            <a:pPr eaLnBrk="1" hangingPunct="1">
              <a:spcBef>
                <a:spcPct val="0"/>
              </a:spcBef>
            </a:pPr>
            <a:r>
              <a:rPr lang="en-US" sz="1400" dirty="0">
                <a:solidFill>
                  <a:srgbClr val="CE3B00"/>
                </a:solidFill>
                <a:latin typeface="Palatino Linotype Italic" charset="0"/>
                <a:cs typeface="Palatino Linotype Italic" charset="0"/>
                <a:sym typeface="Palatino Linotype Italic" charset="0"/>
              </a:rPr>
              <a:t>Share in Large Group:</a:t>
            </a:r>
          </a:p>
          <a:p>
            <a:pPr eaLnBrk="1" hangingPunct="1">
              <a:spcBef>
                <a:spcPct val="0"/>
              </a:spcBef>
            </a:pPr>
            <a:r>
              <a:rPr lang="en-US" sz="1400" dirty="0">
                <a:solidFill>
                  <a:srgbClr val="CE3B00"/>
                </a:solidFill>
                <a:latin typeface="Palatino Linotype Italic" charset="0"/>
                <a:cs typeface="Palatino Linotype Italic" charset="0"/>
                <a:sym typeface="Palatino Linotype Italic" charset="0"/>
              </a:rPr>
              <a:t>Think about work you do  and its impact on You?</a:t>
            </a:r>
          </a:p>
          <a:p>
            <a:pPr eaLnBrk="1" hangingPunct="1">
              <a:spcBef>
                <a:spcPct val="0"/>
              </a:spcBef>
            </a:pPr>
            <a:r>
              <a:rPr lang="en-US" sz="1400" dirty="0">
                <a:solidFill>
                  <a:srgbClr val="CE3B00"/>
                </a:solidFill>
                <a:latin typeface="Palatino Linotype Italic" charset="0"/>
                <a:cs typeface="Palatino Linotype Italic" charset="0"/>
                <a:sym typeface="Palatino Linotype Italic" charset="0"/>
              </a:rPr>
              <a:t>cynicism, sarcasm, lack of resources, negativity, time constraints documentation challenges, loss of creativity</a:t>
            </a:r>
          </a:p>
        </p:txBody>
      </p:sp>
      <p:sp>
        <p:nvSpPr>
          <p:cNvPr id="2" name="Date Placeholder 1"/>
          <p:cNvSpPr>
            <a:spLocks noGrp="1"/>
          </p:cNvSpPr>
          <p:nvPr>
            <p:ph type="dt" idx="10"/>
          </p:nvPr>
        </p:nvSpPr>
        <p:spPr/>
        <p:txBody>
          <a:bodyPr/>
          <a:lstStyle/>
          <a:p>
            <a:fld id="{0850EE52-85F9-4A76-A4E7-F017903A6281}" type="datetime1">
              <a:rPr lang="en-US" smtClean="0"/>
              <a:t>9/20/2020</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1"/>
          <p:cNvSpPr>
            <a:spLocks noGrp="1" noRot="1" noChangeAspect="1" noChangeArrowheads="1" noTextEdit="1"/>
          </p:cNvSpPr>
          <p:nvPr>
            <p:ph type="sldImg"/>
          </p:nvPr>
        </p:nvSpPr>
        <p:spPr bwMode="auto">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151555" name="Rectangle 2"/>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square" numCol="1" anchor="t" anchorCtr="0" compatLnSpc="1">
            <a:prstTxWarp prst="textNoShape">
              <a:avLst/>
            </a:prstTxWarp>
          </a:bodyPr>
          <a:lstStyle/>
          <a:p>
            <a:pPr>
              <a:defRPr/>
            </a:pPr>
            <a:r>
              <a:rPr lang="en-US" sz="2900" b="1" dirty="0">
                <a:solidFill>
                  <a:srgbClr val="596984"/>
                </a:solidFill>
                <a:latin typeface="Lucida Grande" charset="0"/>
                <a:cs typeface="Lucida Grande" charset="0"/>
                <a:sym typeface="Lucida Grande" charset="0"/>
              </a:rPr>
              <a:t>B..new definition of Burnout?</a:t>
            </a:r>
          </a:p>
        </p:txBody>
      </p:sp>
      <p:sp>
        <p:nvSpPr>
          <p:cNvPr id="2" name="Date Placeholder 1"/>
          <p:cNvSpPr>
            <a:spLocks noGrp="1"/>
          </p:cNvSpPr>
          <p:nvPr>
            <p:ph type="dt" idx="10"/>
          </p:nvPr>
        </p:nvSpPr>
        <p:spPr/>
        <p:txBody>
          <a:bodyPr/>
          <a:lstStyle/>
          <a:p>
            <a:fld id="{0019744B-7788-4D90-8948-7C05EF9CDDBD}" type="datetime1">
              <a:rPr lang="en-US" smtClean="0"/>
              <a:t>9/20/2020</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6179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a:defRPr/>
            </a:pPr>
            <a:endParaRPr lang="en-US" dirty="0">
              <a:ea typeface="+mn-ea"/>
            </a:endParaRPr>
          </a:p>
        </p:txBody>
      </p:sp>
      <p:sp>
        <p:nvSpPr>
          <p:cNvPr id="2" name="Date Placeholder 1"/>
          <p:cNvSpPr>
            <a:spLocks noGrp="1"/>
          </p:cNvSpPr>
          <p:nvPr>
            <p:ph type="dt" idx="10"/>
          </p:nvPr>
        </p:nvSpPr>
        <p:spPr/>
        <p:txBody>
          <a:bodyPr/>
          <a:lstStyle/>
          <a:p>
            <a:fld id="{AAA3E1E5-7E1F-4057-BB7C-6E3E07AD8DB0}" type="datetime1">
              <a:rPr lang="en-US" smtClean="0"/>
              <a:t>9/20/2020</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1"/>
          <p:cNvSpPr>
            <a:spLocks noGrp="1" noRot="1" noChangeAspect="1" noChangeArrowheads="1" noTextEdit="1"/>
          </p:cNvSpPr>
          <p:nvPr>
            <p:ph type="sldImg"/>
          </p:nvPr>
        </p:nvSpPr>
        <p:spPr bwMode="auto">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sp>
      <p:sp>
        <p:nvSpPr>
          <p:cNvPr id="173059" name="Rectangle 2"/>
          <p:cNvSpPr>
            <a:spLocks noGrp="1" noChangeArrowheads="1"/>
          </p:cNvSpPr>
          <p:nvPr>
            <p:ph type="body" idx="1"/>
          </p:nvPr>
        </p:nvSpPr>
        <p:spPr bwMode="auto">
          <a:xfrm>
            <a:off x="1033671" y="4561229"/>
            <a:ext cx="5549348" cy="4490726"/>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square" numCol="1" anchor="t" anchorCtr="0" compatLnSpc="1">
            <a:prstTxWarp prst="textNoShape">
              <a:avLst/>
            </a:prstTxWarp>
          </a:bodyPr>
          <a:lstStyle/>
          <a:p>
            <a:pPr eaLnBrk="1" hangingPunct="1">
              <a:spcBef>
                <a:spcPct val="0"/>
              </a:spcBef>
            </a:pPr>
            <a:r>
              <a:rPr lang="en-US" sz="2500" dirty="0">
                <a:solidFill>
                  <a:srgbClr val="C00000"/>
                </a:solidFill>
                <a:latin typeface="Lucida Grande" charset="0"/>
                <a:cs typeface="Lucida Grande" charset="0"/>
                <a:sym typeface="Lucida Grande" charset="0"/>
              </a:rPr>
              <a:t>K circle as we go though what applies to you and go back to handout 1 –signs and symptoms.</a:t>
            </a:r>
            <a:endParaRPr lang="en-US" dirty="0">
              <a:latin typeface="Lucida Grande" charset="0"/>
              <a:cs typeface="Lucida Grande" charset="0"/>
              <a:sym typeface="Lucida Grande" charset="0"/>
            </a:endParaRPr>
          </a:p>
          <a:p>
            <a:pPr eaLnBrk="1" hangingPunct="1">
              <a:spcBef>
                <a:spcPct val="0"/>
              </a:spcBef>
            </a:pPr>
            <a:r>
              <a:rPr lang="ja-JP" altLang="en-US" sz="2500" dirty="0">
                <a:solidFill>
                  <a:srgbClr val="C00000"/>
                </a:solidFill>
                <a:latin typeface="Lucida Grande" charset="0"/>
                <a:ea typeface="MS PGothic" charset="0"/>
                <a:cs typeface="Lucida Grande" charset="0"/>
                <a:sym typeface="Lucida Grande" charset="0"/>
              </a:rPr>
              <a:t>“</a:t>
            </a:r>
            <a:r>
              <a:rPr lang="en-US" sz="2500" dirty="0">
                <a:solidFill>
                  <a:srgbClr val="C00000"/>
                </a:solidFill>
                <a:latin typeface="Lucida Grande" charset="0"/>
                <a:cs typeface="Lucida Grande" charset="0"/>
                <a:sym typeface="Lucida Grande" charset="0"/>
              </a:rPr>
              <a:t>somatization</a:t>
            </a:r>
            <a:r>
              <a:rPr lang="ja-JP" altLang="en-US" sz="2500" dirty="0">
                <a:solidFill>
                  <a:srgbClr val="C00000"/>
                </a:solidFill>
                <a:latin typeface="Lucida Grande" charset="0"/>
                <a:ea typeface="MS PGothic" charset="0"/>
                <a:cs typeface="MS PGothic" charset="0"/>
                <a:sym typeface="Lucida Grande" charset="0"/>
              </a:rPr>
              <a:t>”</a:t>
            </a:r>
            <a:r>
              <a:rPr lang="en-US" sz="2500" dirty="0">
                <a:solidFill>
                  <a:srgbClr val="C00000"/>
                </a:solidFill>
                <a:latin typeface="Lucida Grande" charset="0"/>
                <a:cs typeface="Lucida Grande" charset="0"/>
                <a:sym typeface="Lucida Grande" charset="0"/>
              </a:rPr>
              <a:t> visit many drs for tx for pain, intestinal issues, etc—when its really emotional stress</a:t>
            </a:r>
            <a:endParaRPr lang="en-US" dirty="0">
              <a:latin typeface="Lucida Grande" charset="0"/>
              <a:cs typeface="Lucida Grande" charset="0"/>
              <a:sym typeface="Lucida Grande" charset="0"/>
            </a:endParaRPr>
          </a:p>
          <a:p>
            <a:pPr eaLnBrk="1" hangingPunct="1">
              <a:spcBef>
                <a:spcPct val="0"/>
              </a:spcBef>
            </a:pPr>
            <a:r>
              <a:rPr lang="ja-JP" altLang="en-US" sz="2500" dirty="0">
                <a:solidFill>
                  <a:srgbClr val="C00000"/>
                </a:solidFill>
                <a:latin typeface="Lucida Grande" charset="0"/>
                <a:ea typeface="MS PGothic" charset="0"/>
                <a:cs typeface="MS PGothic" charset="0"/>
                <a:sym typeface="Lucida Grande" charset="0"/>
              </a:rPr>
              <a:t>“</a:t>
            </a:r>
            <a:r>
              <a:rPr lang="en-US" sz="2500" dirty="0">
                <a:solidFill>
                  <a:srgbClr val="C00000"/>
                </a:solidFill>
                <a:latin typeface="Lucida Grande" charset="0"/>
                <a:cs typeface="Lucida Grande" charset="0"/>
                <a:sym typeface="Lucida Grande" charset="0"/>
              </a:rPr>
              <a:t>every mole is cancer</a:t>
            </a:r>
            <a:r>
              <a:rPr lang="ja-JP" altLang="en-US" sz="2500" dirty="0">
                <a:solidFill>
                  <a:srgbClr val="C00000"/>
                </a:solidFill>
                <a:latin typeface="Lucida Grande" charset="0"/>
                <a:ea typeface="MS PGothic" charset="0"/>
                <a:cs typeface="MS PGothic" charset="0"/>
                <a:sym typeface="Lucida Grande" charset="0"/>
              </a:rPr>
              <a:t>”</a:t>
            </a:r>
            <a:endParaRPr lang="en-US" sz="2500" dirty="0">
              <a:solidFill>
                <a:srgbClr val="C00000"/>
              </a:solidFill>
              <a:latin typeface="Lucida Grande" charset="0"/>
              <a:cs typeface="Lucida Grande" charset="0"/>
              <a:sym typeface="Lucida Grande" charset="0"/>
            </a:endParaRPr>
          </a:p>
          <a:p>
            <a:pPr eaLnBrk="1" hangingPunct="1">
              <a:spcBef>
                <a:spcPct val="0"/>
              </a:spcBef>
            </a:pPr>
            <a:r>
              <a:rPr lang="en-US" sz="2500" dirty="0">
                <a:solidFill>
                  <a:srgbClr val="C00000"/>
                </a:solidFill>
                <a:latin typeface="Lucida Grande" charset="0"/>
                <a:cs typeface="Lucida Grande" charset="0"/>
                <a:sym typeface="Lucida Grande" charset="0"/>
              </a:rPr>
              <a:t>Will symptoms go away? No, only get worse. If body is screaming at you to pay attention</a:t>
            </a:r>
          </a:p>
          <a:p>
            <a:pPr eaLnBrk="1" hangingPunct="1">
              <a:spcBef>
                <a:spcPct val="0"/>
              </a:spcBef>
            </a:pPr>
            <a:r>
              <a:rPr lang="en-US" sz="1100" dirty="0">
                <a:solidFill>
                  <a:srgbClr val="C00000"/>
                </a:solidFill>
                <a:latin typeface="Lucida Grande" charset="0"/>
                <a:cs typeface="Lucida Grande" charset="0"/>
                <a:sym typeface="Lucida Grande" charset="0"/>
              </a:rPr>
              <a:t>SHOVING STRESS DOWN BODY CATCHES UP WITH YOU (STOMACH ISSUES</a:t>
            </a:r>
            <a:endParaRPr lang="en-US" sz="1100" dirty="0">
              <a:latin typeface="Lucida Grande" charset="0"/>
              <a:cs typeface="Lucida Grande" charset="0"/>
              <a:sym typeface="Lucida Grande" charset="0"/>
            </a:endParaRPr>
          </a:p>
          <a:p>
            <a:pPr eaLnBrk="1" hangingPunct="1">
              <a:spcBef>
                <a:spcPct val="0"/>
              </a:spcBef>
            </a:pPr>
            <a:r>
              <a:rPr lang="en-US" sz="1100" dirty="0">
                <a:solidFill>
                  <a:srgbClr val="C00000"/>
                </a:solidFill>
                <a:latin typeface="Lucida Grande" charset="0"/>
                <a:cs typeface="Lucida Grande" charset="0"/>
                <a:sym typeface="Lucida Grande" charset="0"/>
              </a:rPr>
              <a:t>Chiro once a month   massage once a year or more often? Preventative</a:t>
            </a:r>
          </a:p>
          <a:p>
            <a:pPr eaLnBrk="1" hangingPunct="1">
              <a:spcBef>
                <a:spcPct val="0"/>
              </a:spcBef>
            </a:pPr>
            <a:r>
              <a:rPr lang="en-US" sz="1100" dirty="0">
                <a:solidFill>
                  <a:srgbClr val="C00000"/>
                </a:solidFill>
                <a:latin typeface="Lucida Grande" charset="0"/>
                <a:cs typeface="Lucida Grande" charset="0"/>
                <a:sym typeface="Lucida Grande" charset="0"/>
              </a:rPr>
              <a:t>Shingles story </a:t>
            </a:r>
            <a:endParaRPr lang="en-US" sz="1100" dirty="0">
              <a:latin typeface="Lucida Grande" charset="0"/>
              <a:cs typeface="Lucida Grande" charset="0"/>
              <a:sym typeface="Lucida Grande" charset="0"/>
            </a:endParaRPr>
          </a:p>
        </p:txBody>
      </p:sp>
      <p:sp>
        <p:nvSpPr>
          <p:cNvPr id="2" name="Date Placeholder 1"/>
          <p:cNvSpPr>
            <a:spLocks noGrp="1"/>
          </p:cNvSpPr>
          <p:nvPr>
            <p:ph type="dt" idx="10"/>
          </p:nvPr>
        </p:nvSpPr>
        <p:spPr/>
        <p:txBody>
          <a:bodyPr/>
          <a:lstStyle/>
          <a:p>
            <a:fld id="{F2CFF133-68EE-4561-AC54-34421BABD103}" type="datetime1">
              <a:rPr lang="en-US" smtClean="0"/>
              <a:t>9/20/2020</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1"/>
          <p:cNvSpPr>
            <a:spLocks noGrp="1" noRot="1" noChangeAspect="1" noChangeArrowheads="1" noTextEdit="1"/>
          </p:cNvSpPr>
          <p:nvPr>
            <p:ph type="sldImg"/>
          </p:nvPr>
        </p:nvSpPr>
        <p:spPr bwMode="auto">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sp>
      <p:sp>
        <p:nvSpPr>
          <p:cNvPr id="175107" name="Rectangle 2"/>
          <p:cNvSpPr>
            <a:spLocks noGrp="1" noChangeArrowheads="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square" numCol="1" anchor="t" anchorCtr="0" compatLnSpc="1">
            <a:prstTxWarp prst="textNoShape">
              <a:avLst/>
            </a:prstTxWarp>
          </a:bodyPr>
          <a:lstStyle/>
          <a:p>
            <a:pPr eaLnBrk="1" hangingPunct="1">
              <a:spcBef>
                <a:spcPct val="0"/>
              </a:spcBef>
            </a:pPr>
            <a:r>
              <a:rPr lang="en-US" sz="1400" b="1" dirty="0">
                <a:solidFill>
                  <a:srgbClr val="C00000"/>
                </a:solidFill>
                <a:latin typeface="Lucida Grande" charset="0"/>
                <a:cs typeface="Lucida Grande" charset="0"/>
                <a:sym typeface="Lucida Grande" charset="0"/>
              </a:rPr>
              <a:t>K Circle your big 3 </a:t>
            </a:r>
            <a:endParaRPr lang="en-US" sz="1400" dirty="0">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Not to beat yourself up but to recognize it </a:t>
            </a:r>
            <a:endParaRPr lang="en-US" sz="1400" dirty="0">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Presenteeism-just putting in the time-not really there</a:t>
            </a:r>
            <a:endParaRPr lang="en-US" sz="1400" dirty="0">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Abesenteeism- not there</a:t>
            </a:r>
            <a:endParaRPr lang="en-US" sz="1400" dirty="0">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Increase alcohol or drug use (joint –pain killers)… drink because it was a </a:t>
            </a:r>
            <a:r>
              <a:rPr lang="ja-JP" altLang="en-US" sz="1400" dirty="0">
                <a:solidFill>
                  <a:srgbClr val="C00000"/>
                </a:solidFill>
                <a:latin typeface="Lucida Grande" charset="0"/>
                <a:ea typeface="MS PGothic" charset="0"/>
                <a:cs typeface="Lucida Grande" charset="0"/>
                <a:sym typeface="Lucida Grande" charset="0"/>
              </a:rPr>
              <a:t>“</a:t>
            </a:r>
            <a:r>
              <a:rPr lang="en-US" sz="1400" dirty="0">
                <a:solidFill>
                  <a:srgbClr val="C00000"/>
                </a:solidFill>
                <a:latin typeface="Lucida Grande" charset="0"/>
                <a:cs typeface="Lucida Grande" charset="0"/>
                <a:sym typeface="Lucida Grande" charset="0"/>
              </a:rPr>
              <a:t>BAD DAY</a:t>
            </a:r>
            <a:r>
              <a:rPr lang="ja-JP" altLang="en-US" sz="1400" dirty="0">
                <a:solidFill>
                  <a:srgbClr val="C00000"/>
                </a:solidFill>
                <a:latin typeface="Lucida Grande" charset="0"/>
                <a:ea typeface="MS PGothic" charset="0"/>
                <a:cs typeface="Lucida Grande" charset="0"/>
                <a:sym typeface="Lucida Grande" charset="0"/>
              </a:rPr>
              <a:t>”</a:t>
            </a:r>
            <a:r>
              <a:rPr lang="en-US" sz="1400" dirty="0">
                <a:solidFill>
                  <a:srgbClr val="C00000"/>
                </a:solidFill>
                <a:latin typeface="Lucida Grande" charset="0"/>
                <a:cs typeface="Lucida Grande" charset="0"/>
                <a:sym typeface="Lucida Grande" charset="0"/>
              </a:rPr>
              <a:t>.</a:t>
            </a:r>
            <a:endParaRPr lang="en-US" sz="1400" dirty="0">
              <a:latin typeface="Lucida Grande" charset="0"/>
              <a:cs typeface="Lucida Grande" charset="0"/>
              <a:sym typeface="Lucida Grande" charset="0"/>
            </a:endParaRPr>
          </a:p>
          <a:p>
            <a:pPr eaLnBrk="1" hangingPunct="1">
              <a:spcBef>
                <a:spcPct val="0"/>
              </a:spcBef>
            </a:pPr>
            <a:r>
              <a:rPr lang="en-US" sz="1400" u="sng" dirty="0">
                <a:solidFill>
                  <a:srgbClr val="C00000"/>
                </a:solidFill>
                <a:latin typeface="Lucida Grande" charset="0"/>
                <a:cs typeface="Lucida Grande" charset="0"/>
                <a:sym typeface="Lucida Grande" charset="0"/>
              </a:rPr>
              <a:t>Shame</a:t>
            </a:r>
            <a:r>
              <a:rPr lang="en-US" sz="1400" dirty="0">
                <a:solidFill>
                  <a:srgbClr val="C00000"/>
                </a:solidFill>
                <a:latin typeface="Lucida Grande" charset="0"/>
                <a:cs typeface="Lucida Grande" charset="0"/>
                <a:sym typeface="Lucida Grande" charset="0"/>
              </a:rPr>
              <a:t> don</a:t>
            </a:r>
            <a:r>
              <a:rPr lang="ja-JP" altLang="en-US" sz="1400" dirty="0">
                <a:solidFill>
                  <a:srgbClr val="C00000"/>
                </a:solidFill>
                <a:latin typeface="Lucida Grande" charset="0"/>
                <a:ea typeface="MS PGothic" charset="0"/>
                <a:cs typeface="MS PGothic" charset="0"/>
                <a:sym typeface="Lucida Grande" charset="0"/>
              </a:rPr>
              <a:t>’</a:t>
            </a:r>
            <a:r>
              <a:rPr lang="en-US" sz="1400" dirty="0">
                <a:solidFill>
                  <a:srgbClr val="C00000"/>
                </a:solidFill>
                <a:latin typeface="Lucida Grande" charset="0"/>
                <a:cs typeface="Lucida Grande" charset="0"/>
                <a:sym typeface="Lucida Grande" charset="0"/>
              </a:rPr>
              <a:t>t talk about it-isolate</a:t>
            </a:r>
            <a:endParaRPr lang="en-US" sz="1400" dirty="0">
              <a:latin typeface="Lucida Grande" charset="0"/>
              <a:cs typeface="Lucida Grande" charset="0"/>
              <a:sym typeface="Lucida Grande" charset="0"/>
            </a:endParaRPr>
          </a:p>
          <a:p>
            <a:pPr eaLnBrk="1" hangingPunct="1">
              <a:spcBef>
                <a:spcPct val="0"/>
              </a:spcBef>
            </a:pPr>
            <a:r>
              <a:rPr lang="en-US" sz="1400" u="sng" dirty="0">
                <a:solidFill>
                  <a:srgbClr val="C00000"/>
                </a:solidFill>
                <a:latin typeface="Lucida Grande" charset="0"/>
                <a:cs typeface="Lucida Grande" charset="0"/>
                <a:sym typeface="Lucida Grande" charset="0"/>
              </a:rPr>
              <a:t>Anger </a:t>
            </a:r>
            <a:r>
              <a:rPr lang="en-US" sz="1400" dirty="0">
                <a:solidFill>
                  <a:srgbClr val="C00000"/>
                </a:solidFill>
                <a:latin typeface="Lucida Grande" charset="0"/>
                <a:cs typeface="Lucida Grande" charset="0"/>
                <a:sym typeface="Lucida Grande" charset="0"/>
              </a:rPr>
              <a:t>irritability-lower tolerance, bottom line, lose sense of humor, task master, impatient-</a:t>
            </a:r>
            <a:endParaRPr lang="en-US" sz="1400" dirty="0">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	Track anger/irritability for one day at home and work, themes? Out of proportion? </a:t>
            </a:r>
            <a:endParaRPr lang="en-US" sz="1400" dirty="0">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	</a:t>
            </a:r>
            <a:r>
              <a:rPr lang="en-US" sz="1400" u="sng" dirty="0">
                <a:solidFill>
                  <a:srgbClr val="C00000"/>
                </a:solidFill>
                <a:latin typeface="Lucida Grande" charset="0"/>
                <a:cs typeface="Lucida Grande" charset="0"/>
                <a:sym typeface="Lucida Grande" charset="0"/>
              </a:rPr>
              <a:t>Anger irritability  2 key symptoms</a:t>
            </a:r>
            <a:endParaRPr lang="en-US" sz="1400" dirty="0">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Annoyed hearing laughter in hall</a:t>
            </a:r>
            <a:endParaRPr lang="en-US" sz="1400" dirty="0">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Yelling at your kids</a:t>
            </a:r>
            <a:endParaRPr lang="en-US" sz="1400" dirty="0">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Anger client doesn</a:t>
            </a:r>
            <a:r>
              <a:rPr lang="ja-JP" altLang="en-US" sz="1400" dirty="0">
                <a:solidFill>
                  <a:srgbClr val="C00000"/>
                </a:solidFill>
                <a:latin typeface="Lucida Grande" charset="0"/>
                <a:ea typeface="MS PGothic" charset="0"/>
                <a:cs typeface="MS PGothic" charset="0"/>
                <a:sym typeface="Lucida Grande" charset="0"/>
              </a:rPr>
              <a:t>’</a:t>
            </a:r>
            <a:r>
              <a:rPr lang="en-US" sz="1400" dirty="0">
                <a:solidFill>
                  <a:srgbClr val="C00000"/>
                </a:solidFill>
                <a:latin typeface="Lucida Grande" charset="0"/>
                <a:cs typeface="Lucida Grande" charset="0"/>
                <a:sym typeface="Lucida Grande" charset="0"/>
              </a:rPr>
              <a:t>t complete their homework</a:t>
            </a:r>
            <a:endParaRPr lang="en-US" sz="1400" dirty="0">
              <a:latin typeface="Lucida Grande" charset="0"/>
              <a:cs typeface="Lucida Grande" charset="0"/>
              <a:sym typeface="Lucida Grande" charset="0"/>
            </a:endParaRPr>
          </a:p>
          <a:p>
            <a:pPr eaLnBrk="1" hangingPunct="1">
              <a:spcBef>
                <a:spcPct val="0"/>
              </a:spcBef>
            </a:pPr>
            <a:r>
              <a:rPr lang="ja-JP" altLang="en-US" sz="1400" dirty="0">
                <a:solidFill>
                  <a:srgbClr val="C00000"/>
                </a:solidFill>
                <a:latin typeface="Lucida Grande" charset="0"/>
                <a:ea typeface="MS PGothic" charset="0"/>
                <a:cs typeface="MS PGothic" charset="0"/>
                <a:sym typeface="Lucida Grande" charset="0"/>
              </a:rPr>
              <a:t>“</a:t>
            </a:r>
            <a:r>
              <a:rPr lang="en-US" sz="1400" dirty="0">
                <a:solidFill>
                  <a:srgbClr val="C00000"/>
                </a:solidFill>
                <a:latin typeface="Lucida Grande" charset="0"/>
                <a:cs typeface="Lucida Grande" charset="0"/>
                <a:sym typeface="Lucida Grande" charset="0"/>
              </a:rPr>
              <a:t>I don</a:t>
            </a:r>
            <a:r>
              <a:rPr lang="ja-JP" altLang="en-US" sz="1400" dirty="0">
                <a:solidFill>
                  <a:srgbClr val="C00000"/>
                </a:solidFill>
                <a:latin typeface="Lucida Grande" charset="0"/>
                <a:ea typeface="MS PGothic" charset="0"/>
                <a:cs typeface="MS PGothic" charset="0"/>
                <a:sym typeface="Lucida Grande" charset="0"/>
              </a:rPr>
              <a:t>’</a:t>
            </a:r>
            <a:r>
              <a:rPr lang="en-US" sz="1400" dirty="0">
                <a:solidFill>
                  <a:srgbClr val="C00000"/>
                </a:solidFill>
                <a:latin typeface="Lucida Grande" charset="0"/>
                <a:cs typeface="Lucida Grande" charset="0"/>
                <a:sym typeface="Lucida Grande" charset="0"/>
              </a:rPr>
              <a:t>t even want to be around me</a:t>
            </a:r>
            <a:r>
              <a:rPr lang="ja-JP" altLang="en-US" sz="1400" dirty="0">
                <a:solidFill>
                  <a:srgbClr val="C00000"/>
                </a:solidFill>
                <a:latin typeface="Lucida Grande" charset="0"/>
                <a:ea typeface="MS PGothic" charset="0"/>
                <a:cs typeface="MS PGothic" charset="0"/>
                <a:sym typeface="Lucida Grande" charset="0"/>
              </a:rPr>
              <a:t>”</a:t>
            </a:r>
            <a:endParaRPr lang="en-US" sz="1400" dirty="0">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Problems in personal relationships-nothing left to give</a:t>
            </a:r>
            <a:endParaRPr lang="en-US" sz="1400" dirty="0">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Attrition -quitting</a:t>
            </a:r>
            <a:endParaRPr lang="en-US" sz="1400" dirty="0">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 </a:t>
            </a:r>
            <a:r>
              <a:rPr lang="ja-JP" altLang="en-US" sz="1400" dirty="0">
                <a:solidFill>
                  <a:srgbClr val="C00000"/>
                </a:solidFill>
                <a:latin typeface="Lucida Grande" charset="0"/>
                <a:ea typeface="MS PGothic" charset="0"/>
                <a:cs typeface="MS PGothic" charset="0"/>
                <a:sym typeface="Lucida Grande" charset="0"/>
              </a:rPr>
              <a:t>“</a:t>
            </a:r>
            <a:r>
              <a:rPr lang="en-US" sz="1400" u="sng" dirty="0">
                <a:solidFill>
                  <a:srgbClr val="C00000"/>
                </a:solidFill>
                <a:latin typeface="Lucida Grande" charset="0"/>
                <a:cs typeface="Lucida Grande" charset="0"/>
                <a:sym typeface="Lucida Grande" charset="0"/>
              </a:rPr>
              <a:t>Compromised care</a:t>
            </a:r>
            <a:r>
              <a:rPr lang="en-US" sz="1400" dirty="0">
                <a:solidFill>
                  <a:srgbClr val="C00000"/>
                </a:solidFill>
                <a:latin typeface="Lucida Grande" charset="0"/>
                <a:cs typeface="Lucida Grande" charset="0"/>
                <a:sym typeface="Lucida Grande" charset="0"/>
              </a:rPr>
              <a:t>:  Labeling consumers—borderline, addict….; fill in the blanks for consumers when they speak/not really listening</a:t>
            </a:r>
            <a:endParaRPr lang="en-US" sz="1400" dirty="0">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Impaired decision making-start doubting yourself</a:t>
            </a:r>
            <a:endParaRPr lang="en-US" sz="1400" dirty="0">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Avoidance/ isolate.  Avoid returning calls, avoid clients</a:t>
            </a:r>
            <a:endParaRPr lang="en-US" sz="1400" dirty="0">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Annoyed hearing laughter in hall</a:t>
            </a:r>
            <a:endParaRPr lang="en-US" sz="1400" dirty="0">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Yelling at your kids</a:t>
            </a:r>
            <a:endParaRPr lang="en-US" sz="1400" dirty="0">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Anger client doesn</a:t>
            </a:r>
            <a:r>
              <a:rPr lang="ja-JP" altLang="en-US" sz="1400" dirty="0">
                <a:solidFill>
                  <a:srgbClr val="C00000"/>
                </a:solidFill>
                <a:latin typeface="Lucida Grande" charset="0"/>
                <a:ea typeface="MS PGothic" charset="0"/>
                <a:cs typeface="MS PGothic" charset="0"/>
                <a:sym typeface="Lucida Grande" charset="0"/>
              </a:rPr>
              <a:t>’</a:t>
            </a:r>
            <a:r>
              <a:rPr lang="en-US" sz="1400" dirty="0">
                <a:solidFill>
                  <a:srgbClr val="C00000"/>
                </a:solidFill>
                <a:latin typeface="Lucida Grande" charset="0"/>
                <a:cs typeface="Lucida Grande" charset="0"/>
                <a:sym typeface="Lucida Grande" charset="0"/>
              </a:rPr>
              <a:t>t complete their homework</a:t>
            </a:r>
            <a:endParaRPr lang="en-US" sz="1400" dirty="0">
              <a:latin typeface="Lucida Grande" charset="0"/>
              <a:cs typeface="Lucida Grande" charset="0"/>
              <a:sym typeface="Lucida Grande" charset="0"/>
            </a:endParaRPr>
          </a:p>
          <a:p>
            <a:pPr eaLnBrk="1" hangingPunct="1">
              <a:spcBef>
                <a:spcPct val="0"/>
              </a:spcBef>
            </a:pPr>
            <a:r>
              <a:rPr lang="ja-JP" altLang="en-US" sz="1400" dirty="0">
                <a:solidFill>
                  <a:srgbClr val="C00000"/>
                </a:solidFill>
                <a:latin typeface="Lucida Grande" charset="0"/>
                <a:ea typeface="MS PGothic" charset="0"/>
                <a:cs typeface="MS PGothic" charset="0"/>
                <a:sym typeface="Lucida Grande" charset="0"/>
              </a:rPr>
              <a:t>“</a:t>
            </a:r>
            <a:r>
              <a:rPr lang="en-US" sz="1400" dirty="0">
                <a:solidFill>
                  <a:srgbClr val="C00000"/>
                </a:solidFill>
                <a:latin typeface="Lucida Grande" charset="0"/>
                <a:cs typeface="Lucida Grande" charset="0"/>
                <a:sym typeface="Lucida Grande" charset="0"/>
              </a:rPr>
              <a:t>I don</a:t>
            </a:r>
            <a:r>
              <a:rPr lang="ja-JP" altLang="en-US" sz="1400" dirty="0">
                <a:solidFill>
                  <a:srgbClr val="C00000"/>
                </a:solidFill>
                <a:latin typeface="Lucida Grande" charset="0"/>
                <a:ea typeface="MS PGothic" charset="0"/>
                <a:cs typeface="MS PGothic" charset="0"/>
                <a:sym typeface="Lucida Grande" charset="0"/>
              </a:rPr>
              <a:t>’</a:t>
            </a:r>
            <a:r>
              <a:rPr lang="en-US" sz="1400" dirty="0">
                <a:solidFill>
                  <a:srgbClr val="C00000"/>
                </a:solidFill>
                <a:latin typeface="Lucida Grande" charset="0"/>
                <a:cs typeface="Lucida Grande" charset="0"/>
                <a:sym typeface="Lucida Grande" charset="0"/>
              </a:rPr>
              <a:t>t even want to be around me</a:t>
            </a:r>
            <a:r>
              <a:rPr lang="ja-JP" altLang="en-US" sz="1400" dirty="0">
                <a:solidFill>
                  <a:srgbClr val="C00000"/>
                </a:solidFill>
                <a:latin typeface="Lucida Grande" charset="0"/>
                <a:ea typeface="MS PGothic" charset="0"/>
                <a:cs typeface="MS PGothic" charset="0"/>
                <a:sym typeface="Lucida Grande" charset="0"/>
              </a:rPr>
              <a:t>”</a:t>
            </a:r>
            <a:endParaRPr lang="en-US" sz="1400" dirty="0">
              <a:solidFill>
                <a:srgbClr val="C00000"/>
              </a:solidFill>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Numbing out </a:t>
            </a:r>
            <a:r>
              <a:rPr lang="ja-JP" altLang="en-US" sz="1400" dirty="0">
                <a:solidFill>
                  <a:srgbClr val="C00000"/>
                </a:solidFill>
                <a:latin typeface="Lucida Grande" charset="0"/>
                <a:ea typeface="MS PGothic" charset="0"/>
                <a:cs typeface="MS PGothic" charset="0"/>
                <a:sym typeface="Lucida Grande" charset="0"/>
              </a:rPr>
              <a:t>“</a:t>
            </a:r>
            <a:r>
              <a:rPr lang="en-US" sz="1400" dirty="0">
                <a:solidFill>
                  <a:srgbClr val="C00000"/>
                </a:solidFill>
                <a:latin typeface="Lucida Grande" charset="0"/>
                <a:cs typeface="Lucida Grande" charset="0"/>
                <a:sym typeface="Lucida Grande" charset="0"/>
              </a:rPr>
              <a:t>do no harm</a:t>
            </a:r>
            <a:r>
              <a:rPr lang="ja-JP" altLang="en-US" sz="1400" dirty="0">
                <a:solidFill>
                  <a:srgbClr val="C00000"/>
                </a:solidFill>
                <a:latin typeface="Lucida Grande" charset="0"/>
                <a:ea typeface="MS PGothic" charset="0"/>
                <a:cs typeface="MS PGothic" charset="0"/>
                <a:sym typeface="Lucida Grande" charset="0"/>
              </a:rPr>
              <a:t>”</a:t>
            </a:r>
            <a:r>
              <a:rPr lang="en-US" sz="1400" dirty="0">
                <a:solidFill>
                  <a:srgbClr val="C00000"/>
                </a:solidFill>
                <a:latin typeface="Lucida Grande" charset="0"/>
                <a:cs typeface="Lucida Grande" charset="0"/>
                <a:sym typeface="Lucida Grande" charset="0"/>
              </a:rPr>
              <a:t> can</a:t>
            </a:r>
            <a:r>
              <a:rPr lang="ja-JP" altLang="en-US" sz="1400" dirty="0">
                <a:solidFill>
                  <a:srgbClr val="C00000"/>
                </a:solidFill>
                <a:latin typeface="Lucida Grande" charset="0"/>
                <a:ea typeface="MS PGothic" charset="0"/>
                <a:cs typeface="MS PGothic" charset="0"/>
                <a:sym typeface="Lucida Grande" charset="0"/>
              </a:rPr>
              <a:t>’</a:t>
            </a:r>
            <a:r>
              <a:rPr lang="en-US" sz="1400" dirty="0">
                <a:solidFill>
                  <a:srgbClr val="C00000"/>
                </a:solidFill>
                <a:latin typeface="Lucida Grande" charset="0"/>
                <a:cs typeface="Lucida Grande" charset="0"/>
                <a:sym typeface="Lucida Grande" charset="0"/>
              </a:rPr>
              <a:t>t gauge if you are numb</a:t>
            </a:r>
            <a:r>
              <a:rPr lang="ja-JP" altLang="en-US" sz="1400" dirty="0">
                <a:solidFill>
                  <a:srgbClr val="C00000"/>
                </a:solidFill>
                <a:latin typeface="Lucida Grande" charset="0"/>
                <a:ea typeface="MS PGothic" charset="0"/>
                <a:cs typeface="MS PGothic" charset="0"/>
                <a:sym typeface="Lucida Grande" charset="0"/>
              </a:rPr>
              <a:t>”</a:t>
            </a:r>
            <a:endParaRPr lang="en-US" sz="1400" dirty="0">
              <a:solidFill>
                <a:srgbClr val="C00000"/>
              </a:solidFill>
              <a:latin typeface="Lucida Grande" charset="0"/>
              <a:cs typeface="Lucida Grande" charset="0"/>
              <a:sym typeface="Lucida Grande" charset="0"/>
            </a:endParaRPr>
          </a:p>
          <a:p>
            <a:pPr eaLnBrk="1" hangingPunct="1">
              <a:spcBef>
                <a:spcPct val="0"/>
              </a:spcBef>
            </a:pPr>
            <a:r>
              <a:rPr lang="en-US" sz="1400" dirty="0">
                <a:solidFill>
                  <a:srgbClr val="C00000"/>
                </a:solidFill>
                <a:latin typeface="Lucida Grande" charset="0"/>
                <a:cs typeface="Lucida Grande" charset="0"/>
                <a:sym typeface="Lucida Grande" charset="0"/>
              </a:rPr>
              <a:t>What your favorite thing to cope? .... glass a wine... shopping.. scratch cards... gets to be more and more every day?  form of numbing out</a:t>
            </a:r>
          </a:p>
          <a:p>
            <a:pPr eaLnBrk="1" hangingPunct="1">
              <a:spcBef>
                <a:spcPct val="0"/>
              </a:spcBef>
            </a:pPr>
            <a:endParaRPr lang="en-US" sz="1400" dirty="0">
              <a:solidFill>
                <a:srgbClr val="C00000"/>
              </a:solidFill>
              <a:latin typeface="Lucida Grande" charset="0"/>
              <a:cs typeface="Lucida Grande" charset="0"/>
              <a:sym typeface="Lucida Grande" charset="0"/>
            </a:endParaRPr>
          </a:p>
          <a:p>
            <a:pPr eaLnBrk="1" hangingPunct="1">
              <a:spcBef>
                <a:spcPct val="0"/>
              </a:spcBef>
            </a:pPr>
            <a:r>
              <a:rPr lang="en-US" sz="1400" dirty="0">
                <a:solidFill>
                  <a:srgbClr val="003C52"/>
                </a:solidFill>
                <a:latin typeface="Lucida Grande" charset="0"/>
                <a:cs typeface="Lucida Grande" charset="0"/>
                <a:sym typeface="Lucida Grande" charset="0"/>
              </a:rPr>
              <a:t>If you don</a:t>
            </a:r>
            <a:r>
              <a:rPr lang="ja-JP" altLang="en-US" sz="1400" dirty="0">
                <a:solidFill>
                  <a:srgbClr val="003C52"/>
                </a:solidFill>
                <a:latin typeface="Lucida Grande" charset="0"/>
                <a:ea typeface="MS PGothic" charset="0"/>
                <a:cs typeface="MS PGothic" charset="0"/>
                <a:sym typeface="Lucida Grande" charset="0"/>
              </a:rPr>
              <a:t>’</a:t>
            </a:r>
            <a:r>
              <a:rPr lang="en-US" sz="1400" dirty="0">
                <a:solidFill>
                  <a:srgbClr val="003C52"/>
                </a:solidFill>
                <a:latin typeface="Lucida Grande" charset="0"/>
                <a:cs typeface="Lucida Grande" charset="0"/>
                <a:sym typeface="Lucida Grande" charset="0"/>
              </a:rPr>
              <a:t>t know ask your family ... they will TELL you</a:t>
            </a:r>
          </a:p>
        </p:txBody>
      </p:sp>
      <p:sp>
        <p:nvSpPr>
          <p:cNvPr id="2" name="Date Placeholder 1"/>
          <p:cNvSpPr>
            <a:spLocks noGrp="1"/>
          </p:cNvSpPr>
          <p:nvPr>
            <p:ph type="dt" idx="10"/>
          </p:nvPr>
        </p:nvSpPr>
        <p:spPr/>
        <p:txBody>
          <a:bodyPr/>
          <a:lstStyle/>
          <a:p>
            <a:fld id="{AD8CDC9B-1C08-4E33-A232-AC152BEE0FF3}" type="datetime1">
              <a:rPr lang="en-US" smtClean="0"/>
              <a:t>9/20/2020</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3245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Optima" charset="0"/>
                <a:ea typeface="ヒラギノ角ゴ ProN W3" charset="0"/>
                <a:cs typeface="ヒラギノ角ゴ ProN W3" charset="0"/>
              </a:defRPr>
            </a:lvl1pPr>
            <a:lvl2pPr marL="770408" indent="-296310" eaLnBrk="0" hangingPunct="0">
              <a:defRPr>
                <a:solidFill>
                  <a:schemeClr val="tx1"/>
                </a:solidFill>
                <a:latin typeface="Optima" charset="0"/>
                <a:ea typeface="ヒラギノ角ゴ ProN W3" charset="0"/>
                <a:cs typeface="ヒラギノ角ゴ ProN W3" charset="0"/>
              </a:defRPr>
            </a:lvl2pPr>
            <a:lvl3pPr marL="1185244" indent="-237049" eaLnBrk="0" hangingPunct="0">
              <a:defRPr>
                <a:solidFill>
                  <a:schemeClr val="tx1"/>
                </a:solidFill>
                <a:latin typeface="Optima" charset="0"/>
                <a:ea typeface="ヒラギノ角ゴ ProN W3" charset="0"/>
                <a:cs typeface="ヒラギノ角ゴ ProN W3" charset="0"/>
              </a:defRPr>
            </a:lvl3pPr>
            <a:lvl4pPr marL="1659341" indent="-237049" eaLnBrk="0" hangingPunct="0">
              <a:defRPr>
                <a:solidFill>
                  <a:schemeClr val="tx1"/>
                </a:solidFill>
                <a:latin typeface="Optima" charset="0"/>
                <a:ea typeface="ヒラギノ角ゴ ProN W3" charset="0"/>
                <a:cs typeface="ヒラギノ角ゴ ProN W3" charset="0"/>
              </a:defRPr>
            </a:lvl4pPr>
            <a:lvl5pPr marL="2133440" indent="-237049" eaLnBrk="0" hangingPunct="0">
              <a:defRPr>
                <a:solidFill>
                  <a:schemeClr val="tx1"/>
                </a:solidFill>
                <a:latin typeface="Optima" charset="0"/>
                <a:ea typeface="ヒラギノ角ゴ ProN W3" charset="0"/>
                <a:cs typeface="ヒラギノ角ゴ ProN W3" charset="0"/>
              </a:defRPr>
            </a:lvl5pPr>
            <a:lvl6pPr marL="2607536" indent="-237049" eaLnBrk="0" fontAlgn="base" hangingPunct="0">
              <a:spcBef>
                <a:spcPct val="0"/>
              </a:spcBef>
              <a:spcAft>
                <a:spcPct val="0"/>
              </a:spcAft>
              <a:defRPr>
                <a:solidFill>
                  <a:schemeClr val="tx1"/>
                </a:solidFill>
                <a:latin typeface="Optima" charset="0"/>
                <a:ea typeface="ヒラギノ角ゴ ProN W3" charset="0"/>
                <a:cs typeface="ヒラギノ角ゴ ProN W3" charset="0"/>
              </a:defRPr>
            </a:lvl6pPr>
            <a:lvl7pPr marL="3081633" indent="-237049" eaLnBrk="0" fontAlgn="base" hangingPunct="0">
              <a:spcBef>
                <a:spcPct val="0"/>
              </a:spcBef>
              <a:spcAft>
                <a:spcPct val="0"/>
              </a:spcAft>
              <a:defRPr>
                <a:solidFill>
                  <a:schemeClr val="tx1"/>
                </a:solidFill>
                <a:latin typeface="Optima" charset="0"/>
                <a:ea typeface="ヒラギノ角ゴ ProN W3" charset="0"/>
                <a:cs typeface="ヒラギノ角ゴ ProN W3" charset="0"/>
              </a:defRPr>
            </a:lvl7pPr>
            <a:lvl8pPr marL="3555731" indent="-237049" eaLnBrk="0" fontAlgn="base" hangingPunct="0">
              <a:spcBef>
                <a:spcPct val="0"/>
              </a:spcBef>
              <a:spcAft>
                <a:spcPct val="0"/>
              </a:spcAft>
              <a:defRPr>
                <a:solidFill>
                  <a:schemeClr val="tx1"/>
                </a:solidFill>
                <a:latin typeface="Optima" charset="0"/>
                <a:ea typeface="ヒラギノ角ゴ ProN W3" charset="0"/>
                <a:cs typeface="ヒラギノ角ゴ ProN W3" charset="0"/>
              </a:defRPr>
            </a:lvl8pPr>
            <a:lvl9pPr marL="4029828" indent="-237049" eaLnBrk="0" fontAlgn="base" hangingPunct="0">
              <a:spcBef>
                <a:spcPct val="0"/>
              </a:spcBef>
              <a:spcAft>
                <a:spcPct val="0"/>
              </a:spcAft>
              <a:defRPr>
                <a:solidFill>
                  <a:schemeClr val="tx1"/>
                </a:solidFill>
                <a:latin typeface="Optima" charset="0"/>
                <a:ea typeface="ヒラギノ角ゴ ProN W3" charset="0"/>
                <a:cs typeface="ヒラギノ角ゴ ProN W3" charset="0"/>
              </a:defRPr>
            </a:lvl9pPr>
          </a:lstStyle>
          <a:p>
            <a:pPr eaLnBrk="1" hangingPunct="1"/>
            <a:fld id="{37FB3D50-8CE3-2A4D-8033-9C244DAA4D3A}" type="slidenum">
              <a:rPr lang="en-US">
                <a:latin typeface="Calibri" charset="0"/>
              </a:rPr>
              <a:pPr eaLnBrk="1" hangingPunct="1"/>
              <a:t>20</a:t>
            </a:fld>
            <a:endParaRPr lang="en-US" dirty="0">
              <a:latin typeface="Calibri" charset="0"/>
            </a:endParaRPr>
          </a:p>
        </p:txBody>
      </p:sp>
      <p:sp>
        <p:nvSpPr>
          <p:cNvPr id="2" name="Date Placeholder 1"/>
          <p:cNvSpPr>
            <a:spLocks noGrp="1"/>
          </p:cNvSpPr>
          <p:nvPr>
            <p:ph type="dt" idx="10"/>
          </p:nvPr>
        </p:nvSpPr>
        <p:spPr/>
        <p:txBody>
          <a:bodyPr/>
          <a:lstStyle/>
          <a:p>
            <a:fld id="{6867DF01-F148-4201-8192-ABFEE764B4FD}" type="datetime1">
              <a:rPr lang="en-US" smtClean="0"/>
              <a:t>9/20/2020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E1225-241D-45B2-B077-FF66CA776AC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EBFE88E-0AA0-4AB7-AA0F-2B3C707E298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830C19C-E56E-4102-B60B-717D35036331}"/>
              </a:ext>
            </a:extLst>
          </p:cNvPr>
          <p:cNvSpPr>
            <a:spLocks noGrp="1"/>
          </p:cNvSpPr>
          <p:nvPr>
            <p:ph type="dt" sz="half" idx="10"/>
          </p:nvPr>
        </p:nvSpPr>
        <p:spPr/>
        <p:txBody>
          <a:bodyPr/>
          <a:lstStyle/>
          <a:p>
            <a:fld id="{C4F3B981-8FA5-4F0F-BBCB-C0F4DCF668D0}" type="datetimeFigureOut">
              <a:rPr lang="en-US" smtClean="0"/>
              <a:t>9/20/2020</a:t>
            </a:fld>
            <a:endParaRPr lang="en-US"/>
          </a:p>
        </p:txBody>
      </p:sp>
      <p:sp>
        <p:nvSpPr>
          <p:cNvPr id="5" name="Footer Placeholder 4">
            <a:extLst>
              <a:ext uri="{FF2B5EF4-FFF2-40B4-BE49-F238E27FC236}">
                <a16:creationId xmlns:a16="http://schemas.microsoft.com/office/drawing/2014/main" id="{91D28124-7DC4-4129-96CB-735206D86F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128323-5788-48FF-82BC-5A1FCBACFD02}"/>
              </a:ext>
            </a:extLst>
          </p:cNvPr>
          <p:cNvSpPr>
            <a:spLocks noGrp="1"/>
          </p:cNvSpPr>
          <p:nvPr>
            <p:ph type="sldNum" sz="quarter" idx="12"/>
          </p:nvPr>
        </p:nvSpPr>
        <p:spPr/>
        <p:txBody>
          <a:bodyPr/>
          <a:lstStyle/>
          <a:p>
            <a:fld id="{9B3AD147-8DFA-4224-99EA-4DC232E2C441}" type="slidenum">
              <a:rPr lang="en-US" smtClean="0"/>
              <a:t>‹#›</a:t>
            </a:fld>
            <a:endParaRPr lang="en-US"/>
          </a:p>
        </p:txBody>
      </p:sp>
    </p:spTree>
    <p:extLst>
      <p:ext uri="{BB962C8B-B14F-4D97-AF65-F5344CB8AC3E}">
        <p14:creationId xmlns:p14="http://schemas.microsoft.com/office/powerpoint/2010/main" val="35168226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342A2-04A6-45ED-92A9-BD9C119DD01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4370CA4-5519-44C3-85AC-81695704713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4D398D-EAD0-4384-98E6-E6A72C890FA7}"/>
              </a:ext>
            </a:extLst>
          </p:cNvPr>
          <p:cNvSpPr>
            <a:spLocks noGrp="1"/>
          </p:cNvSpPr>
          <p:nvPr>
            <p:ph type="dt" sz="half" idx="10"/>
          </p:nvPr>
        </p:nvSpPr>
        <p:spPr/>
        <p:txBody>
          <a:bodyPr/>
          <a:lstStyle/>
          <a:p>
            <a:fld id="{C4F3B981-8FA5-4F0F-BBCB-C0F4DCF668D0}" type="datetimeFigureOut">
              <a:rPr lang="en-US" smtClean="0"/>
              <a:t>9/20/2020</a:t>
            </a:fld>
            <a:endParaRPr lang="en-US"/>
          </a:p>
        </p:txBody>
      </p:sp>
      <p:sp>
        <p:nvSpPr>
          <p:cNvPr id="5" name="Footer Placeholder 4">
            <a:extLst>
              <a:ext uri="{FF2B5EF4-FFF2-40B4-BE49-F238E27FC236}">
                <a16:creationId xmlns:a16="http://schemas.microsoft.com/office/drawing/2014/main" id="{E369F5B5-83DC-41DE-A9AD-BBF4A157D1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FEACD5-83B2-456C-92D4-C3DCF30E34A6}"/>
              </a:ext>
            </a:extLst>
          </p:cNvPr>
          <p:cNvSpPr>
            <a:spLocks noGrp="1"/>
          </p:cNvSpPr>
          <p:nvPr>
            <p:ph type="sldNum" sz="quarter" idx="12"/>
          </p:nvPr>
        </p:nvSpPr>
        <p:spPr/>
        <p:txBody>
          <a:bodyPr/>
          <a:lstStyle/>
          <a:p>
            <a:fld id="{9B3AD147-8DFA-4224-99EA-4DC232E2C441}" type="slidenum">
              <a:rPr lang="en-US" smtClean="0"/>
              <a:t>‹#›</a:t>
            </a:fld>
            <a:endParaRPr lang="en-US"/>
          </a:p>
        </p:txBody>
      </p:sp>
    </p:spTree>
    <p:extLst>
      <p:ext uri="{BB962C8B-B14F-4D97-AF65-F5344CB8AC3E}">
        <p14:creationId xmlns:p14="http://schemas.microsoft.com/office/powerpoint/2010/main" val="927542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EA6CFC4-5042-41E3-8F9B-4AC1BBC8F3B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9B9D686-A3F8-4C4A-8030-116134AFC54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FB32F97-FC2D-41CE-9BC4-1404AFCA535E}"/>
              </a:ext>
            </a:extLst>
          </p:cNvPr>
          <p:cNvSpPr>
            <a:spLocks noGrp="1"/>
          </p:cNvSpPr>
          <p:nvPr>
            <p:ph type="dt" sz="half" idx="10"/>
          </p:nvPr>
        </p:nvSpPr>
        <p:spPr/>
        <p:txBody>
          <a:bodyPr/>
          <a:lstStyle/>
          <a:p>
            <a:fld id="{C4F3B981-8FA5-4F0F-BBCB-C0F4DCF668D0}" type="datetimeFigureOut">
              <a:rPr lang="en-US" smtClean="0"/>
              <a:t>9/20/2020</a:t>
            </a:fld>
            <a:endParaRPr lang="en-US"/>
          </a:p>
        </p:txBody>
      </p:sp>
      <p:sp>
        <p:nvSpPr>
          <p:cNvPr id="5" name="Footer Placeholder 4">
            <a:extLst>
              <a:ext uri="{FF2B5EF4-FFF2-40B4-BE49-F238E27FC236}">
                <a16:creationId xmlns:a16="http://schemas.microsoft.com/office/drawing/2014/main" id="{F39A8680-BB62-4802-B4D9-3DD949B08E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B05352-8BDC-4385-9174-66C45AD111FA}"/>
              </a:ext>
            </a:extLst>
          </p:cNvPr>
          <p:cNvSpPr>
            <a:spLocks noGrp="1"/>
          </p:cNvSpPr>
          <p:nvPr>
            <p:ph type="sldNum" sz="quarter" idx="12"/>
          </p:nvPr>
        </p:nvSpPr>
        <p:spPr/>
        <p:txBody>
          <a:bodyPr/>
          <a:lstStyle/>
          <a:p>
            <a:fld id="{9B3AD147-8DFA-4224-99EA-4DC232E2C441}" type="slidenum">
              <a:rPr lang="en-US" smtClean="0"/>
              <a:t>‹#›</a:t>
            </a:fld>
            <a:endParaRPr lang="en-US"/>
          </a:p>
        </p:txBody>
      </p:sp>
    </p:spTree>
    <p:extLst>
      <p:ext uri="{BB962C8B-B14F-4D97-AF65-F5344CB8AC3E}">
        <p14:creationId xmlns:p14="http://schemas.microsoft.com/office/powerpoint/2010/main" val="10865735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B1CEB-A2C3-4E4C-B2EF-FD5024171BA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F6ACA53-AC92-4156-84F8-9CC2BA498FC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53D92E-EBF6-4E41-87D5-79E2D9700BBF}"/>
              </a:ext>
            </a:extLst>
          </p:cNvPr>
          <p:cNvSpPr>
            <a:spLocks noGrp="1"/>
          </p:cNvSpPr>
          <p:nvPr>
            <p:ph type="dt" sz="half" idx="10"/>
          </p:nvPr>
        </p:nvSpPr>
        <p:spPr/>
        <p:txBody>
          <a:bodyPr/>
          <a:lstStyle/>
          <a:p>
            <a:fld id="{C4F3B981-8FA5-4F0F-BBCB-C0F4DCF668D0}" type="datetimeFigureOut">
              <a:rPr lang="en-US" smtClean="0"/>
              <a:t>9/20/2020</a:t>
            </a:fld>
            <a:endParaRPr lang="en-US"/>
          </a:p>
        </p:txBody>
      </p:sp>
      <p:sp>
        <p:nvSpPr>
          <p:cNvPr id="5" name="Footer Placeholder 4">
            <a:extLst>
              <a:ext uri="{FF2B5EF4-FFF2-40B4-BE49-F238E27FC236}">
                <a16:creationId xmlns:a16="http://schemas.microsoft.com/office/drawing/2014/main" id="{AD88319E-41EF-4960-9735-E3EBD8B430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2B54E0-AC8D-447E-8A45-AD2DDE2C0B75}"/>
              </a:ext>
            </a:extLst>
          </p:cNvPr>
          <p:cNvSpPr>
            <a:spLocks noGrp="1"/>
          </p:cNvSpPr>
          <p:nvPr>
            <p:ph type="sldNum" sz="quarter" idx="12"/>
          </p:nvPr>
        </p:nvSpPr>
        <p:spPr/>
        <p:txBody>
          <a:bodyPr/>
          <a:lstStyle/>
          <a:p>
            <a:fld id="{9B3AD147-8DFA-4224-99EA-4DC232E2C441}" type="slidenum">
              <a:rPr lang="en-US" smtClean="0"/>
              <a:t>‹#›</a:t>
            </a:fld>
            <a:endParaRPr lang="en-US"/>
          </a:p>
        </p:txBody>
      </p:sp>
    </p:spTree>
    <p:extLst>
      <p:ext uri="{BB962C8B-B14F-4D97-AF65-F5344CB8AC3E}">
        <p14:creationId xmlns:p14="http://schemas.microsoft.com/office/powerpoint/2010/main" val="2007490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906D9-DA9C-4E86-A595-14BF8199CC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F06181F-0860-40D4-B5E6-624DCCBAA29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3E6609F-0E6D-4FF1-8910-85A4B595E4FB}"/>
              </a:ext>
            </a:extLst>
          </p:cNvPr>
          <p:cNvSpPr>
            <a:spLocks noGrp="1"/>
          </p:cNvSpPr>
          <p:nvPr>
            <p:ph type="dt" sz="half" idx="10"/>
          </p:nvPr>
        </p:nvSpPr>
        <p:spPr/>
        <p:txBody>
          <a:bodyPr/>
          <a:lstStyle/>
          <a:p>
            <a:fld id="{C4F3B981-8FA5-4F0F-BBCB-C0F4DCF668D0}" type="datetimeFigureOut">
              <a:rPr lang="en-US" smtClean="0"/>
              <a:t>9/20/2020</a:t>
            </a:fld>
            <a:endParaRPr lang="en-US"/>
          </a:p>
        </p:txBody>
      </p:sp>
      <p:sp>
        <p:nvSpPr>
          <p:cNvPr id="5" name="Footer Placeholder 4">
            <a:extLst>
              <a:ext uri="{FF2B5EF4-FFF2-40B4-BE49-F238E27FC236}">
                <a16:creationId xmlns:a16="http://schemas.microsoft.com/office/drawing/2014/main" id="{034F5E34-0B07-46D4-90A6-C31590A18D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577BE4-3417-4CB3-97CF-D6E0E40EA79B}"/>
              </a:ext>
            </a:extLst>
          </p:cNvPr>
          <p:cNvSpPr>
            <a:spLocks noGrp="1"/>
          </p:cNvSpPr>
          <p:nvPr>
            <p:ph type="sldNum" sz="quarter" idx="12"/>
          </p:nvPr>
        </p:nvSpPr>
        <p:spPr/>
        <p:txBody>
          <a:bodyPr/>
          <a:lstStyle/>
          <a:p>
            <a:fld id="{9B3AD147-8DFA-4224-99EA-4DC232E2C441}" type="slidenum">
              <a:rPr lang="en-US" smtClean="0"/>
              <a:t>‹#›</a:t>
            </a:fld>
            <a:endParaRPr lang="en-US"/>
          </a:p>
        </p:txBody>
      </p:sp>
    </p:spTree>
    <p:extLst>
      <p:ext uri="{BB962C8B-B14F-4D97-AF65-F5344CB8AC3E}">
        <p14:creationId xmlns:p14="http://schemas.microsoft.com/office/powerpoint/2010/main" val="3861179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514467-5061-4D19-A0D0-E03827DC5B0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8ADE65E-F817-4BFC-9DA8-CCA660B7B18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0E0E18A-0A01-4A56-A785-CEC37E96C9C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145FB59-4007-4293-B94B-6114DFC6F6C1}"/>
              </a:ext>
            </a:extLst>
          </p:cNvPr>
          <p:cNvSpPr>
            <a:spLocks noGrp="1"/>
          </p:cNvSpPr>
          <p:nvPr>
            <p:ph type="dt" sz="half" idx="10"/>
          </p:nvPr>
        </p:nvSpPr>
        <p:spPr/>
        <p:txBody>
          <a:bodyPr/>
          <a:lstStyle/>
          <a:p>
            <a:fld id="{C4F3B981-8FA5-4F0F-BBCB-C0F4DCF668D0}" type="datetimeFigureOut">
              <a:rPr lang="en-US" smtClean="0"/>
              <a:t>9/20/2020</a:t>
            </a:fld>
            <a:endParaRPr lang="en-US"/>
          </a:p>
        </p:txBody>
      </p:sp>
      <p:sp>
        <p:nvSpPr>
          <p:cNvPr id="6" name="Footer Placeholder 5">
            <a:extLst>
              <a:ext uri="{FF2B5EF4-FFF2-40B4-BE49-F238E27FC236}">
                <a16:creationId xmlns:a16="http://schemas.microsoft.com/office/drawing/2014/main" id="{A261D4DD-DAB2-44A8-A68D-DBD08FA541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92084C-D04E-4527-8ABA-2F6A0A3DDDD7}"/>
              </a:ext>
            </a:extLst>
          </p:cNvPr>
          <p:cNvSpPr>
            <a:spLocks noGrp="1"/>
          </p:cNvSpPr>
          <p:nvPr>
            <p:ph type="sldNum" sz="quarter" idx="12"/>
          </p:nvPr>
        </p:nvSpPr>
        <p:spPr/>
        <p:txBody>
          <a:bodyPr/>
          <a:lstStyle/>
          <a:p>
            <a:fld id="{9B3AD147-8DFA-4224-99EA-4DC232E2C441}" type="slidenum">
              <a:rPr lang="en-US" smtClean="0"/>
              <a:t>‹#›</a:t>
            </a:fld>
            <a:endParaRPr lang="en-US"/>
          </a:p>
        </p:txBody>
      </p:sp>
    </p:spTree>
    <p:extLst>
      <p:ext uri="{BB962C8B-B14F-4D97-AF65-F5344CB8AC3E}">
        <p14:creationId xmlns:p14="http://schemas.microsoft.com/office/powerpoint/2010/main" val="400257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37BBE-1453-4DA2-9BC4-397BB3A10D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FE460A4-E6F2-499F-BAA7-9CB0D60E3C3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8B45244-8E46-4DB4-832A-CAB1A190AA5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FDE6250-1DDD-4C1D-A2BB-769977883E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2DC185A-BC85-4266-A239-50C01032FE1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4A79536-615C-47FD-87F8-C14A7C6615ED}"/>
              </a:ext>
            </a:extLst>
          </p:cNvPr>
          <p:cNvSpPr>
            <a:spLocks noGrp="1"/>
          </p:cNvSpPr>
          <p:nvPr>
            <p:ph type="dt" sz="half" idx="10"/>
          </p:nvPr>
        </p:nvSpPr>
        <p:spPr/>
        <p:txBody>
          <a:bodyPr/>
          <a:lstStyle/>
          <a:p>
            <a:fld id="{C4F3B981-8FA5-4F0F-BBCB-C0F4DCF668D0}" type="datetimeFigureOut">
              <a:rPr lang="en-US" smtClean="0"/>
              <a:t>9/20/2020</a:t>
            </a:fld>
            <a:endParaRPr lang="en-US"/>
          </a:p>
        </p:txBody>
      </p:sp>
      <p:sp>
        <p:nvSpPr>
          <p:cNvPr id="8" name="Footer Placeholder 7">
            <a:extLst>
              <a:ext uri="{FF2B5EF4-FFF2-40B4-BE49-F238E27FC236}">
                <a16:creationId xmlns:a16="http://schemas.microsoft.com/office/drawing/2014/main" id="{920BC319-A7FA-4A2C-B41E-10DC9EB92F6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B019FC5-147A-445A-8F63-F12AF598D8D9}"/>
              </a:ext>
            </a:extLst>
          </p:cNvPr>
          <p:cNvSpPr>
            <a:spLocks noGrp="1"/>
          </p:cNvSpPr>
          <p:nvPr>
            <p:ph type="sldNum" sz="quarter" idx="12"/>
          </p:nvPr>
        </p:nvSpPr>
        <p:spPr/>
        <p:txBody>
          <a:bodyPr/>
          <a:lstStyle/>
          <a:p>
            <a:fld id="{9B3AD147-8DFA-4224-99EA-4DC232E2C441}" type="slidenum">
              <a:rPr lang="en-US" smtClean="0"/>
              <a:t>‹#›</a:t>
            </a:fld>
            <a:endParaRPr lang="en-US"/>
          </a:p>
        </p:txBody>
      </p:sp>
    </p:spTree>
    <p:extLst>
      <p:ext uri="{BB962C8B-B14F-4D97-AF65-F5344CB8AC3E}">
        <p14:creationId xmlns:p14="http://schemas.microsoft.com/office/powerpoint/2010/main" val="7581935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67125-517A-4B94-B6AD-E9BF7BBBE8B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59F71CB-8A58-4E4F-99EF-577D62068E37}"/>
              </a:ext>
            </a:extLst>
          </p:cNvPr>
          <p:cNvSpPr>
            <a:spLocks noGrp="1"/>
          </p:cNvSpPr>
          <p:nvPr>
            <p:ph type="dt" sz="half" idx="10"/>
          </p:nvPr>
        </p:nvSpPr>
        <p:spPr/>
        <p:txBody>
          <a:bodyPr/>
          <a:lstStyle/>
          <a:p>
            <a:fld id="{C4F3B981-8FA5-4F0F-BBCB-C0F4DCF668D0}" type="datetimeFigureOut">
              <a:rPr lang="en-US" smtClean="0"/>
              <a:t>9/20/2020</a:t>
            </a:fld>
            <a:endParaRPr lang="en-US"/>
          </a:p>
        </p:txBody>
      </p:sp>
      <p:sp>
        <p:nvSpPr>
          <p:cNvPr id="4" name="Footer Placeholder 3">
            <a:extLst>
              <a:ext uri="{FF2B5EF4-FFF2-40B4-BE49-F238E27FC236}">
                <a16:creationId xmlns:a16="http://schemas.microsoft.com/office/drawing/2014/main" id="{6A14FED4-FA0D-48AF-96EF-21D4A06295C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D01D284-4D8D-4E8C-A04D-5D281DF64D9D}"/>
              </a:ext>
            </a:extLst>
          </p:cNvPr>
          <p:cNvSpPr>
            <a:spLocks noGrp="1"/>
          </p:cNvSpPr>
          <p:nvPr>
            <p:ph type="sldNum" sz="quarter" idx="12"/>
          </p:nvPr>
        </p:nvSpPr>
        <p:spPr/>
        <p:txBody>
          <a:bodyPr/>
          <a:lstStyle/>
          <a:p>
            <a:fld id="{9B3AD147-8DFA-4224-99EA-4DC232E2C441}" type="slidenum">
              <a:rPr lang="en-US" smtClean="0"/>
              <a:t>‹#›</a:t>
            </a:fld>
            <a:endParaRPr lang="en-US"/>
          </a:p>
        </p:txBody>
      </p:sp>
    </p:spTree>
    <p:extLst>
      <p:ext uri="{BB962C8B-B14F-4D97-AF65-F5344CB8AC3E}">
        <p14:creationId xmlns:p14="http://schemas.microsoft.com/office/powerpoint/2010/main" val="37068673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F44E5EC-D583-462B-A491-32546F8588BE}"/>
              </a:ext>
            </a:extLst>
          </p:cNvPr>
          <p:cNvSpPr>
            <a:spLocks noGrp="1"/>
          </p:cNvSpPr>
          <p:nvPr>
            <p:ph type="dt" sz="half" idx="10"/>
          </p:nvPr>
        </p:nvSpPr>
        <p:spPr/>
        <p:txBody>
          <a:bodyPr/>
          <a:lstStyle/>
          <a:p>
            <a:fld id="{C4F3B981-8FA5-4F0F-BBCB-C0F4DCF668D0}" type="datetimeFigureOut">
              <a:rPr lang="en-US" smtClean="0"/>
              <a:t>9/20/2020</a:t>
            </a:fld>
            <a:endParaRPr lang="en-US"/>
          </a:p>
        </p:txBody>
      </p:sp>
      <p:sp>
        <p:nvSpPr>
          <p:cNvPr id="3" name="Footer Placeholder 2">
            <a:extLst>
              <a:ext uri="{FF2B5EF4-FFF2-40B4-BE49-F238E27FC236}">
                <a16:creationId xmlns:a16="http://schemas.microsoft.com/office/drawing/2014/main" id="{3EE73208-35EE-4E8C-9EFC-F832DC1DFF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30F080B-6D74-4AC5-86D2-54EF34E5C020}"/>
              </a:ext>
            </a:extLst>
          </p:cNvPr>
          <p:cNvSpPr>
            <a:spLocks noGrp="1"/>
          </p:cNvSpPr>
          <p:nvPr>
            <p:ph type="sldNum" sz="quarter" idx="12"/>
          </p:nvPr>
        </p:nvSpPr>
        <p:spPr/>
        <p:txBody>
          <a:bodyPr/>
          <a:lstStyle/>
          <a:p>
            <a:fld id="{9B3AD147-8DFA-4224-99EA-4DC232E2C441}" type="slidenum">
              <a:rPr lang="en-US" smtClean="0"/>
              <a:t>‹#›</a:t>
            </a:fld>
            <a:endParaRPr lang="en-US"/>
          </a:p>
        </p:txBody>
      </p:sp>
    </p:spTree>
    <p:extLst>
      <p:ext uri="{BB962C8B-B14F-4D97-AF65-F5344CB8AC3E}">
        <p14:creationId xmlns:p14="http://schemas.microsoft.com/office/powerpoint/2010/main" val="37323834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34B437-AB0C-4C40-B36C-484B9099DB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6C05AEF-6835-4C56-863B-3272CE72D3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B06D7D1-0BED-4017-BFD8-F30B2140C2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65F8E43-7A78-45F5-8FDB-2616EB126E04}"/>
              </a:ext>
            </a:extLst>
          </p:cNvPr>
          <p:cNvSpPr>
            <a:spLocks noGrp="1"/>
          </p:cNvSpPr>
          <p:nvPr>
            <p:ph type="dt" sz="half" idx="10"/>
          </p:nvPr>
        </p:nvSpPr>
        <p:spPr/>
        <p:txBody>
          <a:bodyPr/>
          <a:lstStyle/>
          <a:p>
            <a:fld id="{C4F3B981-8FA5-4F0F-BBCB-C0F4DCF668D0}" type="datetimeFigureOut">
              <a:rPr lang="en-US" smtClean="0"/>
              <a:t>9/20/2020</a:t>
            </a:fld>
            <a:endParaRPr lang="en-US"/>
          </a:p>
        </p:txBody>
      </p:sp>
      <p:sp>
        <p:nvSpPr>
          <p:cNvPr id="6" name="Footer Placeholder 5">
            <a:extLst>
              <a:ext uri="{FF2B5EF4-FFF2-40B4-BE49-F238E27FC236}">
                <a16:creationId xmlns:a16="http://schemas.microsoft.com/office/drawing/2014/main" id="{2C3D63DE-3F93-4BD0-AC57-DCDB68BFFC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931F44-09BF-4E2F-AFE4-609E566796AE}"/>
              </a:ext>
            </a:extLst>
          </p:cNvPr>
          <p:cNvSpPr>
            <a:spLocks noGrp="1"/>
          </p:cNvSpPr>
          <p:nvPr>
            <p:ph type="sldNum" sz="quarter" idx="12"/>
          </p:nvPr>
        </p:nvSpPr>
        <p:spPr/>
        <p:txBody>
          <a:bodyPr/>
          <a:lstStyle/>
          <a:p>
            <a:fld id="{9B3AD147-8DFA-4224-99EA-4DC232E2C441}" type="slidenum">
              <a:rPr lang="en-US" smtClean="0"/>
              <a:t>‹#›</a:t>
            </a:fld>
            <a:endParaRPr lang="en-US"/>
          </a:p>
        </p:txBody>
      </p:sp>
    </p:spTree>
    <p:extLst>
      <p:ext uri="{BB962C8B-B14F-4D97-AF65-F5344CB8AC3E}">
        <p14:creationId xmlns:p14="http://schemas.microsoft.com/office/powerpoint/2010/main" val="25367606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789A6-29D4-4210-B22E-240BB3EED16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9540AB4-4229-48AC-AF20-AAA1CEDA340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8099B4E-81AF-4CBF-AD5A-0C424D1FF1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277FD4C-81EF-43A2-B549-08F1C9FA2A1D}"/>
              </a:ext>
            </a:extLst>
          </p:cNvPr>
          <p:cNvSpPr>
            <a:spLocks noGrp="1"/>
          </p:cNvSpPr>
          <p:nvPr>
            <p:ph type="dt" sz="half" idx="10"/>
          </p:nvPr>
        </p:nvSpPr>
        <p:spPr/>
        <p:txBody>
          <a:bodyPr/>
          <a:lstStyle/>
          <a:p>
            <a:fld id="{C4F3B981-8FA5-4F0F-BBCB-C0F4DCF668D0}" type="datetimeFigureOut">
              <a:rPr lang="en-US" smtClean="0"/>
              <a:t>9/20/2020</a:t>
            </a:fld>
            <a:endParaRPr lang="en-US"/>
          </a:p>
        </p:txBody>
      </p:sp>
      <p:sp>
        <p:nvSpPr>
          <p:cNvPr id="6" name="Footer Placeholder 5">
            <a:extLst>
              <a:ext uri="{FF2B5EF4-FFF2-40B4-BE49-F238E27FC236}">
                <a16:creationId xmlns:a16="http://schemas.microsoft.com/office/drawing/2014/main" id="{A509A01A-6340-4970-AC46-2C0D152AD48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1982AD6-6DF6-47B1-B2CC-CFEDB79F2F3A}"/>
              </a:ext>
            </a:extLst>
          </p:cNvPr>
          <p:cNvSpPr>
            <a:spLocks noGrp="1"/>
          </p:cNvSpPr>
          <p:nvPr>
            <p:ph type="sldNum" sz="quarter" idx="12"/>
          </p:nvPr>
        </p:nvSpPr>
        <p:spPr/>
        <p:txBody>
          <a:bodyPr/>
          <a:lstStyle/>
          <a:p>
            <a:fld id="{9B3AD147-8DFA-4224-99EA-4DC232E2C441}" type="slidenum">
              <a:rPr lang="en-US" smtClean="0"/>
              <a:t>‹#›</a:t>
            </a:fld>
            <a:endParaRPr lang="en-US"/>
          </a:p>
        </p:txBody>
      </p:sp>
    </p:spTree>
    <p:extLst>
      <p:ext uri="{BB962C8B-B14F-4D97-AF65-F5344CB8AC3E}">
        <p14:creationId xmlns:p14="http://schemas.microsoft.com/office/powerpoint/2010/main" val="3178517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698011C-04C3-494E-A2B9-C2A12E4427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88F5452-B298-4590-A3DE-20A45879B2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66B241-47EE-487F-8049-BD898EAA9B2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F3B981-8FA5-4F0F-BBCB-C0F4DCF668D0}" type="datetimeFigureOut">
              <a:rPr lang="en-US" smtClean="0"/>
              <a:t>9/20/2020</a:t>
            </a:fld>
            <a:endParaRPr lang="en-US"/>
          </a:p>
        </p:txBody>
      </p:sp>
      <p:sp>
        <p:nvSpPr>
          <p:cNvPr id="5" name="Footer Placeholder 4">
            <a:extLst>
              <a:ext uri="{FF2B5EF4-FFF2-40B4-BE49-F238E27FC236}">
                <a16:creationId xmlns:a16="http://schemas.microsoft.com/office/drawing/2014/main" id="{E258D12B-B256-4D71-824B-D7A4049CBC2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55ADC8D-8BC9-4E3F-8F26-BE3F693D3A8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3AD147-8DFA-4224-99EA-4DC232E2C441}" type="slidenum">
              <a:rPr lang="en-US" smtClean="0"/>
              <a:t>‹#›</a:t>
            </a:fld>
            <a:endParaRPr lang="en-US"/>
          </a:p>
        </p:txBody>
      </p:sp>
    </p:spTree>
    <p:extLst>
      <p:ext uri="{BB962C8B-B14F-4D97-AF65-F5344CB8AC3E}">
        <p14:creationId xmlns:p14="http://schemas.microsoft.com/office/powerpoint/2010/main" val="2904736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f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5.jfif"/><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2.xml"/><Relationship Id="rId4" Type="http://schemas.openxmlformats.org/officeDocument/2006/relationships/image" Target="../media/image38.JP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g"/><Relationship Id="rId7" Type="http://schemas.openxmlformats.org/officeDocument/2006/relationships/image" Target="../media/image44.png"/><Relationship Id="rId2" Type="http://schemas.openxmlformats.org/officeDocument/2006/relationships/image" Target="../media/image39.png"/><Relationship Id="rId1" Type="http://schemas.openxmlformats.org/officeDocument/2006/relationships/slideLayout" Target="../slideLayouts/slideLayout6.xml"/><Relationship Id="rId6" Type="http://schemas.openxmlformats.org/officeDocument/2006/relationships/image" Target="../media/image43.jpg"/><Relationship Id="rId5" Type="http://schemas.openxmlformats.org/officeDocument/2006/relationships/image" Target="../media/image42.jpg"/><Relationship Id="rId4" Type="http://schemas.openxmlformats.org/officeDocument/2006/relationships/image" Target="../media/image41.jpg"/></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fif"/><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hyperlink" Target="https://liturgyguy.com/2013/09/18/holiness-and-a-cup-of-coffee/" TargetMode="External"/><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53.jpg"/></Relationships>
</file>

<file path=ppt/slides/_rels/slide46.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58.jpg"/><Relationship Id="rId1" Type="http://schemas.openxmlformats.org/officeDocument/2006/relationships/slideLayout" Target="../slideLayouts/slideLayout2.xml"/><Relationship Id="rId4" Type="http://schemas.openxmlformats.org/officeDocument/2006/relationships/image" Target="../media/image60.jpg"/></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www.app.com/story/entertainment/2015/11/27/help-find-real-santa-claus/76442898/" TargetMode="External"/><Relationship Id="rId2" Type="http://schemas.openxmlformats.org/officeDocument/2006/relationships/image" Target="../media/image62.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hyperlink" Target="mailto:kayglidden@gmail.com" TargetMode="External"/><Relationship Id="rId1" Type="http://schemas.openxmlformats.org/officeDocument/2006/relationships/slideLayout" Target="../slideLayouts/slideLayout2.xml"/><Relationship Id="rId4" Type="http://schemas.openxmlformats.org/officeDocument/2006/relationships/image" Target="../media/image6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7" name="Rectangle 44">
            <a:extLst>
              <a:ext uri="{FF2B5EF4-FFF2-40B4-BE49-F238E27FC236}">
                <a16:creationId xmlns:a16="http://schemas.microsoft.com/office/drawing/2014/main" id="{80DF40B2-80F7-4E71-B46C-284163F365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1E9BD13-23A2-4129-82BA-398845580AC6}"/>
              </a:ext>
            </a:extLst>
          </p:cNvPr>
          <p:cNvSpPr>
            <a:spLocks noGrp="1"/>
          </p:cNvSpPr>
          <p:nvPr>
            <p:ph type="ctrTitle"/>
          </p:nvPr>
        </p:nvSpPr>
        <p:spPr>
          <a:xfrm>
            <a:off x="838199" y="548464"/>
            <a:ext cx="3807187" cy="2228074"/>
          </a:xfrm>
        </p:spPr>
        <p:txBody>
          <a:bodyPr vert="horz" lIns="91440" tIns="45720" rIns="91440" bIns="45720" rtlCol="0" anchor="ctr">
            <a:normAutofit fontScale="90000"/>
          </a:bodyPr>
          <a:lstStyle/>
          <a:p>
            <a:pPr algn="l"/>
            <a:r>
              <a:rPr lang="en-US" sz="2800" b="1" dirty="0">
                <a:latin typeface="Arial Black" panose="020B0A04020102020204" pitchFamily="34" charset="0"/>
              </a:rPr>
              <a:t>Self-Care is NOT Selfish:  Creative Tools for </a:t>
            </a:r>
            <a:br>
              <a:rPr lang="en-US" sz="2800" b="1" dirty="0">
                <a:latin typeface="Arial Black" panose="020B0A04020102020204" pitchFamily="34" charset="0"/>
              </a:rPr>
            </a:br>
            <a:r>
              <a:rPr lang="en-US" sz="2800" b="1" dirty="0">
                <a:latin typeface="Arial Black" panose="020B0A04020102020204" pitchFamily="34" charset="0"/>
              </a:rPr>
              <a:t>Transforming Compassion Fatigue &amp; Secondary Trauma</a:t>
            </a:r>
          </a:p>
        </p:txBody>
      </p:sp>
      <p:sp>
        <p:nvSpPr>
          <p:cNvPr id="3" name="Subtitle 2">
            <a:extLst>
              <a:ext uri="{FF2B5EF4-FFF2-40B4-BE49-F238E27FC236}">
                <a16:creationId xmlns:a16="http://schemas.microsoft.com/office/drawing/2014/main" id="{69342B99-A44D-4C1E-9C61-DAEE001D10B1}"/>
              </a:ext>
            </a:extLst>
          </p:cNvPr>
          <p:cNvSpPr>
            <a:spLocks noGrp="1"/>
          </p:cNvSpPr>
          <p:nvPr>
            <p:ph type="subTitle" idx="1"/>
          </p:nvPr>
        </p:nvSpPr>
        <p:spPr>
          <a:xfrm>
            <a:off x="117987" y="3429000"/>
            <a:ext cx="4519639" cy="3217606"/>
          </a:xfrm>
        </p:spPr>
        <p:txBody>
          <a:bodyPr vert="horz" lIns="91440" tIns="45720" rIns="91440" bIns="45720" rtlCol="0">
            <a:normAutofit/>
          </a:bodyPr>
          <a:lstStyle/>
          <a:p>
            <a:pPr indent="-228600" algn="l">
              <a:buFont typeface="Arial" panose="020B0604020202020204" pitchFamily="34" charset="0"/>
              <a:buChar char="•"/>
            </a:pPr>
            <a:endParaRPr lang="en-US" sz="2000" dirty="0"/>
          </a:p>
          <a:p>
            <a:pPr algn="l"/>
            <a:r>
              <a:rPr lang="en-US" sz="2000" b="1" dirty="0"/>
              <a:t>    Kay Glidden</a:t>
            </a:r>
          </a:p>
          <a:p>
            <a:pPr algn="l"/>
            <a:r>
              <a:rPr lang="en-US" sz="2000" b="1" dirty="0"/>
              <a:t>    &amp;</a:t>
            </a:r>
          </a:p>
          <a:p>
            <a:pPr algn="l"/>
            <a:r>
              <a:rPr lang="en-US" sz="2000" b="1" dirty="0"/>
              <a:t>    Beth Reynolds Lewis</a:t>
            </a:r>
          </a:p>
        </p:txBody>
      </p:sp>
      <p:pic>
        <p:nvPicPr>
          <p:cNvPr id="5" name="Picture 4" descr="A close up of a logo&#10;&#10;Description automatically generated">
            <a:extLst>
              <a:ext uri="{FF2B5EF4-FFF2-40B4-BE49-F238E27FC236}">
                <a16:creationId xmlns:a16="http://schemas.microsoft.com/office/drawing/2014/main" id="{0C629070-540E-4EC9-9FB6-6254B4788F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9783" y="5037803"/>
            <a:ext cx="1799893" cy="1348948"/>
          </a:xfrm>
          <a:prstGeom prst="rect">
            <a:avLst/>
          </a:prstGeom>
        </p:spPr>
      </p:pic>
      <p:pic>
        <p:nvPicPr>
          <p:cNvPr id="6" name="Picture 5" descr="A close up of text on a white background&#10;&#10;Description automatically generated">
            <a:extLst>
              <a:ext uri="{FF2B5EF4-FFF2-40B4-BE49-F238E27FC236}">
                <a16:creationId xmlns:a16="http://schemas.microsoft.com/office/drawing/2014/main" id="{48A27A40-5FC1-443F-834C-258082EBF3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9490" y="0"/>
            <a:ext cx="5819462" cy="6861218"/>
          </a:xfrm>
          <a:prstGeom prst="rect">
            <a:avLst/>
          </a:prstGeom>
        </p:spPr>
      </p:pic>
    </p:spTree>
    <p:extLst>
      <p:ext uri="{BB962C8B-B14F-4D97-AF65-F5344CB8AC3E}">
        <p14:creationId xmlns:p14="http://schemas.microsoft.com/office/powerpoint/2010/main" val="20948897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0355" name="Rectangle 3"/>
          <p:cNvSpPr>
            <a:spLocks noGrp="1" noChangeArrowheads="1"/>
          </p:cNvSpPr>
          <p:nvPr>
            <p:ph type="title"/>
          </p:nvPr>
        </p:nvSpPr>
        <p:spPr>
          <a:xfrm>
            <a:off x="403123" y="533400"/>
            <a:ext cx="9937827" cy="1213836"/>
          </a:xfrm>
        </p:spPr>
        <p:txBody>
          <a:bodyPr>
            <a:normAutofit/>
          </a:bodyPr>
          <a:lstStyle/>
          <a:p>
            <a:pPr eaLnBrk="1" hangingPunct="1"/>
            <a:r>
              <a:rPr lang="en-US" sz="3600" dirty="0">
                <a:solidFill>
                  <a:srgbClr val="000090"/>
                </a:solidFill>
                <a:latin typeface="Georgia" charset="0"/>
                <a:ea typeface="ヒラギノ明朝 ProN W3" charset="0"/>
                <a:cs typeface="ヒラギノ明朝 ProN W3" charset="0"/>
              </a:rPr>
              <a:t>So What is Compassion</a:t>
            </a:r>
            <a:br>
              <a:rPr lang="en-US" sz="3600" dirty="0">
                <a:solidFill>
                  <a:srgbClr val="000090"/>
                </a:solidFill>
                <a:latin typeface="Georgia" charset="0"/>
                <a:ea typeface="ヒラギノ明朝 ProN W3" charset="0"/>
                <a:cs typeface="ヒラギノ明朝 ProN W3" charset="0"/>
              </a:rPr>
            </a:br>
            <a:r>
              <a:rPr lang="en-US" sz="3600" dirty="0">
                <a:solidFill>
                  <a:srgbClr val="000090"/>
                </a:solidFill>
                <a:latin typeface="Georgia" charset="0"/>
                <a:ea typeface="ヒラギノ明朝 ProN W3" charset="0"/>
                <a:cs typeface="ヒラギノ明朝 ProN W3" charset="0"/>
              </a:rPr>
              <a:t>FATIGUE (CF) ?</a:t>
            </a:r>
          </a:p>
        </p:txBody>
      </p:sp>
      <p:sp>
        <p:nvSpPr>
          <p:cNvPr id="100354" name="Rectangle 2"/>
          <p:cNvSpPr>
            <a:spLocks noGrp="1" noChangeArrowheads="1"/>
          </p:cNvSpPr>
          <p:nvPr>
            <p:ph idx="1"/>
          </p:nvPr>
        </p:nvSpPr>
        <p:spPr>
          <a:xfrm>
            <a:off x="275303" y="2861187"/>
            <a:ext cx="6096826" cy="2772697"/>
          </a:xfrm>
        </p:spPr>
        <p:txBody>
          <a:bodyPr>
            <a:normAutofit/>
          </a:bodyPr>
          <a:lstStyle/>
          <a:p>
            <a:pPr marL="0" indent="0">
              <a:buNone/>
              <a:defRPr/>
            </a:pPr>
            <a:endParaRPr lang="en-US" sz="3600" dirty="0">
              <a:solidFill>
                <a:srgbClr val="000090"/>
              </a:solidFill>
              <a:latin typeface="Lucida Handwriting"/>
              <a:ea typeface="ヒラギノ角ゴ Pro W3" charset="0"/>
              <a:cs typeface="ヒラギノ角ゴ Pro W3" charset="0"/>
              <a:sym typeface="ヒラギノ角ゴ Pro W3" charset="0"/>
            </a:endParaRPr>
          </a:p>
          <a:p>
            <a:pPr marL="0" indent="0">
              <a:buNone/>
              <a:defRPr/>
            </a:pPr>
            <a:r>
              <a:rPr lang="en-US" sz="3600" dirty="0">
                <a:solidFill>
                  <a:srgbClr val="000090"/>
                </a:solidFill>
                <a:latin typeface="Lucida Handwriting"/>
                <a:ea typeface="ヒラギノ角ゴ Pro W3" charset="0"/>
                <a:cs typeface="ヒラギノ角ゴ Pro W3" charset="0"/>
                <a:sym typeface="ヒラギノ角ゴ Pro W3" charset="0"/>
              </a:rPr>
              <a:t>It is the cost of caring for a living thing in emotional pain.</a:t>
            </a:r>
          </a:p>
        </p:txBody>
      </p:sp>
      <p:sp>
        <p:nvSpPr>
          <p:cNvPr id="5" name="Slide Number Placeholder 3"/>
          <p:cNvSpPr>
            <a:spLocks noGrp="1"/>
          </p:cNvSpPr>
          <p:nvPr>
            <p:ph type="sldNum" sz="quarter" idx="12"/>
          </p:nvPr>
        </p:nvSpPr>
        <p:spPr>
          <a:noFill/>
        </p:spPr>
        <p:txBody>
          <a:bodyPr/>
          <a:lstStyle>
            <a:lvl1pPr>
              <a:defRPr sz="2200">
                <a:solidFill>
                  <a:schemeClr val="tx1"/>
                </a:solidFill>
                <a:latin typeface="Georgia" charset="0"/>
                <a:ea typeface="ヒラギノ明朝 ProN W3" charset="0"/>
                <a:cs typeface="ヒラギノ明朝 ProN W3" charset="0"/>
                <a:sym typeface="Georgia" charset="0"/>
              </a:defRPr>
            </a:lvl1pPr>
            <a:lvl2pPr>
              <a:defRPr sz="2200">
                <a:solidFill>
                  <a:schemeClr val="tx1"/>
                </a:solidFill>
                <a:latin typeface="Georgia" charset="0"/>
                <a:ea typeface="ヒラギノ明朝 ProN W3" charset="0"/>
                <a:cs typeface="ヒラギノ明朝 ProN W3" charset="0"/>
                <a:sym typeface="Georgia" charset="0"/>
              </a:defRPr>
            </a:lvl2pPr>
            <a:lvl3pPr>
              <a:defRPr sz="2200">
                <a:solidFill>
                  <a:schemeClr val="tx1"/>
                </a:solidFill>
                <a:latin typeface="Georgia" charset="0"/>
                <a:ea typeface="ヒラギノ明朝 ProN W3" charset="0"/>
                <a:cs typeface="ヒラギノ明朝 ProN W3" charset="0"/>
                <a:sym typeface="Georgia" charset="0"/>
              </a:defRPr>
            </a:lvl3pPr>
            <a:lvl4pPr>
              <a:defRPr sz="2200">
                <a:solidFill>
                  <a:schemeClr val="tx1"/>
                </a:solidFill>
                <a:latin typeface="Georgia" charset="0"/>
                <a:ea typeface="ヒラギノ明朝 ProN W3" charset="0"/>
                <a:cs typeface="ヒラギノ明朝 ProN W3" charset="0"/>
                <a:sym typeface="Georgia" charset="0"/>
              </a:defRPr>
            </a:lvl4pPr>
            <a:lvl5pPr>
              <a:defRPr sz="2200">
                <a:solidFill>
                  <a:schemeClr val="tx1"/>
                </a:solidFill>
                <a:latin typeface="Georgia" charset="0"/>
                <a:ea typeface="ヒラギノ明朝 ProN W3" charset="0"/>
                <a:cs typeface="ヒラギノ明朝 ProN W3" charset="0"/>
                <a:sym typeface="Georgia" charset="0"/>
              </a:defRPr>
            </a:lvl5pPr>
            <a:lvl6pPr marL="2514600" indent="-228600" eaLnBrk="0" hangingPunct="0">
              <a:defRPr sz="2200">
                <a:solidFill>
                  <a:schemeClr val="tx1"/>
                </a:solidFill>
                <a:latin typeface="Georgia" charset="0"/>
                <a:ea typeface="ヒラギノ明朝 ProN W3" charset="0"/>
                <a:cs typeface="ヒラギノ明朝 ProN W3" charset="0"/>
                <a:sym typeface="Georgia" charset="0"/>
              </a:defRPr>
            </a:lvl6pPr>
            <a:lvl7pPr marL="2971800" indent="-228600" eaLnBrk="0" hangingPunct="0">
              <a:defRPr sz="2200">
                <a:solidFill>
                  <a:schemeClr val="tx1"/>
                </a:solidFill>
                <a:latin typeface="Georgia" charset="0"/>
                <a:ea typeface="ヒラギノ明朝 ProN W3" charset="0"/>
                <a:cs typeface="ヒラギノ明朝 ProN W3" charset="0"/>
                <a:sym typeface="Georgia" charset="0"/>
              </a:defRPr>
            </a:lvl7pPr>
            <a:lvl8pPr marL="3429000" indent="-228600" eaLnBrk="0" hangingPunct="0">
              <a:defRPr sz="2200">
                <a:solidFill>
                  <a:schemeClr val="tx1"/>
                </a:solidFill>
                <a:latin typeface="Georgia" charset="0"/>
                <a:ea typeface="ヒラギノ明朝 ProN W3" charset="0"/>
                <a:cs typeface="ヒラギノ明朝 ProN W3" charset="0"/>
                <a:sym typeface="Georgia" charset="0"/>
              </a:defRPr>
            </a:lvl8pPr>
            <a:lvl9pPr marL="3886200" indent="-228600" eaLnBrk="0" hangingPunct="0">
              <a:defRPr sz="2200">
                <a:solidFill>
                  <a:schemeClr val="tx1"/>
                </a:solidFill>
                <a:latin typeface="Georgia" charset="0"/>
                <a:ea typeface="ヒラギノ明朝 ProN W3" charset="0"/>
                <a:cs typeface="ヒラギノ明朝 ProN W3" charset="0"/>
                <a:sym typeface="Georgia" charset="0"/>
              </a:defRPr>
            </a:lvl9pPr>
          </a:lstStyle>
          <a:p>
            <a:fld id="{DD79D344-FC31-3342-91CE-F00DBE090604}" type="slidenum">
              <a:rPr lang="en-US" sz="1200">
                <a:solidFill>
                  <a:srgbClr val="3D4A2F"/>
                </a:solidFill>
                <a:latin typeface="Palatino" charset="0"/>
                <a:ea typeface="ヒラギノ角ゴ ProN W3" charset="0"/>
                <a:cs typeface="Palatino" charset="0"/>
                <a:sym typeface="Palatino" charset="0"/>
              </a:rPr>
              <a:pPr/>
              <a:t>10</a:t>
            </a:fld>
            <a:endParaRPr lang="en-US" sz="1200" dirty="0">
              <a:solidFill>
                <a:srgbClr val="3D4A2F"/>
              </a:solidFill>
              <a:latin typeface="Palatino" charset="0"/>
              <a:ea typeface="ヒラギノ角ゴ ProN W3" charset="0"/>
              <a:cs typeface="Palatino" charset="0"/>
              <a:sym typeface="Palatino" charset="0"/>
            </a:endParaRPr>
          </a:p>
        </p:txBody>
      </p:sp>
      <p:sp>
        <p:nvSpPr>
          <p:cNvPr id="7" name="TextBox 6"/>
          <p:cNvSpPr txBox="1"/>
          <p:nvPr/>
        </p:nvSpPr>
        <p:spPr>
          <a:xfrm>
            <a:off x="6213876" y="5943600"/>
            <a:ext cx="4225524" cy="369332"/>
          </a:xfrm>
          <a:prstGeom prst="rect">
            <a:avLst/>
          </a:prstGeom>
          <a:noFill/>
        </p:spPr>
        <p:txBody>
          <a:bodyPr wrap="square" rtlCol="0">
            <a:spAutoFit/>
          </a:bodyPr>
          <a:lstStyle/>
          <a:p>
            <a:pPr algn="ctr"/>
            <a:r>
              <a:rPr lang="en-US" b="1" dirty="0">
                <a:solidFill>
                  <a:srgbClr val="292C1F"/>
                </a:solidFill>
                <a:latin typeface="Hoefler Text" charset="0"/>
                <a:cs typeface="Hoefler Text" charset="0"/>
                <a:sym typeface="Hoefler Text" charset="0"/>
              </a:rPr>
              <a:t>.  </a:t>
            </a:r>
          </a:p>
        </p:txBody>
      </p:sp>
      <p:pic>
        <p:nvPicPr>
          <p:cNvPr id="4" name="Picture 3" descr="A sign on the side of a mountain&#10;&#10;Description automatically generated">
            <a:extLst>
              <a:ext uri="{FF2B5EF4-FFF2-40B4-BE49-F238E27FC236}">
                <a16:creationId xmlns:a16="http://schemas.microsoft.com/office/drawing/2014/main" id="{C0831139-9654-45C6-9C0E-47F8C2CDAE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3876" y="493062"/>
            <a:ext cx="5819870" cy="5819870"/>
          </a:xfrm>
          <a:prstGeom prst="rect">
            <a:avLst/>
          </a:prstGeom>
        </p:spPr>
      </p:pic>
    </p:spTree>
    <p:extLst>
      <p:ext uri="{BB962C8B-B14F-4D97-AF65-F5344CB8AC3E}">
        <p14:creationId xmlns:p14="http://schemas.microsoft.com/office/powerpoint/2010/main" val="4913825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4846848" presetClass="entr" presetSubtype="73115816" fill="hold" grpId="0" nodeType="clickEffect">
                                  <p:stCondLst>
                                    <p:cond delay="0"/>
                                  </p:stCondLst>
                                  <p:iterate type="lt">
                                    <p:tmAbs val="75"/>
                                  </p:iterate>
                                  <p:childTnLst>
                                    <p:set>
                                      <p:cBhvr>
                                        <p:cTn id="6" dur="1" fill="hold">
                                          <p:stCondLst>
                                            <p:cond delay="74"/>
                                          </p:stCondLst>
                                        </p:cTn>
                                        <p:tgtEl>
                                          <p:spTgt spid="1003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32E62931-8EB4-42BB-BAAB-D8757BE66D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979" name="Rectangle 3"/>
          <p:cNvSpPr>
            <a:spLocks noGrp="1" noChangeArrowheads="1"/>
          </p:cNvSpPr>
          <p:nvPr>
            <p:ph type="title"/>
          </p:nvPr>
        </p:nvSpPr>
        <p:spPr>
          <a:xfrm>
            <a:off x="6367461" y="728664"/>
            <a:ext cx="4984813" cy="3157080"/>
          </a:xfrm>
          <a:noFill/>
        </p:spPr>
        <p:txBody>
          <a:bodyPr vert="horz" lIns="91440" tIns="45720" rIns="91440" bIns="45720" rtlCol="0" anchor="b">
            <a:normAutofit/>
          </a:bodyPr>
          <a:lstStyle/>
          <a:p>
            <a:r>
              <a:rPr lang="en-US" altLang="ja-JP" sz="2900" i="1" dirty="0">
                <a:effectLst>
                  <a:outerShdw blurRad="38100" dist="38100" dir="2700000" algn="tl">
                    <a:srgbClr val="DDDDDD"/>
                  </a:outerShdw>
                </a:effectLst>
              </a:rPr>
              <a:t>“</a:t>
            </a:r>
            <a:r>
              <a:rPr lang="en-US" sz="2900" i="1" dirty="0">
                <a:effectLst>
                  <a:outerShdw blurRad="38100" dist="38100" dir="2700000" algn="tl">
                    <a:srgbClr val="DDDDDD"/>
                  </a:outerShdw>
                </a:effectLst>
              </a:rPr>
              <a:t>The expectation that we can be immersed in suffering and loss daily and not be touched by it as unrealistic as expecting to be able to walk through water without getting wet.</a:t>
            </a:r>
            <a:r>
              <a:rPr lang="en-US" altLang="ja-JP" sz="2900" i="1" dirty="0">
                <a:effectLst>
                  <a:outerShdw blurRad="38100" dist="38100" dir="2700000" algn="tl">
                    <a:srgbClr val="DDDDDD"/>
                  </a:outerShdw>
                </a:effectLst>
              </a:rPr>
              <a:t>”</a:t>
            </a:r>
            <a:endParaRPr lang="en-US" sz="2900" i="1" dirty="0">
              <a:effectLst>
                <a:outerShdw blurRad="38100" dist="38100" dir="2700000" algn="tl">
                  <a:srgbClr val="DDDDDD"/>
                </a:outerShdw>
              </a:effectLst>
            </a:endParaRPr>
          </a:p>
        </p:txBody>
      </p:sp>
      <p:sp>
        <p:nvSpPr>
          <p:cNvPr id="126978" name="Rectangle 2"/>
          <p:cNvSpPr>
            <a:spLocks noGrp="1" noChangeArrowheads="1"/>
          </p:cNvSpPr>
          <p:nvPr>
            <p:ph idx="1"/>
          </p:nvPr>
        </p:nvSpPr>
        <p:spPr>
          <a:xfrm>
            <a:off x="7528142" y="5185775"/>
            <a:ext cx="3824132" cy="943559"/>
          </a:xfrm>
          <a:noFill/>
        </p:spPr>
        <p:txBody>
          <a:bodyPr vert="horz" lIns="91440" tIns="45720" rIns="91440" bIns="45720" rtlCol="0">
            <a:normAutofit/>
          </a:bodyPr>
          <a:lstStyle/>
          <a:p>
            <a:pPr marL="0" indent="0">
              <a:buNone/>
            </a:pPr>
            <a:r>
              <a:rPr lang="en-US" sz="2400" b="1"/>
              <a:t>Rachel Naomi Remen, Kitchen Table Wisdom 1996</a:t>
            </a:r>
          </a:p>
        </p:txBody>
      </p:sp>
      <p:pic>
        <p:nvPicPr>
          <p:cNvPr id="95234"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t="6030" r="-2" b="10891"/>
          <a:stretch/>
        </p:blipFill>
        <p:spPr bwMode="auto">
          <a:xfrm>
            <a:off x="1" y="10"/>
            <a:ext cx="6005512" cy="6857990"/>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1967634202"/>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2">
            <a:extLst>
              <a:ext uri="{FF2B5EF4-FFF2-40B4-BE49-F238E27FC236}">
                <a16:creationId xmlns:a16="http://schemas.microsoft.com/office/drawing/2014/main" id="{713C52D5-72BF-4E04-88A5-C8BE3430C5DF}"/>
              </a:ext>
            </a:extLst>
          </p:cNvPr>
          <p:cNvGraphicFramePr>
            <a:graphicFrameLocks noGrp="1"/>
          </p:cNvGraphicFramePr>
          <p:nvPr>
            <p:ph idx="1"/>
          </p:nvPr>
        </p:nvGraphicFramePr>
        <p:xfrm>
          <a:off x="2129792" y="1990976"/>
          <a:ext cx="7932419" cy="41754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950360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478850-474F-491F-B701-69175795C41B}"/>
              </a:ext>
            </a:extLst>
          </p:cNvPr>
          <p:cNvSpPr>
            <a:spLocks noGrp="1"/>
          </p:cNvSpPr>
          <p:nvPr>
            <p:ph type="title"/>
          </p:nvPr>
        </p:nvSpPr>
        <p:spPr>
          <a:xfrm>
            <a:off x="6446520" y="629267"/>
            <a:ext cx="5093207" cy="442449"/>
          </a:xfrm>
        </p:spPr>
        <p:txBody>
          <a:bodyPr>
            <a:normAutofit fontScale="90000"/>
          </a:bodyPr>
          <a:lstStyle/>
          <a:p>
            <a:r>
              <a:rPr lang="en-US" sz="3200" dirty="0">
                <a:latin typeface="Arial Black" panose="020B0A04020102020204" pitchFamily="34" charset="0"/>
              </a:rPr>
              <a:t>What is secondary trauma?</a:t>
            </a:r>
          </a:p>
        </p:txBody>
      </p:sp>
      <p:sp>
        <p:nvSpPr>
          <p:cNvPr id="23" name="Rectangle 22">
            <a:extLst>
              <a:ext uri="{FF2B5EF4-FFF2-40B4-BE49-F238E27FC236}">
                <a16:creationId xmlns:a16="http://schemas.microsoft.com/office/drawing/2014/main" id="{C95B82D5-A8BB-45BF-BED8-C7B2068921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61888"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9">
            <a:extLst>
              <a:ext uri="{FF2B5EF4-FFF2-40B4-BE49-F238E27FC236}">
                <a16:creationId xmlns:a16="http://schemas.microsoft.com/office/drawing/2014/main" id="{296C61EC-FBF4-4216-BE67-6C864D30A0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4632" y="484633"/>
            <a:ext cx="4846320" cy="2743200"/>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9">
            <a:extLst>
              <a:ext uri="{FF2B5EF4-FFF2-40B4-BE49-F238E27FC236}">
                <a16:creationId xmlns:a16="http://schemas.microsoft.com/office/drawing/2014/main" id="{39D6C490-0229-4573-9696-B73E5B3A9C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4632" y="3511296"/>
            <a:ext cx="4846320" cy="2743200"/>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icture containing drawing&#10;&#10;Description automatically generated">
            <a:extLst>
              <a:ext uri="{FF2B5EF4-FFF2-40B4-BE49-F238E27FC236}">
                <a16:creationId xmlns:a16="http://schemas.microsoft.com/office/drawing/2014/main" id="{7DE016C5-89D5-4F87-B785-E754436713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3046" y="694945"/>
            <a:ext cx="1614190" cy="2322576"/>
          </a:xfrm>
          <a:prstGeom prst="rect">
            <a:avLst/>
          </a:prstGeom>
          <a:effectLst/>
        </p:spPr>
      </p:pic>
      <p:sp>
        <p:nvSpPr>
          <p:cNvPr id="7" name="Content Placeholder 6">
            <a:extLst>
              <a:ext uri="{FF2B5EF4-FFF2-40B4-BE49-F238E27FC236}">
                <a16:creationId xmlns:a16="http://schemas.microsoft.com/office/drawing/2014/main" id="{E56F7FE8-B969-471E-BCEA-DD8665B6068A}"/>
              </a:ext>
            </a:extLst>
          </p:cNvPr>
          <p:cNvSpPr>
            <a:spLocks noGrp="1"/>
          </p:cNvSpPr>
          <p:nvPr>
            <p:ph idx="1"/>
          </p:nvPr>
        </p:nvSpPr>
        <p:spPr>
          <a:xfrm>
            <a:off x="6331974" y="1445342"/>
            <a:ext cx="5207753" cy="4778478"/>
          </a:xfrm>
        </p:spPr>
        <p:txBody>
          <a:bodyPr>
            <a:normAutofit/>
          </a:bodyPr>
          <a:lstStyle/>
          <a:p>
            <a:pPr marL="0" indent="0">
              <a:buNone/>
            </a:pPr>
            <a:r>
              <a:rPr lang="en-US" sz="2000" b="1" u="sng" dirty="0"/>
              <a:t>Direct Trauma</a:t>
            </a:r>
          </a:p>
          <a:p>
            <a:pPr marL="0" indent="0">
              <a:buNone/>
            </a:pPr>
            <a:endParaRPr lang="en-US" sz="2000" b="1" dirty="0"/>
          </a:p>
          <a:p>
            <a:pPr marL="0" indent="0">
              <a:buNone/>
            </a:pPr>
            <a:r>
              <a:rPr lang="en-US" sz="2000" b="1" dirty="0"/>
              <a:t>Person experiencing the traumatic event</a:t>
            </a:r>
          </a:p>
          <a:p>
            <a:pPr marL="0" indent="0">
              <a:buNone/>
            </a:pPr>
            <a:endParaRPr lang="en-US" sz="2000" dirty="0"/>
          </a:p>
          <a:p>
            <a:pPr marL="0" indent="0">
              <a:buNone/>
            </a:pPr>
            <a:endParaRPr lang="en-US" sz="2000" dirty="0"/>
          </a:p>
          <a:p>
            <a:pPr marL="0" indent="0">
              <a:buNone/>
            </a:pPr>
            <a:endParaRPr lang="en-US" sz="2000" dirty="0"/>
          </a:p>
          <a:p>
            <a:pPr marL="0" indent="0">
              <a:buNone/>
            </a:pPr>
            <a:r>
              <a:rPr lang="en-US" sz="2000" b="1" u="sng" dirty="0"/>
              <a:t>Indirect Trauma</a:t>
            </a:r>
          </a:p>
          <a:p>
            <a:pPr marL="0" indent="0">
              <a:buNone/>
            </a:pPr>
            <a:endParaRPr lang="en-US" sz="2000" dirty="0"/>
          </a:p>
          <a:p>
            <a:pPr marL="0" indent="0">
              <a:buNone/>
            </a:pPr>
            <a:r>
              <a:rPr lang="en-US" sz="2000" b="1" dirty="0"/>
              <a:t>Person witnessing the traumatic event</a:t>
            </a:r>
          </a:p>
        </p:txBody>
      </p:sp>
      <p:pic>
        <p:nvPicPr>
          <p:cNvPr id="13" name="Picture 12" descr="A picture containing drawing&#10;&#10;Description automatically generated">
            <a:extLst>
              <a:ext uri="{FF2B5EF4-FFF2-40B4-BE49-F238E27FC236}">
                <a16:creationId xmlns:a16="http://schemas.microsoft.com/office/drawing/2014/main" id="{D1191E51-F5A6-4053-BA7D-AEA57C198F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2585" y="3669654"/>
            <a:ext cx="1495112" cy="2493401"/>
          </a:xfrm>
          <a:prstGeom prst="rect">
            <a:avLst/>
          </a:prstGeom>
        </p:spPr>
      </p:pic>
    </p:spTree>
    <p:extLst>
      <p:ext uri="{BB962C8B-B14F-4D97-AF65-F5344CB8AC3E}">
        <p14:creationId xmlns:p14="http://schemas.microsoft.com/office/powerpoint/2010/main" val="30597521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7D9D36D6-2AC5-46A1-A849-4C82D5264A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0AFF14F-CAF9-4C0C-B1E6-0F105824CE4D}"/>
              </a:ext>
            </a:extLst>
          </p:cNvPr>
          <p:cNvSpPr>
            <a:spLocks noGrp="1"/>
          </p:cNvSpPr>
          <p:nvPr>
            <p:ph type="title"/>
          </p:nvPr>
        </p:nvSpPr>
        <p:spPr>
          <a:xfrm>
            <a:off x="5354955" y="552182"/>
            <a:ext cx="5998840" cy="3343135"/>
          </a:xfrm>
          <a:noFill/>
        </p:spPr>
        <p:txBody>
          <a:bodyPr vert="horz" lIns="91440" tIns="45720" rIns="91440" bIns="45720" rtlCol="0" anchor="b">
            <a:normAutofit/>
          </a:bodyPr>
          <a:lstStyle/>
          <a:p>
            <a:r>
              <a:rPr lang="en-US" sz="3600"/>
              <a:t>The World Health Organization officially recognized </a:t>
            </a:r>
            <a:r>
              <a:rPr lang="en-US" sz="3600" b="1"/>
              <a:t>Burnout</a:t>
            </a:r>
            <a:r>
              <a:rPr lang="en-US" sz="3600"/>
              <a:t> as a condition defining it as a chronic workplace stress that has not been managed successfully.       -May 2019</a:t>
            </a:r>
          </a:p>
        </p:txBody>
      </p:sp>
      <p:pic>
        <p:nvPicPr>
          <p:cNvPr id="4" name="Picture 3" descr="A close up of a logo&#10;&#10;Description automatically generated">
            <a:extLst>
              <a:ext uri="{FF2B5EF4-FFF2-40B4-BE49-F238E27FC236}">
                <a16:creationId xmlns:a16="http://schemas.microsoft.com/office/drawing/2014/main" id="{AF4A599A-193E-420C-B10B-CD260EC3405F}"/>
              </a:ext>
            </a:extLst>
          </p:cNvPr>
          <p:cNvPicPr>
            <a:picLocks noChangeAspect="1"/>
          </p:cNvPicPr>
          <p:nvPr/>
        </p:nvPicPr>
        <p:blipFill rotWithShape="1">
          <a:blip r:embed="rId2">
            <a:extLst>
              <a:ext uri="{28A0092B-C50C-407E-A947-70E740481C1C}">
                <a14:useLocalDpi xmlns:a14="http://schemas.microsoft.com/office/drawing/2010/main" val="0"/>
              </a:ext>
            </a:extLst>
          </a:blip>
          <a:srcRect r="12546"/>
          <a:stretch/>
        </p:blipFill>
        <p:spPr>
          <a:xfrm>
            <a:off x="20" y="10"/>
            <a:ext cx="4992985" cy="6857990"/>
          </a:xfrm>
          <a:prstGeom prst="rect">
            <a:avLst/>
          </a:prstGeom>
        </p:spPr>
      </p:pic>
    </p:spTree>
    <p:extLst>
      <p:ext uri="{BB962C8B-B14F-4D97-AF65-F5344CB8AC3E}">
        <p14:creationId xmlns:p14="http://schemas.microsoft.com/office/powerpoint/2010/main" val="13900052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1"/>
          <p:cNvSpPr>
            <a:spLocks noGrp="1" noChangeArrowheads="1"/>
          </p:cNvSpPr>
          <p:nvPr>
            <p:ph type="title"/>
          </p:nvPr>
        </p:nvSpPr>
        <p:spPr>
          <a:xfrm>
            <a:off x="3810000" y="190500"/>
            <a:ext cx="6034088" cy="3314700"/>
          </a:xfrm>
        </p:spPr>
        <p:txBody>
          <a:bodyPr anchor="b"/>
          <a:lstStyle/>
          <a:p>
            <a:pPr eaLnBrk="1" hangingPunct="1"/>
            <a:r>
              <a:rPr lang="ja-JP" altLang="en-US" dirty="0">
                <a:solidFill>
                  <a:srgbClr val="072C62"/>
                </a:solidFill>
                <a:latin typeface="Times New Roman"/>
                <a:ea typeface="ヒラギノ角ゴ ProN W3" charset="0"/>
                <a:cs typeface="Times New Roman"/>
              </a:rPr>
              <a:t>“</a:t>
            </a:r>
            <a:r>
              <a:rPr lang="en-US" dirty="0">
                <a:solidFill>
                  <a:srgbClr val="072C62"/>
                </a:solidFill>
                <a:latin typeface="Times New Roman"/>
                <a:ea typeface="ヒラギノ角ゴ ProN W3" charset="0"/>
                <a:cs typeface="Times New Roman"/>
              </a:rPr>
              <a:t>Exhaustipated</a:t>
            </a:r>
            <a:r>
              <a:rPr lang="ja-JP" altLang="en-US" dirty="0">
                <a:solidFill>
                  <a:srgbClr val="072C62"/>
                </a:solidFill>
                <a:latin typeface="Times New Roman"/>
                <a:ea typeface="ヒラギノ角ゴ ProN W3" charset="0"/>
                <a:cs typeface="Times New Roman"/>
              </a:rPr>
              <a:t>”</a:t>
            </a:r>
            <a:endParaRPr lang="en-US" dirty="0">
              <a:solidFill>
                <a:srgbClr val="072C62"/>
              </a:solidFill>
              <a:latin typeface="Times New Roman"/>
              <a:ea typeface="ヒラギノ角ゴ ProN W3" charset="0"/>
              <a:cs typeface="Times New Roman"/>
            </a:endParaRPr>
          </a:p>
        </p:txBody>
      </p:sp>
      <p:sp>
        <p:nvSpPr>
          <p:cNvPr id="52227" name="Rectangle 2"/>
          <p:cNvSpPr>
            <a:spLocks noGrp="1" noChangeArrowheads="1"/>
          </p:cNvSpPr>
          <p:nvPr>
            <p:ph idx="1"/>
          </p:nvPr>
        </p:nvSpPr>
        <p:spPr bwMode="auto">
          <a:xfrm>
            <a:off x="6413090" y="4144296"/>
            <a:ext cx="3810000" cy="17526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FFFFFF"/>
                </a:solidFill>
                <a:miter lim="800000"/>
                <a:headEnd/>
                <a:tailEnd/>
              </a14:hiddenLine>
            </a:ext>
          </a:extLst>
        </p:spPr>
        <p:txBody>
          <a:bodyPr vert="horz" wrap="square" lIns="38100" tIns="38100" rIns="38100" bIns="38100" numCol="1" rtlCol="0" anchor="ctr" anchorCtr="0" compatLnSpc="1">
            <a:prstTxWarp prst="textNoShape">
              <a:avLst/>
            </a:prstTxWarp>
            <a:normAutofit/>
          </a:bodyPr>
          <a:lstStyle/>
          <a:p>
            <a:pPr marL="0" indent="0">
              <a:buNone/>
            </a:pPr>
            <a:r>
              <a:rPr lang="en-US" sz="3200" dirty="0">
                <a:latin typeface="Optima" charset="0"/>
                <a:ea typeface="ヒラギノ角ゴ ProN W3" charset="0"/>
                <a:cs typeface="ヒラギノ角ゴ ProN W3" charset="0"/>
              </a:rPr>
              <a:t>…</a:t>
            </a:r>
            <a:r>
              <a:rPr lang="en-US" sz="3600" b="1" i="1" dirty="0">
                <a:solidFill>
                  <a:srgbClr val="072C62"/>
                </a:solidFill>
                <a:latin typeface="Optima" charset="0"/>
                <a:ea typeface="ヒラギノ角ゴ ProN W3" charset="0"/>
                <a:cs typeface="ヒラギノ角ゴ ProN W3" charset="0"/>
              </a:rPr>
              <a:t>When you are too tired to give a crap</a:t>
            </a:r>
          </a:p>
        </p:txBody>
      </p:sp>
      <p:sp>
        <p:nvSpPr>
          <p:cNvPr id="2" name="Date Placeholder 1"/>
          <p:cNvSpPr>
            <a:spLocks noGrp="1"/>
          </p:cNvSpPr>
          <p:nvPr>
            <p:ph type="dt" sz="half" idx="10"/>
          </p:nvPr>
        </p:nvSpPr>
        <p:spPr/>
        <p:txBody>
          <a:bodyPr/>
          <a:lstStyle/>
          <a:p>
            <a:fld id="{E0976697-FE4C-43A2-B533-A5CE3D13B70E}" type="datetime1">
              <a:rPr lang="en-US" smtClean="0"/>
              <a:t>9/20/2020</a:t>
            </a:fld>
            <a:endParaRPr lang="en-US" dirty="0"/>
          </a:p>
        </p:txBody>
      </p:sp>
      <p:sp>
        <p:nvSpPr>
          <p:cNvPr id="3" name="Slide Number Placeholder 2"/>
          <p:cNvSpPr>
            <a:spLocks noGrp="1"/>
          </p:cNvSpPr>
          <p:nvPr>
            <p:ph type="sldNum" sz="quarter" idx="12"/>
          </p:nvPr>
        </p:nvSpPr>
        <p:spPr/>
        <p:txBody>
          <a:bodyPr/>
          <a:lstStyle/>
          <a:p>
            <a:fld id="{3659BA46-0C38-7B41-A986-6D1C9371618B}" type="slidenum">
              <a:rPr lang="en-US" smtClean="0"/>
              <a:t>15</a:t>
            </a:fld>
            <a:endParaRPr lang="en-US" dirty="0"/>
          </a:p>
        </p:txBody>
      </p:sp>
    </p:spTree>
    <p:extLst>
      <p:ext uri="{BB962C8B-B14F-4D97-AF65-F5344CB8AC3E}">
        <p14:creationId xmlns:p14="http://schemas.microsoft.com/office/powerpoint/2010/main" val="33267982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Effect transition="in" filter="fade">
                                      <p:cBhvr>
                                        <p:cTn id="7" dur="1000"/>
                                        <p:tgtEl>
                                          <p:spTgt spid="52227">
                                            <p:txEl>
                                              <p:pRg st="0" end="0"/>
                                            </p:txEl>
                                          </p:spTgt>
                                        </p:tgtEl>
                                      </p:cBhvr>
                                    </p:animEffect>
                                    <p:anim calcmode="lin" valueType="num">
                                      <p:cBhvr>
                                        <p:cTn id="8" dur="1000" fill="hold"/>
                                        <p:tgtEl>
                                          <p:spTgt spid="5222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222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FA38AE3-6DB1-4C7E-A0D0-96166BFBA519}"/>
              </a:ext>
            </a:extLst>
          </p:cNvPr>
          <p:cNvSpPr>
            <a:spLocks noGrp="1"/>
          </p:cNvSpPr>
          <p:nvPr>
            <p:ph idx="1"/>
          </p:nvPr>
        </p:nvSpPr>
        <p:spPr>
          <a:xfrm>
            <a:off x="648930" y="2438400"/>
            <a:ext cx="4944151" cy="3785419"/>
          </a:xfrm>
        </p:spPr>
        <p:txBody>
          <a:bodyPr>
            <a:normAutofit fontScale="92500" lnSpcReduction="10000"/>
          </a:bodyPr>
          <a:lstStyle/>
          <a:p>
            <a:r>
              <a:rPr lang="en-US" dirty="0"/>
              <a:t>This is more than “every day” stress</a:t>
            </a:r>
          </a:p>
          <a:p>
            <a:pPr marL="0" indent="0">
              <a:buNone/>
            </a:pPr>
            <a:endParaRPr lang="en-US" dirty="0"/>
          </a:p>
          <a:p>
            <a:r>
              <a:rPr lang="en-US" dirty="0"/>
              <a:t>Have you ever received training on this topic?</a:t>
            </a:r>
          </a:p>
          <a:p>
            <a:pPr marL="0" indent="0">
              <a:buNone/>
            </a:pPr>
            <a:endParaRPr lang="en-US" dirty="0"/>
          </a:p>
          <a:p>
            <a:r>
              <a:rPr lang="en-US" dirty="0"/>
              <a:t>Self-assessment both at work and at home</a:t>
            </a:r>
          </a:p>
          <a:p>
            <a:pPr marL="0" indent="0">
              <a:buNone/>
            </a:pPr>
            <a:r>
              <a:rPr lang="en-US" dirty="0"/>
              <a:t>   </a:t>
            </a:r>
          </a:p>
          <a:p>
            <a:pPr marL="0" indent="0">
              <a:buNone/>
            </a:pPr>
            <a:endParaRPr lang="en-US" sz="2400" dirty="0"/>
          </a:p>
        </p:txBody>
      </p:sp>
      <p:sp>
        <p:nvSpPr>
          <p:cNvPr id="10" name="Rectangle 9">
            <a:extLst>
              <a:ext uri="{FF2B5EF4-FFF2-40B4-BE49-F238E27FC236}">
                <a16:creationId xmlns:a16="http://schemas.microsoft.com/office/drawing/2014/main" id="{46F7435D-E3DB-47B1-BA61-B00ACC83A9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2950" y="0"/>
            <a:ext cx="6099050"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9">
            <a:extLst>
              <a:ext uri="{FF2B5EF4-FFF2-40B4-BE49-F238E27FC236}">
                <a16:creationId xmlns:a16="http://schemas.microsoft.com/office/drawing/2014/main" id="{F263A0B5-F8C4-4116-809F-78A768EA79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77582" y="557784"/>
            <a:ext cx="5130204"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screenshot of a cell phone&#10;&#10;Description automatically generated">
            <a:extLst>
              <a:ext uri="{FF2B5EF4-FFF2-40B4-BE49-F238E27FC236}">
                <a16:creationId xmlns:a16="http://schemas.microsoft.com/office/drawing/2014/main" id="{F2CA1274-801C-4D8D-9A94-09E11FF9BB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11007" y="833418"/>
            <a:ext cx="3462934" cy="5187917"/>
          </a:xfrm>
          <a:prstGeom prst="rect">
            <a:avLst/>
          </a:prstGeom>
          <a:effectLst/>
        </p:spPr>
      </p:pic>
    </p:spTree>
    <p:extLst>
      <p:ext uri="{BB962C8B-B14F-4D97-AF65-F5344CB8AC3E}">
        <p14:creationId xmlns:p14="http://schemas.microsoft.com/office/powerpoint/2010/main" val="39202202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6" name="Rectangle 135">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04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Rectangle 137">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0835"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t="19916" b="3307"/>
          <a:stretch/>
        </p:blipFill>
        <p:spPr bwMode="auto">
          <a:xfrm>
            <a:off x="1142986" y="643467"/>
            <a:ext cx="9906027" cy="5571066"/>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sp>
        <p:nvSpPr>
          <p:cNvPr id="2" name="Date Placeholder 1"/>
          <p:cNvSpPr>
            <a:spLocks noGrp="1"/>
          </p:cNvSpPr>
          <p:nvPr>
            <p:ph type="dt" sz="half" idx="10"/>
          </p:nvPr>
        </p:nvSpPr>
        <p:spPr>
          <a:xfrm>
            <a:off x="838200" y="6356350"/>
            <a:ext cx="2743200" cy="365125"/>
          </a:xfrm>
        </p:spPr>
        <p:txBody>
          <a:bodyPr vert="horz" lIns="91440" tIns="45720" rIns="91440" bIns="45720" rtlCol="0" anchor="ctr">
            <a:normAutofit/>
          </a:bodyPr>
          <a:lstStyle/>
          <a:p>
            <a:pPr>
              <a:spcAft>
                <a:spcPts val="600"/>
              </a:spcAft>
            </a:pPr>
            <a:fld id="{ED603FE6-4235-4878-B5FB-A165A3235266}" type="datetime1">
              <a:rPr lang="en-US">
                <a:solidFill>
                  <a:srgbClr val="FFFFFF"/>
                </a:solidFill>
              </a:rPr>
              <a:pPr>
                <a:spcAft>
                  <a:spcPts val="600"/>
                </a:spcAft>
              </a:pPr>
              <a:t>9/20/2020</a:t>
            </a:fld>
            <a:endParaRPr lang="en-US">
              <a:solidFill>
                <a:srgbClr val="FFFFFF"/>
              </a:solidFill>
            </a:endParaRPr>
          </a:p>
        </p:txBody>
      </p:sp>
    </p:spTree>
    <p:extLst>
      <p:ext uri="{BB962C8B-B14F-4D97-AF65-F5344CB8AC3E}">
        <p14:creationId xmlns:p14="http://schemas.microsoft.com/office/powerpoint/2010/main" val="1801435592"/>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7153" name="Rectangle 1"/>
          <p:cNvSpPr>
            <a:spLocks noGrp="1" noChangeArrowheads="1"/>
          </p:cNvSpPr>
          <p:nvPr>
            <p:ph type="title"/>
          </p:nvPr>
        </p:nvSpPr>
        <p:spPr>
          <a:xfrm>
            <a:off x="1968500" y="114300"/>
            <a:ext cx="8318500" cy="1231900"/>
          </a:xfrm>
          <a:solidFill>
            <a:schemeClr val="accent1"/>
          </a:solidFill>
          <a:ln>
            <a:solidFill>
              <a:srgbClr val="2B4714"/>
            </a:solidFill>
            <a:miter lim="800000"/>
            <a:headEnd/>
            <a:tailEnd/>
          </a:ln>
        </p:spPr>
        <p:txBody>
          <a:bodyPr anchor="b"/>
          <a:lstStyle/>
          <a:p>
            <a:pPr eaLnBrk="1" hangingPunct="1">
              <a:defRPr/>
            </a:pPr>
            <a:r>
              <a:rPr lang="en-US" sz="3600" b="1" dirty="0">
                <a:solidFill>
                  <a:schemeClr val="bg1">
                    <a:lumMod val="20000"/>
                    <a:lumOff val="80000"/>
                  </a:schemeClr>
                </a:solidFill>
                <a:effectLst>
                  <a:outerShdw blurRad="38100" dist="38100" dir="2700000" algn="tl">
                    <a:srgbClr val="000000"/>
                  </a:outerShdw>
                </a:effectLst>
              </a:rPr>
              <a:t>Physical Signs of </a:t>
            </a:r>
            <a:br>
              <a:rPr lang="en-US" sz="3600" b="1" dirty="0">
                <a:solidFill>
                  <a:schemeClr val="bg1">
                    <a:lumMod val="20000"/>
                    <a:lumOff val="80000"/>
                  </a:schemeClr>
                </a:solidFill>
                <a:effectLst>
                  <a:outerShdw blurRad="38100" dist="38100" dir="2700000" algn="tl">
                    <a:srgbClr val="000000"/>
                  </a:outerShdw>
                </a:effectLst>
                <a:ea typeface="ヒラギノ角ゴ ProN W6" charset="0"/>
                <a:cs typeface="ヒラギノ角ゴ ProN W6" charset="0"/>
              </a:rPr>
            </a:br>
            <a:r>
              <a:rPr lang="en-US" sz="3600" b="1" dirty="0">
                <a:solidFill>
                  <a:schemeClr val="bg1">
                    <a:lumMod val="20000"/>
                    <a:lumOff val="80000"/>
                  </a:schemeClr>
                </a:solidFill>
                <a:effectLst>
                  <a:outerShdw blurRad="38100" dist="38100" dir="2700000" algn="tl">
                    <a:srgbClr val="000000"/>
                  </a:outerShdw>
                </a:effectLst>
              </a:rPr>
              <a:t>Compassion Fatigue</a:t>
            </a:r>
            <a:endParaRPr lang="en-US" sz="3600" b="1" dirty="0">
              <a:solidFill>
                <a:schemeClr val="bg1">
                  <a:lumMod val="20000"/>
                  <a:lumOff val="80000"/>
                </a:schemeClr>
              </a:solidFill>
              <a:effectLst>
                <a:outerShdw blurRad="38100" dist="38100" dir="2700000" algn="tl">
                  <a:srgbClr val="000000"/>
                </a:outerShdw>
              </a:effectLst>
              <a:ea typeface="ヒラギノ角ゴ ProN W6" charset="0"/>
              <a:cs typeface="ヒラギノ角ゴ ProN W6" charset="0"/>
            </a:endParaRPr>
          </a:p>
        </p:txBody>
      </p:sp>
      <p:sp>
        <p:nvSpPr>
          <p:cNvPr id="177154" name="Rectangle 2"/>
          <p:cNvSpPr>
            <a:spLocks noGrp="1" noChangeArrowheads="1"/>
          </p:cNvSpPr>
          <p:nvPr>
            <p:ph idx="1"/>
          </p:nvPr>
        </p:nvSpPr>
        <p:spPr>
          <a:xfrm>
            <a:off x="1968500" y="1524000"/>
            <a:ext cx="8318500" cy="4826000"/>
          </a:xfrm>
          <a:solidFill>
            <a:srgbClr val="CDCDCD"/>
          </a:solidFill>
        </p:spPr>
        <p:txBody>
          <a:bodyPr>
            <a:normAutofit/>
          </a:bodyPr>
          <a:lstStyle/>
          <a:p>
            <a:pPr marL="190500" indent="0">
              <a:spcBef>
                <a:spcPts val="0"/>
              </a:spcBef>
              <a:buClr>
                <a:schemeClr val="accent1"/>
              </a:buClr>
              <a:buSzPct val="60000"/>
              <a:buNone/>
              <a:defRPr/>
            </a:pPr>
            <a:endParaRPr lang="en-US" sz="900" dirty="0">
              <a:solidFill>
                <a:srgbClr val="002939"/>
              </a:solidFill>
            </a:endParaRPr>
          </a:p>
          <a:p>
            <a:pPr marL="647700" indent="-457200">
              <a:spcBef>
                <a:spcPts val="0"/>
              </a:spcBef>
              <a:buClr>
                <a:schemeClr val="accent1"/>
              </a:buClr>
              <a:buSzPct val="60000"/>
              <a:buFont typeface="Arial"/>
              <a:buChar char="•"/>
              <a:defRPr/>
            </a:pPr>
            <a:r>
              <a:rPr lang="en-US" dirty="0">
                <a:solidFill>
                  <a:srgbClr val="002939"/>
                </a:solidFill>
              </a:rPr>
              <a:t>Changes in eating</a:t>
            </a:r>
          </a:p>
          <a:p>
            <a:pPr marL="647700" indent="-457200">
              <a:spcBef>
                <a:spcPts val="0"/>
              </a:spcBef>
              <a:buClr>
                <a:schemeClr val="accent1"/>
              </a:buClr>
              <a:buSzPct val="60000"/>
              <a:buFont typeface="Arial"/>
              <a:buChar char="•"/>
              <a:defRPr/>
            </a:pPr>
            <a:r>
              <a:rPr lang="en-US" dirty="0">
                <a:solidFill>
                  <a:srgbClr val="002939"/>
                </a:solidFill>
              </a:rPr>
              <a:t>Changes in sleeping </a:t>
            </a:r>
          </a:p>
          <a:p>
            <a:pPr marL="647700" indent="-457200">
              <a:spcBef>
                <a:spcPts val="0"/>
              </a:spcBef>
              <a:buClr>
                <a:schemeClr val="accent1"/>
              </a:buClr>
              <a:buSzPct val="60000"/>
              <a:buFont typeface="Arial"/>
              <a:buChar char="•"/>
              <a:defRPr/>
            </a:pPr>
            <a:r>
              <a:rPr lang="en-US" dirty="0">
                <a:solidFill>
                  <a:srgbClr val="002939"/>
                </a:solidFill>
              </a:rPr>
              <a:t>Fat &amp; Sugar Metabolism dysregulation (diabetes)</a:t>
            </a:r>
          </a:p>
          <a:p>
            <a:pPr marL="647700" indent="-457200">
              <a:spcBef>
                <a:spcPts val="0"/>
              </a:spcBef>
              <a:buClr>
                <a:schemeClr val="accent1"/>
              </a:buClr>
              <a:buSzPct val="60000"/>
              <a:buFont typeface="Arial"/>
              <a:buChar char="•"/>
              <a:defRPr/>
            </a:pPr>
            <a:r>
              <a:rPr lang="en-US" dirty="0">
                <a:solidFill>
                  <a:srgbClr val="002939"/>
                </a:solidFill>
              </a:rPr>
              <a:t>Hives, rashes, shingles</a:t>
            </a:r>
          </a:p>
          <a:p>
            <a:pPr marL="647700" indent="-457200">
              <a:spcBef>
                <a:spcPts val="0"/>
              </a:spcBef>
              <a:buClr>
                <a:schemeClr val="accent1"/>
              </a:buClr>
              <a:buSzPct val="60000"/>
              <a:buFont typeface="Arial"/>
              <a:buChar char="•"/>
              <a:defRPr/>
            </a:pPr>
            <a:r>
              <a:rPr lang="en-US" dirty="0">
                <a:solidFill>
                  <a:srgbClr val="002939"/>
                </a:solidFill>
              </a:rPr>
              <a:t>Shoving stress down the body/Gut issues</a:t>
            </a:r>
          </a:p>
          <a:p>
            <a:pPr marL="647700" indent="-457200">
              <a:spcBef>
                <a:spcPts val="0"/>
              </a:spcBef>
              <a:buClr>
                <a:schemeClr val="accent1"/>
              </a:buClr>
              <a:buSzPct val="60000"/>
              <a:buFont typeface="Arial"/>
              <a:buChar char="•"/>
              <a:defRPr/>
            </a:pPr>
            <a:r>
              <a:rPr lang="en-US" dirty="0">
                <a:solidFill>
                  <a:srgbClr val="002939"/>
                </a:solidFill>
              </a:rPr>
              <a:t>Muscle Aches &amp; Joint Pain – neck, shoulder, back</a:t>
            </a:r>
          </a:p>
          <a:p>
            <a:pPr marL="647700" indent="-457200">
              <a:spcBef>
                <a:spcPts val="0"/>
              </a:spcBef>
              <a:buClr>
                <a:schemeClr val="accent1"/>
              </a:buClr>
              <a:buSzPct val="60000"/>
              <a:buFont typeface="Arial"/>
              <a:buChar char="•"/>
              <a:defRPr/>
            </a:pPr>
            <a:r>
              <a:rPr lang="en-US" dirty="0">
                <a:solidFill>
                  <a:srgbClr val="002939"/>
                </a:solidFill>
              </a:rPr>
              <a:t>Cardiovascular</a:t>
            </a:r>
          </a:p>
          <a:p>
            <a:pPr marL="647700" indent="-457200">
              <a:spcBef>
                <a:spcPts val="0"/>
              </a:spcBef>
              <a:buClr>
                <a:schemeClr val="accent1"/>
              </a:buClr>
              <a:buSzPct val="60000"/>
              <a:buFont typeface="Arial"/>
              <a:buChar char="•"/>
              <a:defRPr/>
            </a:pPr>
            <a:r>
              <a:rPr lang="en-US" dirty="0">
                <a:solidFill>
                  <a:srgbClr val="002939"/>
                </a:solidFill>
              </a:rPr>
              <a:t>Flare ups of pre-existing conditions</a:t>
            </a:r>
          </a:p>
          <a:p>
            <a:pPr marL="647700" indent="-457200">
              <a:spcBef>
                <a:spcPts val="0"/>
              </a:spcBef>
              <a:buClr>
                <a:schemeClr val="accent1"/>
              </a:buClr>
              <a:buSzPct val="60000"/>
              <a:buFont typeface="Arial"/>
              <a:buChar char="•"/>
              <a:defRPr/>
            </a:pPr>
            <a:r>
              <a:rPr lang="en-US" dirty="0">
                <a:solidFill>
                  <a:srgbClr val="002939"/>
                </a:solidFill>
              </a:rPr>
              <a:t>Arthritis </a:t>
            </a:r>
          </a:p>
          <a:p>
            <a:pPr marL="647700" indent="-457200">
              <a:spcBef>
                <a:spcPts val="0"/>
              </a:spcBef>
              <a:buClr>
                <a:schemeClr val="accent1"/>
              </a:buClr>
              <a:buSzPct val="60000"/>
              <a:buFont typeface="Arial"/>
              <a:buChar char="•"/>
              <a:defRPr/>
            </a:pPr>
            <a:endParaRPr lang="en-US" dirty="0">
              <a:solidFill>
                <a:srgbClr val="002939"/>
              </a:solidFill>
              <a:effectLst>
                <a:outerShdw blurRad="38100" dist="38100" dir="2700000" algn="tl">
                  <a:srgbClr val="000000"/>
                </a:outerShdw>
              </a:effectLst>
            </a:endParaRPr>
          </a:p>
          <a:p>
            <a:pPr marL="647700" indent="-457200">
              <a:spcBef>
                <a:spcPts val="0"/>
              </a:spcBef>
              <a:buClr>
                <a:schemeClr val="accent1"/>
              </a:buClr>
              <a:buSzPct val="60000"/>
              <a:buFont typeface="Arial"/>
              <a:buChar char="•"/>
              <a:defRPr/>
            </a:pPr>
            <a:endParaRPr lang="en-US" sz="3200" dirty="0">
              <a:solidFill>
                <a:srgbClr val="002939"/>
              </a:solidFill>
              <a:effectLst>
                <a:outerShdw blurRad="38100" dist="38100" dir="2700000" algn="tl">
                  <a:srgbClr val="000000"/>
                </a:outerShdw>
              </a:effectLst>
            </a:endParaRPr>
          </a:p>
          <a:p>
            <a:pPr marL="647700" indent="-457200">
              <a:spcBef>
                <a:spcPts val="0"/>
              </a:spcBef>
              <a:buClr>
                <a:schemeClr val="accent1"/>
              </a:buClr>
              <a:buSzPct val="60000"/>
              <a:buFont typeface="Arial"/>
              <a:buChar char="•"/>
              <a:defRPr/>
            </a:pPr>
            <a:endParaRPr lang="en-US" sz="3200" dirty="0">
              <a:solidFill>
                <a:srgbClr val="002939"/>
              </a:solidFill>
              <a:effectLst>
                <a:outerShdw blurRad="38100" dist="38100" dir="2700000" algn="tl">
                  <a:srgbClr val="000000"/>
                </a:outerShdw>
              </a:effectLst>
            </a:endParaRPr>
          </a:p>
          <a:p>
            <a:pPr marL="234950" indent="-44450">
              <a:buClr>
                <a:srgbClr val="92D050"/>
              </a:buClr>
              <a:buSzPct val="60000"/>
              <a:buFont typeface="Courier New" charset="0"/>
              <a:buChar char="o"/>
              <a:defRPr/>
            </a:pPr>
            <a:endParaRPr lang="en-US" sz="3200" dirty="0">
              <a:solidFill>
                <a:srgbClr val="002939"/>
              </a:solidFill>
              <a:effectLst>
                <a:outerShdw blurRad="38100" dist="38100" dir="2700000" algn="tl">
                  <a:srgbClr val="000000"/>
                </a:outerShdw>
              </a:effectLst>
            </a:endParaRPr>
          </a:p>
          <a:p>
            <a:pPr marL="234950" indent="-44450">
              <a:buClr>
                <a:srgbClr val="92D050"/>
              </a:buClr>
              <a:buSzPct val="60000"/>
              <a:buFont typeface="Courier New" charset="0"/>
              <a:buChar char="o"/>
              <a:defRPr/>
            </a:pPr>
            <a:endParaRPr lang="en-US" sz="4000" dirty="0">
              <a:solidFill>
                <a:srgbClr val="002939"/>
              </a:solidFill>
              <a:effectLst>
                <a:outerShdw blurRad="38100" dist="38100" dir="2700000" algn="tl">
                  <a:srgbClr val="000000"/>
                </a:outerShdw>
              </a:effectLst>
            </a:endParaRPr>
          </a:p>
          <a:p>
            <a:pPr marL="234950" indent="-44450">
              <a:buClr>
                <a:srgbClr val="92D050"/>
              </a:buClr>
              <a:buSzPct val="60000"/>
              <a:buFont typeface="Courier New" charset="0"/>
              <a:buChar char="o"/>
              <a:defRPr/>
            </a:pPr>
            <a:endParaRPr lang="en-US" sz="2100" dirty="0">
              <a:solidFill>
                <a:srgbClr val="002939"/>
              </a:solidFill>
              <a:effectLst>
                <a:outerShdw blurRad="38100" dist="38100" dir="2700000" algn="tl">
                  <a:srgbClr val="000000"/>
                </a:outerShdw>
              </a:effectLst>
            </a:endParaRPr>
          </a:p>
        </p:txBody>
      </p:sp>
      <p:sp>
        <p:nvSpPr>
          <p:cNvPr id="135172" name="Rectangle 3"/>
          <p:cNvSpPr>
            <a:spLocks/>
          </p:cNvSpPr>
          <p:nvPr/>
        </p:nvSpPr>
        <p:spPr bwMode="auto">
          <a:xfrm>
            <a:off x="1676400" y="6488113"/>
            <a:ext cx="8166100" cy="355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lIns="38100" tIns="38100" rIns="38100" bIns="38100"/>
          <a:lstStyle/>
          <a:p>
            <a:pPr algn="ctr"/>
            <a:endParaRPr lang="en-US" dirty="0">
              <a:solidFill>
                <a:srgbClr val="000000"/>
              </a:solidFill>
              <a:ea typeface="ヒラギノ明朝 ProN W3" charset="0"/>
              <a:cs typeface="Optima" charset="0"/>
              <a:sym typeface="Optima" charset="0"/>
            </a:endParaRPr>
          </a:p>
        </p:txBody>
      </p:sp>
      <p:pic>
        <p:nvPicPr>
          <p:cNvPr id="3" name="Picture 2" descr="A picture containing indoor, table, sitting, food&#10;&#10;Description automatically generated">
            <a:extLst>
              <a:ext uri="{FF2B5EF4-FFF2-40B4-BE49-F238E27FC236}">
                <a16:creationId xmlns:a16="http://schemas.microsoft.com/office/drawing/2014/main" id="{B967AAB2-A744-479C-89C1-657BD47D9F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3404" y="4107579"/>
            <a:ext cx="2989895" cy="2242421"/>
          </a:xfrm>
          <a:prstGeom prst="rect">
            <a:avLst/>
          </a:prstGeom>
        </p:spPr>
      </p:pic>
    </p:spTree>
    <p:extLst>
      <p:ext uri="{BB962C8B-B14F-4D97-AF65-F5344CB8AC3E}">
        <p14:creationId xmlns:p14="http://schemas.microsoft.com/office/powerpoint/2010/main" val="29941435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77154">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7715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7715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77154">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77154">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77154">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7715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7715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177154">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7715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4" grpId="0" build="p"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1"/>
          <p:cNvSpPr>
            <a:spLocks noGrp="1" noChangeArrowheads="1"/>
          </p:cNvSpPr>
          <p:nvPr>
            <p:ph type="title"/>
          </p:nvPr>
        </p:nvSpPr>
        <p:spPr bwMode="auto">
          <a:xfrm>
            <a:off x="1774258" y="355601"/>
            <a:ext cx="8710862" cy="71716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rtlCol="0" anchor="b" anchorCtr="0" compatLnSpc="1">
            <a:prstTxWarp prst="textNoShape">
              <a:avLst/>
            </a:prstTxWarp>
            <a:normAutofit/>
          </a:bodyPr>
          <a:lstStyle/>
          <a:p>
            <a:pPr eaLnBrk="1" hangingPunct="1"/>
            <a:r>
              <a:rPr lang="en-US" sz="3200" b="1" dirty="0">
                <a:solidFill>
                  <a:srgbClr val="644600"/>
                </a:solidFill>
                <a:latin typeface="Futura Condensed" charset="0"/>
                <a:ea typeface="ヒラギノ角ゴ ProN W3" charset="0"/>
                <a:cs typeface="ヒラギノ角ゴ ProN W3" charset="0"/>
              </a:rPr>
              <a:t>Behavioral Signs and Symptoms</a:t>
            </a:r>
            <a:endParaRPr lang="en-US" sz="3200" b="1" dirty="0">
              <a:solidFill>
                <a:srgbClr val="644600"/>
              </a:solidFill>
              <a:latin typeface="Futura Condensed" charset="0"/>
              <a:ea typeface="ヒラギノ明朝 ProN W6" charset="0"/>
              <a:cs typeface="ヒラギノ明朝 ProN W6" charset="0"/>
            </a:endParaRPr>
          </a:p>
        </p:txBody>
      </p:sp>
      <p:graphicFrame>
        <p:nvGraphicFramePr>
          <p:cNvPr id="181250" name="Group 2"/>
          <p:cNvGraphicFramePr>
            <a:graphicFrameLocks noGrp="1"/>
          </p:cNvGraphicFramePr>
          <p:nvPr/>
        </p:nvGraphicFramePr>
        <p:xfrm>
          <a:off x="1676400" y="1269796"/>
          <a:ext cx="8991600" cy="5131004"/>
        </p:xfrm>
        <a:graphic>
          <a:graphicData uri="http://schemas.openxmlformats.org/drawingml/2006/table">
            <a:tbl>
              <a:tblPr/>
              <a:tblGrid>
                <a:gridCol w="2855262">
                  <a:extLst>
                    <a:ext uri="{9D8B030D-6E8A-4147-A177-3AD203B41FA5}">
                      <a16:colId xmlns:a16="http://schemas.microsoft.com/office/drawing/2014/main" val="20000"/>
                    </a:ext>
                  </a:extLst>
                </a:gridCol>
                <a:gridCol w="3062134">
                  <a:extLst>
                    <a:ext uri="{9D8B030D-6E8A-4147-A177-3AD203B41FA5}">
                      <a16:colId xmlns:a16="http://schemas.microsoft.com/office/drawing/2014/main" val="20001"/>
                    </a:ext>
                  </a:extLst>
                </a:gridCol>
                <a:gridCol w="3074204">
                  <a:extLst>
                    <a:ext uri="{9D8B030D-6E8A-4147-A177-3AD203B41FA5}">
                      <a16:colId xmlns:a16="http://schemas.microsoft.com/office/drawing/2014/main" val="20002"/>
                    </a:ext>
                  </a:extLst>
                </a:gridCol>
              </a:tblGrid>
              <a:tr h="1729744">
                <a:tc>
                  <a:txBody>
                    <a:bodyPr/>
                    <a:lstStyle/>
                    <a:p>
                      <a:pPr marL="0" marR="0" lvl="0" indent="0" algn="l" defTabSz="914400" rtl="0" eaLnBrk="1" fontAlgn="base" latinLnBrk="0" hangingPunct="1">
                        <a:lnSpc>
                          <a:spcPct val="100000"/>
                        </a:lnSpc>
                        <a:spcBef>
                          <a:spcPct val="0"/>
                        </a:spcBef>
                        <a:spcAft>
                          <a:spcPct val="0"/>
                        </a:spcAft>
                        <a:buClrTx/>
                        <a:buSzPct val="125000"/>
                        <a:buFont typeface="Hoefler Text" charset="0"/>
                        <a:buNone/>
                        <a:tabLst>
                          <a:tab pos="635000" algn="l"/>
                        </a:tabLst>
                      </a:pPr>
                      <a:r>
                        <a:rPr kumimoji="0" lang="en-US" sz="2800" b="0" i="0" u="none" strike="noStrike" cap="none" normalizeH="0" baseline="0" dirty="0">
                          <a:ln>
                            <a:noFill/>
                          </a:ln>
                          <a:solidFill>
                            <a:srgbClr val="9B2C01"/>
                          </a:solidFill>
                          <a:effectLst/>
                          <a:latin typeface="Arial" charset="0"/>
                          <a:cs typeface="Arial" charset="0"/>
                          <a:sym typeface="Arial" charset="0"/>
                        </a:rPr>
                        <a:t>Increased use of alcohol and drugs</a:t>
                      </a:r>
                    </a:p>
                  </a:txBody>
                  <a:tcPr marL="38100" marR="38100" marT="38091" marB="38091"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25000"/>
                        <a:buFont typeface="Hoefler Text" charset="0"/>
                        <a:buNone/>
                        <a:tabLst>
                          <a:tab pos="635000" algn="l"/>
                        </a:tabLst>
                      </a:pPr>
                      <a:r>
                        <a:rPr kumimoji="0" lang="en-US" sz="2800" b="0" i="0" u="none" strike="noStrike" cap="none" normalizeH="0" baseline="0" dirty="0">
                          <a:ln>
                            <a:noFill/>
                          </a:ln>
                          <a:solidFill>
                            <a:srgbClr val="9B2C01"/>
                          </a:solidFill>
                          <a:effectLst/>
                          <a:latin typeface="Arial" charset="0"/>
                          <a:cs typeface="Arial" charset="0"/>
                          <a:sym typeface="Arial" charset="0"/>
                        </a:rPr>
                        <a:t>Anger and Irritability</a:t>
                      </a:r>
                    </a:p>
                  </a:txBody>
                  <a:tcPr marL="38100" marR="38100" marT="38091" marB="3809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25000"/>
                        <a:buFont typeface="Hoefler Text" charset="0"/>
                        <a:buNone/>
                        <a:tabLst>
                          <a:tab pos="635000" algn="l"/>
                        </a:tabLst>
                      </a:pPr>
                      <a:r>
                        <a:rPr kumimoji="0" lang="en-US" sz="2800" b="0" i="0" u="none" strike="noStrike" cap="none" normalizeH="0" baseline="0" dirty="0">
                          <a:ln>
                            <a:noFill/>
                          </a:ln>
                          <a:solidFill>
                            <a:srgbClr val="9B2C01"/>
                          </a:solidFill>
                          <a:effectLst/>
                          <a:latin typeface="Arial" charset="0"/>
                          <a:cs typeface="Arial" charset="0"/>
                          <a:sym typeface="Arial" charset="0"/>
                        </a:rPr>
                        <a:t>Avoidance of people </a:t>
                      </a:r>
                    </a:p>
                  </a:txBody>
                  <a:tcPr marL="38100" marR="38100" marT="38091" marB="38091"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91308">
                <a:tc>
                  <a:txBody>
                    <a:bodyPr/>
                    <a:lstStyle/>
                    <a:p>
                      <a:pPr marL="0" marR="0" lvl="0" indent="0" algn="l" defTabSz="914400" rtl="0" eaLnBrk="1" fontAlgn="base" latinLnBrk="0" hangingPunct="1">
                        <a:lnSpc>
                          <a:spcPct val="100000"/>
                        </a:lnSpc>
                        <a:spcBef>
                          <a:spcPct val="0"/>
                        </a:spcBef>
                        <a:spcAft>
                          <a:spcPct val="0"/>
                        </a:spcAft>
                        <a:buClrTx/>
                        <a:buSzPct val="125000"/>
                        <a:buFont typeface="Hoefler Text" charset="0"/>
                        <a:buNone/>
                        <a:tabLst>
                          <a:tab pos="635000" algn="l"/>
                        </a:tabLst>
                      </a:pPr>
                      <a:r>
                        <a:rPr kumimoji="0" lang="en-US" sz="2800" b="0" i="0" u="none" strike="noStrike" cap="none" normalizeH="0" baseline="0" dirty="0">
                          <a:ln>
                            <a:noFill/>
                          </a:ln>
                          <a:solidFill>
                            <a:srgbClr val="9B2C01"/>
                          </a:solidFill>
                          <a:effectLst/>
                          <a:latin typeface="Arial" charset="0"/>
                          <a:cs typeface="Arial" charset="0"/>
                          <a:sym typeface="Arial" charset="0"/>
                        </a:rPr>
                        <a:t>Absenteeism</a:t>
                      </a:r>
                    </a:p>
                  </a:txBody>
                  <a:tcPr marL="38100" marR="38100" marT="38091" marB="38091"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25000"/>
                        <a:buFont typeface="Hoefler Text" charset="0"/>
                        <a:buNone/>
                        <a:tabLst>
                          <a:tab pos="635000" algn="l"/>
                        </a:tabLst>
                      </a:pPr>
                      <a:r>
                        <a:rPr kumimoji="0" lang="en-US" sz="2800" b="0" i="0" u="none" strike="noStrike" cap="none" normalizeH="0" baseline="0" dirty="0">
                          <a:ln>
                            <a:noFill/>
                          </a:ln>
                          <a:solidFill>
                            <a:srgbClr val="9B2C01"/>
                          </a:solidFill>
                          <a:effectLst/>
                          <a:latin typeface="Arial" charset="0"/>
                          <a:cs typeface="Arial" charset="0"/>
                          <a:sym typeface="Arial" charset="0"/>
                        </a:rPr>
                        <a:t>Impaired ability to make decisions </a:t>
                      </a:r>
                    </a:p>
                  </a:txBody>
                  <a:tcPr marL="38100" marR="38100" marT="38091" marB="3809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25000"/>
                        <a:buFont typeface="Hoefler Text" charset="0"/>
                        <a:buNone/>
                        <a:tabLst>
                          <a:tab pos="635000" algn="l"/>
                        </a:tabLst>
                      </a:pPr>
                      <a:r>
                        <a:rPr kumimoji="0" lang="en-US" sz="2800" b="0" i="0" u="none" strike="noStrike" cap="none" normalizeH="0" baseline="0" dirty="0">
                          <a:ln>
                            <a:noFill/>
                          </a:ln>
                          <a:solidFill>
                            <a:srgbClr val="9B2C01"/>
                          </a:solidFill>
                          <a:effectLst/>
                          <a:latin typeface="Arial" charset="0"/>
                          <a:cs typeface="Arial" charset="0"/>
                          <a:sym typeface="Arial" charset="0"/>
                        </a:rPr>
                        <a:t>Problems in personal relationships</a:t>
                      </a:r>
                    </a:p>
                  </a:txBody>
                  <a:tcPr marL="38100" marR="38100" marT="38091" marB="38091"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09952">
                <a:tc>
                  <a:txBody>
                    <a:bodyPr/>
                    <a:lstStyle/>
                    <a:p>
                      <a:pPr marL="0" marR="0" lvl="0" indent="0" algn="l" defTabSz="914400" rtl="0" eaLnBrk="1" fontAlgn="base" latinLnBrk="0" hangingPunct="1">
                        <a:lnSpc>
                          <a:spcPct val="100000"/>
                        </a:lnSpc>
                        <a:spcBef>
                          <a:spcPct val="0"/>
                        </a:spcBef>
                        <a:spcAft>
                          <a:spcPct val="0"/>
                        </a:spcAft>
                        <a:buClrTx/>
                        <a:buSzPct val="125000"/>
                        <a:buFont typeface="Hoefler Text" charset="0"/>
                        <a:buNone/>
                        <a:tabLst>
                          <a:tab pos="635000" algn="l"/>
                        </a:tabLst>
                      </a:pPr>
                      <a:r>
                        <a:rPr kumimoji="0" lang="en-US" sz="2800" b="0" i="0" u="none" strike="noStrike" cap="none" normalizeH="0" baseline="0" dirty="0">
                          <a:ln>
                            <a:noFill/>
                          </a:ln>
                          <a:solidFill>
                            <a:srgbClr val="9B2C01"/>
                          </a:solidFill>
                          <a:effectLst/>
                          <a:latin typeface="Arial" charset="0"/>
                          <a:cs typeface="Arial" charset="0"/>
                          <a:sym typeface="Arial" charset="0"/>
                        </a:rPr>
                        <a:t>Attrition</a:t>
                      </a:r>
                    </a:p>
                  </a:txBody>
                  <a:tcPr marL="38100" marR="38100" marT="38091" marB="38091"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25000"/>
                        <a:buFont typeface="Hoefler Text" charset="0"/>
                        <a:buNone/>
                        <a:tabLst>
                          <a:tab pos="635000" algn="l"/>
                        </a:tabLst>
                      </a:pPr>
                      <a:r>
                        <a:rPr kumimoji="0" lang="en-US" sz="2800" b="0" i="0" u="none" strike="noStrike" cap="none" normalizeH="0" baseline="0" dirty="0">
                          <a:ln>
                            <a:noFill/>
                          </a:ln>
                          <a:solidFill>
                            <a:srgbClr val="9B2C01"/>
                          </a:solidFill>
                          <a:effectLst/>
                          <a:latin typeface="Arial" charset="0"/>
                          <a:cs typeface="Arial" charset="0"/>
                          <a:sym typeface="Arial" charset="0"/>
                        </a:rPr>
                        <a:t>Compromised care for people you serve</a:t>
                      </a:r>
                    </a:p>
                  </a:txBody>
                  <a:tcPr marL="38100" marR="38100" marT="38091" marB="3809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25000"/>
                        <a:buFont typeface="Hoefler Text" charset="0"/>
                        <a:buNone/>
                        <a:tabLst>
                          <a:tab pos="635000" algn="l"/>
                        </a:tabLst>
                      </a:pPr>
                      <a:r>
                        <a:rPr kumimoji="0" lang="en-US" sz="2800" b="0" i="0" u="none" strike="noStrike" cap="none" normalizeH="0" baseline="0" dirty="0">
                          <a:ln>
                            <a:noFill/>
                          </a:ln>
                          <a:solidFill>
                            <a:srgbClr val="9B2C01"/>
                          </a:solidFill>
                          <a:effectLst/>
                          <a:latin typeface="Arial" charset="0"/>
                          <a:cs typeface="Arial" charset="0"/>
                          <a:sym typeface="Arial" charset="0"/>
                        </a:rPr>
                        <a:t>Forgetfulness</a:t>
                      </a:r>
                    </a:p>
                  </a:txBody>
                  <a:tcPr marL="38100" marR="38100" marT="38091" marB="38091"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181284" name="Rectangle 36"/>
          <p:cNvSpPr>
            <a:spLocks/>
          </p:cNvSpPr>
          <p:nvPr/>
        </p:nvSpPr>
        <p:spPr bwMode="auto">
          <a:xfrm>
            <a:off x="1676400" y="6488113"/>
            <a:ext cx="8166100" cy="355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000000"/>
                </a:solidFill>
                <a:round/>
                <a:headEnd type="none" w="med" len="med"/>
                <a:tailEnd type="none" w="med" len="med"/>
              </a14:hiddenLine>
            </a:ext>
          </a:extLst>
        </p:spPr>
        <p:txBody>
          <a:bodyPr lIns="38100" tIns="38100" rIns="38100" bIns="38100"/>
          <a:lstStyle/>
          <a:p>
            <a:pPr algn="ctr"/>
            <a:r>
              <a:rPr lang="en-US" dirty="0">
                <a:solidFill>
                  <a:srgbClr val="000000"/>
                </a:solidFill>
                <a:effectLst>
                  <a:outerShdw blurRad="38100" dist="38100" dir="2700000" algn="tl">
                    <a:srgbClr val="FFFFFF"/>
                  </a:outerShdw>
                </a:effectLst>
                <a:latin typeface="Hoefler Text" charset="0"/>
                <a:cs typeface="Hoefler Text" charset="0"/>
                <a:sym typeface="Hoefler Text" charset="0"/>
              </a:rPr>
              <a:t>Adapted from Mathieu, Françoise (2012) TEND Academy</a:t>
            </a:r>
          </a:p>
        </p:txBody>
      </p:sp>
    </p:spTree>
    <p:extLst>
      <p:ext uri="{BB962C8B-B14F-4D97-AF65-F5344CB8AC3E}">
        <p14:creationId xmlns:p14="http://schemas.microsoft.com/office/powerpoint/2010/main" val="3176184901"/>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person standing on top of a sandy beach&#10;&#10;Description automatically generated">
            <a:extLst>
              <a:ext uri="{FF2B5EF4-FFF2-40B4-BE49-F238E27FC236}">
                <a16:creationId xmlns:a16="http://schemas.microsoft.com/office/drawing/2014/main" id="{002A8968-BE10-421F-84E9-74D1B0BDD0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700" y="41275"/>
            <a:ext cx="3954463" cy="5313363"/>
          </a:xfrm>
          <a:prstGeom prst="rect">
            <a:avLst/>
          </a:prstGeom>
        </p:spPr>
      </p:pic>
      <p:pic>
        <p:nvPicPr>
          <p:cNvPr id="8" name="Content Placeholder 7" descr="A tree in front of a house&#10;&#10;Description automatically generated">
            <a:extLst>
              <a:ext uri="{FF2B5EF4-FFF2-40B4-BE49-F238E27FC236}">
                <a16:creationId xmlns:a16="http://schemas.microsoft.com/office/drawing/2014/main" id="{A6DB45F0-0B07-4AD4-BC54-7425380B42F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57713" y="41275"/>
            <a:ext cx="7113588" cy="5313363"/>
          </a:xfrm>
        </p:spPr>
      </p:pic>
      <p:sp>
        <p:nvSpPr>
          <p:cNvPr id="2" name="Title 1">
            <a:extLst>
              <a:ext uri="{FF2B5EF4-FFF2-40B4-BE49-F238E27FC236}">
                <a16:creationId xmlns:a16="http://schemas.microsoft.com/office/drawing/2014/main" id="{7D426CF2-6A14-46DC-A4AE-BAF2A2F14E87}"/>
              </a:ext>
            </a:extLst>
          </p:cNvPr>
          <p:cNvSpPr>
            <a:spLocks noGrp="1"/>
          </p:cNvSpPr>
          <p:nvPr>
            <p:ph type="title"/>
          </p:nvPr>
        </p:nvSpPr>
        <p:spPr>
          <a:xfrm>
            <a:off x="838200" y="5534025"/>
            <a:ext cx="10515600" cy="822326"/>
          </a:xfrm>
        </p:spPr>
        <p:txBody>
          <a:bodyPr vert="horz" lIns="91440" tIns="45720" rIns="91440" bIns="45720" rtlCol="0" anchor="ctr">
            <a:normAutofit/>
          </a:bodyPr>
          <a:lstStyle/>
          <a:p>
            <a:pPr algn="ctr"/>
            <a:r>
              <a:rPr lang="en-US" sz="2400" dirty="0"/>
              <a:t>Welcome! We are coming to you from our homes in Florida and Nebraska…</a:t>
            </a:r>
          </a:p>
        </p:txBody>
      </p:sp>
    </p:spTree>
    <p:extLst>
      <p:ext uri="{BB962C8B-B14F-4D97-AF65-F5344CB8AC3E}">
        <p14:creationId xmlns:p14="http://schemas.microsoft.com/office/powerpoint/2010/main" val="23699748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6400" y="2794000"/>
            <a:ext cx="2699653" cy="3302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sp>
        <p:nvSpPr>
          <p:cNvPr id="2" name="Date Placeholder 1"/>
          <p:cNvSpPr>
            <a:spLocks noGrp="1"/>
          </p:cNvSpPr>
          <p:nvPr>
            <p:ph type="dt" sz="half" idx="10"/>
          </p:nvPr>
        </p:nvSpPr>
        <p:spPr/>
        <p:txBody>
          <a:bodyPr/>
          <a:lstStyle/>
          <a:p>
            <a:fld id="{F20DEF1E-29A7-4CC1-AF46-C00D6EB815CE}" type="datetime1">
              <a:rPr lang="en-US" smtClean="0"/>
              <a:t>9/20/2020</a:t>
            </a:fld>
            <a:endParaRPr lang="en-US" dirty="0"/>
          </a:p>
        </p:txBody>
      </p:sp>
      <p:sp>
        <p:nvSpPr>
          <p:cNvPr id="3" name="Slide Number Placeholder 2"/>
          <p:cNvSpPr>
            <a:spLocks noGrp="1"/>
          </p:cNvSpPr>
          <p:nvPr>
            <p:ph type="sldNum" sz="quarter" idx="12"/>
          </p:nvPr>
        </p:nvSpPr>
        <p:spPr/>
        <p:txBody>
          <a:bodyPr/>
          <a:lstStyle/>
          <a:p>
            <a:fld id="{3659BA46-0C38-7B41-A986-6D1C9371618B}" type="slidenum">
              <a:rPr lang="en-US" smtClean="0"/>
              <a:t>20</a:t>
            </a:fld>
            <a:endParaRPr lang="en-US" dirty="0"/>
          </a:p>
        </p:txBody>
      </p:sp>
      <p:pic>
        <p:nvPicPr>
          <p:cNvPr id="4" name="Picture 3"/>
          <p:cNvPicPr>
            <a:picLocks noChangeAspect="1"/>
          </p:cNvPicPr>
          <p:nvPr/>
        </p:nvPicPr>
        <p:blipFill>
          <a:blip r:embed="rId4">
            <a:extLst>
              <a:ext uri="{BEBA8EAE-BF5A-486C-A8C5-ECC9F3942E4B}">
                <a14:imgProps xmlns:a14="http://schemas.microsoft.com/office/drawing/2010/main">
                  <a14:imgLayer r:embed="rId5">
                    <a14:imgEffect>
                      <a14:sharpenSoften amount="24000"/>
                    </a14:imgEffect>
                  </a14:imgLayer>
                </a14:imgProps>
              </a:ext>
            </a:extLst>
          </a:blip>
          <a:stretch>
            <a:fillRect/>
          </a:stretch>
        </p:blipFill>
        <p:spPr>
          <a:xfrm>
            <a:off x="3352800" y="0"/>
            <a:ext cx="5481484" cy="6858000"/>
          </a:xfrm>
          <a:prstGeom prst="rect">
            <a:avLst/>
          </a:prstGeom>
        </p:spPr>
      </p:pic>
    </p:spTree>
    <p:extLst>
      <p:ext uri="{BB962C8B-B14F-4D97-AF65-F5344CB8AC3E}">
        <p14:creationId xmlns:p14="http://schemas.microsoft.com/office/powerpoint/2010/main" val="2810224025"/>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3297" name="Rectangle 1"/>
          <p:cNvSpPr>
            <a:spLocks noGrp="1" noChangeArrowheads="1"/>
          </p:cNvSpPr>
          <p:nvPr>
            <p:ph type="title"/>
          </p:nvPr>
        </p:nvSpPr>
        <p:spPr>
          <a:xfrm>
            <a:off x="1841500" y="202130"/>
            <a:ext cx="8637588" cy="618842"/>
          </a:xfrm>
          <a:effectLst/>
          <a:extLst>
            <a:ext uri="{AF507438-7753-43e0-B8FC-AC1667EBCBE1}">
              <a14:hiddenEffects xmlns="" xmlns:a14="http://schemas.microsoft.com/office/drawing/2010/main">
                <a:effectLst>
                  <a:outerShdw blurRad="25400" dist="25399" dir="2700000" algn="ctr" rotWithShape="0">
                    <a:schemeClr val="bg2">
                      <a:alpha val="75000"/>
                    </a:schemeClr>
                  </a:outerShdw>
                </a:effectLst>
              </a14:hiddenEffects>
            </a:ext>
          </a:extLst>
        </p:spPr>
        <p:txBody>
          <a:bodyPr anchor="b"/>
          <a:lstStyle/>
          <a:p>
            <a:pPr eaLnBrk="1" hangingPunct="1">
              <a:defRPr/>
            </a:pPr>
            <a:r>
              <a:rPr lang="en-US" sz="3400" b="1" dirty="0">
                <a:solidFill>
                  <a:srgbClr val="2B4714"/>
                </a:solidFill>
                <a:effectLst>
                  <a:outerShdw blurRad="38100" dist="38100" dir="2700000" algn="tl">
                    <a:srgbClr val="000000"/>
                  </a:outerShdw>
                </a:effectLst>
              </a:rPr>
              <a:t>Psychological Signs and Symptoms   </a:t>
            </a:r>
            <a:endParaRPr lang="en-US" sz="3400" b="1" dirty="0">
              <a:solidFill>
                <a:srgbClr val="2B4714"/>
              </a:solidFill>
              <a:effectLst>
                <a:outerShdw blurRad="38100" dist="38100" dir="2700000" algn="tl">
                  <a:srgbClr val="000000"/>
                </a:outerShdw>
              </a:effectLst>
              <a:ea typeface="ヒラギノ角ゴ ProN W6" charset="0"/>
              <a:cs typeface="ヒラギノ角ゴ ProN W6" charset="0"/>
            </a:endParaRPr>
          </a:p>
        </p:txBody>
      </p:sp>
      <p:sp>
        <p:nvSpPr>
          <p:cNvPr id="183299" name="Rectangle 3"/>
          <p:cNvSpPr>
            <a:spLocks noGrp="1" noChangeArrowheads="1"/>
          </p:cNvSpPr>
          <p:nvPr>
            <p:ph idx="1"/>
          </p:nvPr>
        </p:nvSpPr>
        <p:spPr>
          <a:xfrm>
            <a:off x="1573213" y="820973"/>
            <a:ext cx="9032035" cy="5998929"/>
          </a:xfrm>
          <a:solidFill>
            <a:schemeClr val="accent1">
              <a:lumMod val="40000"/>
              <a:lumOff val="60000"/>
            </a:schemeClr>
          </a:solidFill>
        </p:spPr>
        <p:txBody>
          <a:bodyPr>
            <a:normAutofit fontScale="92500" lnSpcReduction="20000"/>
          </a:bodyPr>
          <a:lstStyle/>
          <a:p>
            <a:pPr marL="762000" indent="-571500">
              <a:lnSpc>
                <a:spcPct val="130000"/>
              </a:lnSpc>
              <a:spcBef>
                <a:spcPct val="0"/>
              </a:spcBef>
              <a:buClr>
                <a:schemeClr val="accent1"/>
              </a:buClr>
              <a:buSzPct val="60000"/>
              <a:buFont typeface="Arial"/>
              <a:buChar char="•"/>
              <a:defRPr/>
            </a:pPr>
            <a:r>
              <a:rPr lang="en-US" sz="3600" b="1" dirty="0">
                <a:solidFill>
                  <a:srgbClr val="000090"/>
                </a:solidFill>
              </a:rPr>
              <a:t>Distancing/Detached</a:t>
            </a:r>
          </a:p>
          <a:p>
            <a:pPr marL="762000" indent="-571500">
              <a:lnSpc>
                <a:spcPct val="130000"/>
              </a:lnSpc>
              <a:spcBef>
                <a:spcPct val="0"/>
              </a:spcBef>
              <a:buClr>
                <a:schemeClr val="accent1"/>
              </a:buClr>
              <a:buSzPct val="60000"/>
              <a:buFont typeface="Arial"/>
              <a:buChar char="•"/>
              <a:defRPr/>
            </a:pPr>
            <a:r>
              <a:rPr lang="en-US" sz="3600" b="1" dirty="0">
                <a:solidFill>
                  <a:srgbClr val="000090"/>
                </a:solidFill>
              </a:rPr>
              <a:t>Dread of Staffing with Supervisor</a:t>
            </a:r>
          </a:p>
          <a:p>
            <a:pPr marL="762000" indent="-571500">
              <a:lnSpc>
                <a:spcPct val="130000"/>
              </a:lnSpc>
              <a:spcBef>
                <a:spcPct val="0"/>
              </a:spcBef>
              <a:buClr>
                <a:schemeClr val="accent1"/>
              </a:buClr>
              <a:buSzPct val="60000"/>
              <a:buFont typeface="Arial"/>
              <a:buChar char="•"/>
              <a:defRPr/>
            </a:pPr>
            <a:r>
              <a:rPr lang="en-US" sz="3600" b="1" dirty="0">
                <a:solidFill>
                  <a:srgbClr val="000090"/>
                </a:solidFill>
              </a:rPr>
              <a:t>PTSD</a:t>
            </a:r>
            <a:endParaRPr lang="en-US" sz="3600" b="1" dirty="0">
              <a:solidFill>
                <a:srgbClr val="000090"/>
              </a:solidFill>
              <a:ea typeface="ヒラギノ角ゴ ProN W6" charset="0"/>
              <a:cs typeface="ヒラギノ角ゴ ProN W6" charset="0"/>
            </a:endParaRPr>
          </a:p>
          <a:p>
            <a:pPr marL="762000" indent="-571500">
              <a:lnSpc>
                <a:spcPct val="130000"/>
              </a:lnSpc>
              <a:buClr>
                <a:schemeClr val="accent1"/>
              </a:buClr>
              <a:buSzPct val="60000"/>
              <a:buFont typeface="Arial"/>
              <a:buChar char="•"/>
              <a:defRPr/>
            </a:pPr>
            <a:r>
              <a:rPr lang="en-US" sz="3600" b="1" dirty="0">
                <a:solidFill>
                  <a:srgbClr val="000090"/>
                </a:solidFill>
              </a:rPr>
              <a:t>Anger &amp; Aggression</a:t>
            </a:r>
            <a:endParaRPr lang="en-US" b="1" dirty="0">
              <a:solidFill>
                <a:srgbClr val="000090"/>
              </a:solidFill>
              <a:ea typeface="ヒラギノ角ゴ ProN W6" charset="0"/>
              <a:cs typeface="ヒラギノ角ゴ ProN W6" charset="0"/>
            </a:endParaRPr>
          </a:p>
          <a:p>
            <a:pPr marL="762000" indent="-571500">
              <a:lnSpc>
                <a:spcPct val="130000"/>
              </a:lnSpc>
              <a:buClr>
                <a:schemeClr val="accent1"/>
              </a:buClr>
              <a:buSzPct val="60000"/>
              <a:buFont typeface="Arial"/>
              <a:buChar char="•"/>
              <a:defRPr/>
            </a:pPr>
            <a:r>
              <a:rPr lang="en-US" sz="3600" b="1" dirty="0">
                <a:solidFill>
                  <a:srgbClr val="000090"/>
                </a:solidFill>
              </a:rPr>
              <a:t>Lack of Trust</a:t>
            </a:r>
          </a:p>
          <a:p>
            <a:pPr marL="762000" indent="-571500">
              <a:lnSpc>
                <a:spcPct val="130000"/>
              </a:lnSpc>
              <a:buClr>
                <a:schemeClr val="accent1"/>
              </a:buClr>
              <a:buSzPct val="60000"/>
              <a:buFont typeface="Arial"/>
              <a:buChar char="•"/>
              <a:defRPr/>
            </a:pPr>
            <a:r>
              <a:rPr lang="en-US" sz="3600" b="1" dirty="0">
                <a:solidFill>
                  <a:srgbClr val="000090"/>
                </a:solidFill>
                <a:ea typeface="ヒラギノ角ゴ ProN W6" charset="0"/>
                <a:cs typeface="ヒラギノ角ゴ ProN W6" charset="0"/>
              </a:rPr>
              <a:t>Negative Energy</a:t>
            </a:r>
          </a:p>
          <a:p>
            <a:pPr marL="762000" indent="-571500">
              <a:lnSpc>
                <a:spcPct val="130000"/>
              </a:lnSpc>
              <a:buClr>
                <a:schemeClr val="accent1"/>
              </a:buClr>
              <a:buSzPct val="60000"/>
              <a:buFont typeface="Arial"/>
              <a:buChar char="•"/>
              <a:defRPr/>
            </a:pPr>
            <a:r>
              <a:rPr lang="en-US" sz="3600" b="1" dirty="0">
                <a:solidFill>
                  <a:srgbClr val="000090"/>
                </a:solidFill>
                <a:ea typeface="ヒラギノ角ゴ ProN W6" charset="0"/>
                <a:cs typeface="ヒラギノ角ゴ ProN W6" charset="0"/>
              </a:rPr>
              <a:t>Moral Distress</a:t>
            </a:r>
          </a:p>
          <a:p>
            <a:pPr marL="762000" indent="-571500">
              <a:lnSpc>
                <a:spcPct val="130000"/>
              </a:lnSpc>
              <a:buClr>
                <a:schemeClr val="accent1"/>
              </a:buClr>
              <a:buSzPct val="60000"/>
              <a:buFont typeface="Arial"/>
              <a:buChar char="•"/>
              <a:defRPr/>
            </a:pPr>
            <a:r>
              <a:rPr lang="en-US" sz="3600" b="1" dirty="0">
                <a:solidFill>
                  <a:srgbClr val="000090"/>
                </a:solidFill>
                <a:ea typeface="ヒラギノ角ゴ ProN W6" charset="0"/>
                <a:cs typeface="ヒラギノ角ゴ ProN W6" charset="0"/>
              </a:rPr>
              <a:t>Minimizing or Dismissing Suffering</a:t>
            </a:r>
          </a:p>
          <a:p>
            <a:pPr marL="762000" indent="-571500">
              <a:lnSpc>
                <a:spcPct val="130000"/>
              </a:lnSpc>
              <a:buClr>
                <a:schemeClr val="accent1"/>
              </a:buClr>
              <a:buSzPct val="60000"/>
              <a:buFont typeface="Arial"/>
              <a:buChar char="•"/>
              <a:defRPr/>
            </a:pPr>
            <a:r>
              <a:rPr lang="en-US" sz="3600" b="1" dirty="0">
                <a:solidFill>
                  <a:srgbClr val="000090"/>
                </a:solidFill>
                <a:ea typeface="ヒラギノ角ゴ ProN W6" charset="0"/>
                <a:cs typeface="ヒラギノ角ゴ ProN W6" charset="0"/>
              </a:rPr>
              <a:t>Flashbacks</a:t>
            </a:r>
          </a:p>
          <a:p>
            <a:pPr marL="762000" indent="-571500">
              <a:lnSpc>
                <a:spcPct val="130000"/>
              </a:lnSpc>
              <a:buClr>
                <a:schemeClr val="accent1"/>
              </a:buClr>
              <a:buSzPct val="60000"/>
              <a:buFont typeface="Arial"/>
              <a:buChar char="•"/>
              <a:defRPr/>
            </a:pPr>
            <a:endParaRPr lang="en-US" sz="3600" b="1" dirty="0">
              <a:solidFill>
                <a:srgbClr val="000090"/>
              </a:solidFill>
              <a:ea typeface="ヒラギノ角ゴ ProN W6" charset="0"/>
              <a:cs typeface="ヒラギノ角ゴ ProN W6" charset="0"/>
            </a:endParaRPr>
          </a:p>
        </p:txBody>
      </p:sp>
      <p:sp>
        <p:nvSpPr>
          <p:cNvPr id="139268" name="Rectangle 4"/>
          <p:cNvSpPr>
            <a:spLocks/>
          </p:cNvSpPr>
          <p:nvPr/>
        </p:nvSpPr>
        <p:spPr bwMode="auto">
          <a:xfrm>
            <a:off x="1676400" y="6488113"/>
            <a:ext cx="8166100" cy="355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lIns="38100" tIns="38100" rIns="38100" bIns="38100"/>
          <a:lstStyle/>
          <a:p>
            <a:pPr algn="ctr"/>
            <a:endParaRPr lang="en-US" dirty="0">
              <a:solidFill>
                <a:srgbClr val="000000"/>
              </a:solidFill>
              <a:ea typeface="ヒラギノ明朝 ProN W3" charset="0"/>
              <a:cs typeface="Optima" charset="0"/>
              <a:sym typeface="Optima" charset="0"/>
            </a:endParaRPr>
          </a:p>
        </p:txBody>
      </p:sp>
    </p:spTree>
    <p:extLst>
      <p:ext uri="{BB962C8B-B14F-4D97-AF65-F5344CB8AC3E}">
        <p14:creationId xmlns:p14="http://schemas.microsoft.com/office/powerpoint/2010/main" val="34411953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83299">
                                            <p:bg/>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8329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8329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83299">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83299">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83299">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83299">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83299">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183299">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8329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299" grpId="0" build="p"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016AEC-0320-4ED0-8ECB-FE11DDDFE1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3CDB30C-1F82-41E6-A067-831D6E891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DA86DD-F997-4F66-A87C-5B58AB6D1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41B827-437E-40A3-A732-669230D6A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853D5150-7EA8-40AF-A628-0FEEF364E290}"/>
              </a:ext>
            </a:extLst>
          </p:cNvPr>
          <p:cNvSpPr>
            <a:spLocks noGrp="1"/>
          </p:cNvSpPr>
          <p:nvPr>
            <p:ph idx="1"/>
          </p:nvPr>
        </p:nvSpPr>
        <p:spPr>
          <a:xfrm>
            <a:off x="1524000" y="2399099"/>
            <a:ext cx="9465564" cy="3400969"/>
          </a:xfrm>
        </p:spPr>
        <p:txBody>
          <a:bodyPr>
            <a:normAutofit/>
          </a:bodyPr>
          <a:lstStyle/>
          <a:p>
            <a:pPr marL="0" indent="0">
              <a:buNone/>
            </a:pPr>
            <a:r>
              <a:rPr lang="en-US" sz="2200">
                <a:latin typeface="Georgia Pro Black" panose="02040A02050405020203" pitchFamily="18" charset="0"/>
              </a:rPr>
              <a:t>ME (Texting Boss):  Are we still on for today?</a:t>
            </a:r>
          </a:p>
          <a:p>
            <a:pPr marL="0" indent="0">
              <a:buNone/>
            </a:pPr>
            <a:endParaRPr lang="en-US" sz="2200">
              <a:latin typeface="Georgia Pro Black" panose="02040A02050405020203" pitchFamily="18" charset="0"/>
            </a:endParaRPr>
          </a:p>
          <a:p>
            <a:pPr marL="0" indent="0">
              <a:buNone/>
            </a:pPr>
            <a:endParaRPr lang="en-US" sz="2200">
              <a:latin typeface="Georgia Pro Black" panose="02040A02050405020203" pitchFamily="18" charset="0"/>
            </a:endParaRPr>
          </a:p>
          <a:p>
            <a:pPr marL="0" indent="0">
              <a:buNone/>
            </a:pPr>
            <a:endParaRPr lang="en-US" sz="2200">
              <a:latin typeface="Georgia Pro Black" panose="02040A02050405020203" pitchFamily="18" charset="0"/>
            </a:endParaRPr>
          </a:p>
          <a:p>
            <a:pPr marL="0" indent="0">
              <a:buNone/>
            </a:pPr>
            <a:endParaRPr lang="en-US" sz="2200">
              <a:latin typeface="Georgia Pro Black" panose="02040A02050405020203" pitchFamily="18" charset="0"/>
            </a:endParaRPr>
          </a:p>
          <a:p>
            <a:pPr marL="0" indent="0">
              <a:buNone/>
            </a:pPr>
            <a:endParaRPr lang="en-US" sz="2200">
              <a:latin typeface="Georgia Pro Black" panose="02040A02050405020203" pitchFamily="18" charset="0"/>
            </a:endParaRPr>
          </a:p>
          <a:p>
            <a:pPr marL="0" indent="0">
              <a:buNone/>
            </a:pPr>
            <a:r>
              <a:rPr lang="en-US" sz="2200">
                <a:latin typeface="Georgia Pro Black" panose="02040A02050405020203" pitchFamily="18" charset="0"/>
              </a:rPr>
              <a:t>BOSS:  Yes. You don’t need to text me this every morning.  We are still “on” for work everyday Monday-Friday.</a:t>
            </a:r>
          </a:p>
        </p:txBody>
      </p:sp>
    </p:spTree>
    <p:extLst>
      <p:ext uri="{BB962C8B-B14F-4D97-AF65-F5344CB8AC3E}">
        <p14:creationId xmlns:p14="http://schemas.microsoft.com/office/powerpoint/2010/main" val="4419201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9441" name="Rectangle 1"/>
          <p:cNvSpPr>
            <a:spLocks noGrp="1" noChangeArrowheads="1"/>
          </p:cNvSpPr>
          <p:nvPr>
            <p:ph type="title"/>
          </p:nvPr>
        </p:nvSpPr>
        <p:spPr>
          <a:xfrm>
            <a:off x="1524001" y="288759"/>
            <a:ext cx="8955087" cy="383595"/>
          </a:xfrm>
        </p:spPr>
        <p:txBody>
          <a:bodyPr anchor="ctr" anchorCtr="0">
            <a:normAutofit fontScale="90000"/>
          </a:bodyPr>
          <a:lstStyle/>
          <a:p>
            <a:pPr eaLnBrk="1" hangingPunct="1"/>
            <a:r>
              <a:rPr lang="en-US" sz="3200" dirty="0">
                <a:solidFill>
                  <a:srgbClr val="2B4714"/>
                </a:solidFill>
                <a:effectLst>
                  <a:outerShdw blurRad="38100" dist="38100" dir="2700000" algn="tl">
                    <a:srgbClr val="000000"/>
                  </a:outerShdw>
                </a:effectLst>
                <a:latin typeface="Hoefler Text" charset="0"/>
                <a:ea typeface="ヒラギノ明朝 ProN W3" charset="0"/>
                <a:cs typeface="ヒラギノ明朝 ProN W3" charset="0"/>
              </a:rPr>
              <a:t>Psychological Signs and Symptoms continued…</a:t>
            </a:r>
          </a:p>
        </p:txBody>
      </p:sp>
      <p:sp>
        <p:nvSpPr>
          <p:cNvPr id="189442" name="Rectangle 2"/>
          <p:cNvSpPr>
            <a:spLocks noGrp="1" noChangeArrowheads="1"/>
          </p:cNvSpPr>
          <p:nvPr>
            <p:ph idx="1"/>
          </p:nvPr>
        </p:nvSpPr>
        <p:spPr>
          <a:xfrm>
            <a:off x="1524000" y="797860"/>
            <a:ext cx="9144000" cy="6045853"/>
          </a:xfrm>
          <a:solidFill>
            <a:schemeClr val="accent1">
              <a:lumMod val="40000"/>
              <a:lumOff val="60000"/>
            </a:schemeClr>
          </a:solidFill>
        </p:spPr>
        <p:txBody>
          <a:bodyPr>
            <a:normAutofit fontScale="25000" lnSpcReduction="20000"/>
          </a:bodyPr>
          <a:lstStyle/>
          <a:p>
            <a:pPr marL="185737" indent="0">
              <a:lnSpc>
                <a:spcPct val="120000"/>
              </a:lnSpc>
              <a:spcBef>
                <a:spcPts val="600"/>
              </a:spcBef>
              <a:buClr>
                <a:schemeClr val="tx2"/>
              </a:buClr>
              <a:buSzPct val="85000"/>
              <a:buNone/>
              <a:defRPr/>
            </a:pPr>
            <a:endParaRPr lang="en-US" sz="12800" dirty="0">
              <a:solidFill>
                <a:srgbClr val="000090"/>
              </a:solidFill>
            </a:endParaRPr>
          </a:p>
          <a:p>
            <a:pPr marL="757237" indent="-571500">
              <a:lnSpc>
                <a:spcPct val="120000"/>
              </a:lnSpc>
              <a:spcBef>
                <a:spcPts val="600"/>
              </a:spcBef>
              <a:buClr>
                <a:schemeClr val="tx2"/>
              </a:buClr>
              <a:buSzPct val="85000"/>
              <a:buFont typeface="Wingdings" charset="2"/>
              <a:buChar char="§"/>
              <a:defRPr/>
            </a:pPr>
            <a:r>
              <a:rPr lang="en-US" sz="12800" b="1" dirty="0">
                <a:solidFill>
                  <a:srgbClr val="000090"/>
                </a:solidFill>
              </a:rPr>
              <a:t>Increased sense of personal vulnerability</a:t>
            </a:r>
          </a:p>
          <a:p>
            <a:pPr marL="757237" indent="-571500">
              <a:lnSpc>
                <a:spcPct val="120000"/>
              </a:lnSpc>
              <a:spcBef>
                <a:spcPts val="600"/>
              </a:spcBef>
              <a:buClr>
                <a:schemeClr val="tx2"/>
              </a:buClr>
              <a:buSzPct val="85000"/>
              <a:buFont typeface="Wingdings" charset="2"/>
              <a:buChar char="§"/>
              <a:defRPr/>
            </a:pPr>
            <a:r>
              <a:rPr lang="en-US" sz="12800" b="1" dirty="0">
                <a:solidFill>
                  <a:srgbClr val="000090"/>
                </a:solidFill>
              </a:rPr>
              <a:t>Grandiosity “If I don’t do it, no one will”</a:t>
            </a:r>
          </a:p>
          <a:p>
            <a:pPr marL="757237" indent="-571500">
              <a:lnSpc>
                <a:spcPct val="120000"/>
              </a:lnSpc>
              <a:spcBef>
                <a:spcPts val="600"/>
              </a:spcBef>
              <a:buClr>
                <a:schemeClr val="tx2"/>
              </a:buClr>
              <a:buSzPct val="85000"/>
              <a:buFont typeface="Wingdings" charset="2"/>
              <a:buChar char="§"/>
              <a:defRPr/>
            </a:pPr>
            <a:r>
              <a:rPr lang="en-US" sz="12800" b="1" dirty="0">
                <a:solidFill>
                  <a:srgbClr val="000090"/>
                </a:solidFill>
              </a:rPr>
              <a:t>Helpless/Hopeless while feeling the need to do more</a:t>
            </a:r>
          </a:p>
          <a:p>
            <a:pPr marL="757237" indent="-571500">
              <a:lnSpc>
                <a:spcPct val="120000"/>
              </a:lnSpc>
              <a:spcBef>
                <a:spcPts val="600"/>
              </a:spcBef>
              <a:buClr>
                <a:schemeClr val="tx2"/>
              </a:buClr>
              <a:buSzPct val="85000"/>
              <a:buFont typeface="Wingdings" charset="2"/>
              <a:buChar char="§"/>
              <a:defRPr/>
            </a:pPr>
            <a:r>
              <a:rPr lang="en-US" sz="12800" b="1" dirty="0">
                <a:solidFill>
                  <a:srgbClr val="000090"/>
                </a:solidFill>
              </a:rPr>
              <a:t>Intrusive Imagery</a:t>
            </a:r>
          </a:p>
          <a:p>
            <a:pPr marL="757237" indent="-571500">
              <a:lnSpc>
                <a:spcPct val="120000"/>
              </a:lnSpc>
              <a:spcBef>
                <a:spcPts val="600"/>
              </a:spcBef>
              <a:buClr>
                <a:schemeClr val="tx2"/>
              </a:buClr>
              <a:buSzPct val="85000"/>
              <a:buFont typeface="Wingdings" charset="2"/>
              <a:buChar char="§"/>
              <a:defRPr/>
            </a:pPr>
            <a:r>
              <a:rPr lang="en-US" sz="12800" b="1" dirty="0">
                <a:solidFill>
                  <a:srgbClr val="000090"/>
                </a:solidFill>
              </a:rPr>
              <a:t>Impatient</a:t>
            </a:r>
          </a:p>
          <a:p>
            <a:pPr marL="757237" indent="-571500">
              <a:lnSpc>
                <a:spcPct val="120000"/>
              </a:lnSpc>
              <a:spcBef>
                <a:spcPts val="600"/>
              </a:spcBef>
              <a:buClr>
                <a:schemeClr val="tx2"/>
              </a:buClr>
              <a:buSzPct val="85000"/>
              <a:buFont typeface="Wingdings" charset="2"/>
              <a:buChar char="§"/>
              <a:defRPr/>
            </a:pPr>
            <a:r>
              <a:rPr lang="en-US" sz="12800" b="1" dirty="0">
                <a:solidFill>
                  <a:srgbClr val="000090"/>
                </a:solidFill>
              </a:rPr>
              <a:t>Adrenaline “junkie” (persistent arousal)</a:t>
            </a:r>
          </a:p>
          <a:p>
            <a:pPr marL="757237" indent="-571500">
              <a:lnSpc>
                <a:spcPct val="120000"/>
              </a:lnSpc>
              <a:spcBef>
                <a:spcPts val="1200"/>
              </a:spcBef>
              <a:buClr>
                <a:schemeClr val="tx2"/>
              </a:buClr>
              <a:buSzPct val="85000"/>
              <a:buFont typeface="Wingdings" charset="2"/>
              <a:buChar char="§"/>
              <a:defRPr/>
            </a:pPr>
            <a:r>
              <a:rPr lang="en-US" sz="12800" b="1" dirty="0">
                <a:solidFill>
                  <a:srgbClr val="000090"/>
                </a:solidFill>
              </a:rPr>
              <a:t>Difficulty separating personal and professional lives</a:t>
            </a:r>
          </a:p>
          <a:p>
            <a:pPr marL="185737" indent="0">
              <a:lnSpc>
                <a:spcPct val="120000"/>
              </a:lnSpc>
              <a:spcBef>
                <a:spcPts val="1200"/>
              </a:spcBef>
              <a:buClr>
                <a:schemeClr val="tx2"/>
              </a:buClr>
              <a:buSzPct val="85000"/>
              <a:buNone/>
              <a:defRPr/>
            </a:pPr>
            <a:endParaRPr lang="en-US" sz="9600" dirty="0">
              <a:solidFill>
                <a:srgbClr val="000090"/>
              </a:solidFill>
            </a:endParaRPr>
          </a:p>
        </p:txBody>
      </p:sp>
      <p:sp>
        <p:nvSpPr>
          <p:cNvPr id="189443" name="Rectangle 3"/>
          <p:cNvSpPr>
            <a:spLocks/>
          </p:cNvSpPr>
          <p:nvPr/>
        </p:nvSpPr>
        <p:spPr bwMode="auto">
          <a:xfrm>
            <a:off x="1676400" y="5912422"/>
            <a:ext cx="8166100" cy="9312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000000"/>
                </a:solidFill>
                <a:round/>
                <a:headEnd type="none" w="med" len="med"/>
                <a:tailEnd type="none" w="med" len="med"/>
              </a14:hiddenLine>
            </a:ext>
          </a:extLst>
        </p:spPr>
        <p:txBody>
          <a:bodyPr lIns="38100" tIns="38100" rIns="38100" bIns="38100"/>
          <a:lstStyle/>
          <a:p>
            <a:pPr algn="ctr"/>
            <a:endParaRPr lang="en-US" dirty="0">
              <a:solidFill>
                <a:srgbClr val="44422C"/>
              </a:solidFill>
              <a:effectLst>
                <a:outerShdw blurRad="38100" dist="38100" dir="2700000" algn="tl">
                  <a:srgbClr val="000000"/>
                </a:outerShdw>
              </a:effectLst>
              <a:latin typeface="Hoefler Text" charset="0"/>
              <a:ea typeface="ヒラギノ明朝 ProN W3" charset="0"/>
              <a:cs typeface="Hoefler Text" charset="0"/>
              <a:sym typeface="Hoefler Text" charset="0"/>
            </a:endParaRPr>
          </a:p>
        </p:txBody>
      </p:sp>
    </p:spTree>
    <p:extLst>
      <p:ext uri="{BB962C8B-B14F-4D97-AF65-F5344CB8AC3E}">
        <p14:creationId xmlns:p14="http://schemas.microsoft.com/office/powerpoint/2010/main" val="23918471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8944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8944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8944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8944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8944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89442">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8944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2"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descr="A close up of a hard wood floor&#10;&#10;Description automatically generated">
            <a:extLst>
              <a:ext uri="{FF2B5EF4-FFF2-40B4-BE49-F238E27FC236}">
                <a16:creationId xmlns:a16="http://schemas.microsoft.com/office/drawing/2014/main" id="{C0DDF2AB-F6E4-4FD9-89C2-291DD7DF16D8}"/>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b="15429"/>
          <a:stretch/>
        </p:blipFill>
        <p:spPr>
          <a:xfrm>
            <a:off x="20" y="1282"/>
            <a:ext cx="12191980" cy="6856718"/>
          </a:xfrm>
          <a:prstGeom prst="rect">
            <a:avLst/>
          </a:prstGeom>
        </p:spPr>
      </p:pic>
    </p:spTree>
    <p:extLst>
      <p:ext uri="{BB962C8B-B14F-4D97-AF65-F5344CB8AC3E}">
        <p14:creationId xmlns:p14="http://schemas.microsoft.com/office/powerpoint/2010/main" val="41357096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1">
            <a:extLst>
              <a:ext uri="{FF2B5EF4-FFF2-40B4-BE49-F238E27FC236}">
                <a16:creationId xmlns:a16="http://schemas.microsoft.com/office/drawing/2014/main" id="{3EEB8ED6-9142-4A11-B029-18DDE98C49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BC8D55D-FBDD-41F1-AF76-EE885078A5EF}"/>
              </a:ext>
            </a:extLst>
          </p:cNvPr>
          <p:cNvSpPr>
            <a:spLocks noGrp="1"/>
          </p:cNvSpPr>
          <p:nvPr>
            <p:ph type="title"/>
          </p:nvPr>
        </p:nvSpPr>
        <p:spPr>
          <a:xfrm>
            <a:off x="1307468" y="365126"/>
            <a:ext cx="10046331" cy="674534"/>
          </a:xfrm>
        </p:spPr>
        <p:txBody>
          <a:bodyPr>
            <a:normAutofit/>
          </a:bodyPr>
          <a:lstStyle/>
          <a:p>
            <a:r>
              <a:rPr lang="en-US" sz="4000" dirty="0"/>
              <a:t>Window of Tolerance –</a:t>
            </a:r>
            <a:r>
              <a:rPr lang="en-US" sz="2200" dirty="0"/>
              <a:t>stmichaelshospital.com (MAST program)</a:t>
            </a:r>
          </a:p>
        </p:txBody>
      </p:sp>
      <p:pic>
        <p:nvPicPr>
          <p:cNvPr id="7" name="Picture 6" descr="A close up of a map&#10;&#10;Description automatically generated">
            <a:extLst>
              <a:ext uri="{FF2B5EF4-FFF2-40B4-BE49-F238E27FC236}">
                <a16:creationId xmlns:a16="http://schemas.microsoft.com/office/drawing/2014/main" id="{23429099-4091-4D5D-ABD5-A28E5EEED2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8546" y="1265129"/>
            <a:ext cx="10655253" cy="5592871"/>
          </a:xfrm>
          <a:prstGeom prst="rect">
            <a:avLst/>
          </a:prstGeom>
        </p:spPr>
      </p:pic>
    </p:spTree>
    <p:extLst>
      <p:ext uri="{BB962C8B-B14F-4D97-AF65-F5344CB8AC3E}">
        <p14:creationId xmlns:p14="http://schemas.microsoft.com/office/powerpoint/2010/main" val="41523506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7D9D36D6-2AC5-46A1-A849-4C82D5264A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5354955" y="552182"/>
            <a:ext cx="5998840" cy="3343135"/>
          </a:xfrm>
          <a:prstGeom prst="rect">
            <a:avLst/>
          </a:prstGeom>
          <a:noFill/>
        </p:spPr>
        <p:txBody>
          <a:bodyPr vert="horz" lIns="91440" tIns="45720" rIns="91440" bIns="45720" rtlCol="0" anchor="b">
            <a:normAutofit/>
          </a:bodyPr>
          <a:lstStyle/>
          <a:p>
            <a:pPr>
              <a:lnSpc>
                <a:spcPct val="90000"/>
              </a:lnSpc>
              <a:spcBef>
                <a:spcPct val="0"/>
              </a:spcBef>
              <a:spcAft>
                <a:spcPts val="600"/>
              </a:spcAft>
            </a:pPr>
            <a:r>
              <a:rPr lang="en-US" sz="5200" b="1" dirty="0">
                <a:latin typeface="Arial Black" panose="020B0A04020102020204" pitchFamily="34" charset="0"/>
                <a:ea typeface="+mj-ea"/>
                <a:cs typeface="+mj-cs"/>
              </a:rPr>
              <a:t>Tools to Protect</a:t>
            </a:r>
          </a:p>
          <a:p>
            <a:pPr>
              <a:lnSpc>
                <a:spcPct val="90000"/>
              </a:lnSpc>
              <a:spcBef>
                <a:spcPct val="0"/>
              </a:spcBef>
              <a:spcAft>
                <a:spcPts val="600"/>
              </a:spcAft>
            </a:pPr>
            <a:r>
              <a:rPr lang="en-US" sz="5200" b="1" dirty="0">
                <a:latin typeface="Arial Black" panose="020B0A04020102020204" pitchFamily="34" charset="0"/>
                <a:ea typeface="+mj-ea"/>
                <a:cs typeface="+mj-cs"/>
              </a:rPr>
              <a:t> &amp;</a:t>
            </a:r>
          </a:p>
          <a:p>
            <a:pPr>
              <a:lnSpc>
                <a:spcPct val="90000"/>
              </a:lnSpc>
              <a:spcBef>
                <a:spcPct val="0"/>
              </a:spcBef>
              <a:spcAft>
                <a:spcPts val="600"/>
              </a:spcAft>
            </a:pPr>
            <a:r>
              <a:rPr lang="en-US" sz="5200" b="1" dirty="0">
                <a:latin typeface="Arial Black" panose="020B0A04020102020204" pitchFamily="34" charset="0"/>
                <a:ea typeface="+mj-ea"/>
                <a:cs typeface="+mj-cs"/>
              </a:rPr>
              <a:t>Build Resiliency</a:t>
            </a:r>
          </a:p>
        </p:txBody>
      </p:sp>
      <p:pic>
        <p:nvPicPr>
          <p:cNvPr id="5" name="Picture 4"/>
          <p:cNvPicPr>
            <a:picLocks noChangeAspect="1"/>
          </p:cNvPicPr>
          <p:nvPr/>
        </p:nvPicPr>
        <p:blipFill rotWithShape="1">
          <a:blip r:embed="rId3"/>
          <a:srcRect t="1793"/>
          <a:stretch/>
        </p:blipFill>
        <p:spPr>
          <a:xfrm>
            <a:off x="20" y="10"/>
            <a:ext cx="4992985" cy="6857990"/>
          </a:xfrm>
          <a:prstGeom prst="rect">
            <a:avLst/>
          </a:prstGeom>
        </p:spPr>
      </p:pic>
    </p:spTree>
    <p:extLst>
      <p:ext uri="{BB962C8B-B14F-4D97-AF65-F5344CB8AC3E}">
        <p14:creationId xmlns:p14="http://schemas.microsoft.com/office/powerpoint/2010/main" val="10709042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xmlns:p14="http://schemas.microsoft.com/office/powerpoint/2010/main" spd="slow">
        <p:split orient="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a:extLst>
              <a:ext uri="{FF2B5EF4-FFF2-40B4-BE49-F238E27FC236}">
                <a16:creationId xmlns:a16="http://schemas.microsoft.com/office/drawing/2014/main" id="{1EF0E2BE-0EB4-4978-80A5-B94145DF9C80}"/>
              </a:ext>
            </a:extLst>
          </p:cNvPr>
          <p:cNvSpPr>
            <a:spLocks noGrp="1"/>
          </p:cNvSpPr>
          <p:nvPr>
            <p:ph type="title"/>
          </p:nvPr>
        </p:nvSpPr>
        <p:spPr>
          <a:xfrm>
            <a:off x="777240" y="731519"/>
            <a:ext cx="2845191" cy="3237579"/>
          </a:xfrm>
        </p:spPr>
        <p:txBody>
          <a:bodyPr>
            <a:normAutofit/>
          </a:bodyPr>
          <a:lstStyle/>
          <a:p>
            <a:r>
              <a:rPr lang="en-US" sz="2800" dirty="0">
                <a:solidFill>
                  <a:srgbClr val="FFFFFF"/>
                </a:solidFill>
                <a:latin typeface="Arial Black" panose="020B0A04020102020204" pitchFamily="34" charset="0"/>
              </a:rPr>
              <a:t>Resiliency Tools to Prevent Compassion Fatigue &amp; Secondary Trauma</a:t>
            </a:r>
          </a:p>
        </p:txBody>
      </p:sp>
      <p:sp>
        <p:nvSpPr>
          <p:cNvPr id="39" name="Rectangle 38">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1" name="Rectangle 40">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191268F-60A8-4A1C-BE9F-978AABBFD122}"/>
              </a:ext>
            </a:extLst>
          </p:cNvPr>
          <p:cNvSpPr>
            <a:spLocks noGrp="1"/>
          </p:cNvSpPr>
          <p:nvPr>
            <p:ph idx="1"/>
          </p:nvPr>
        </p:nvSpPr>
        <p:spPr>
          <a:xfrm>
            <a:off x="4316362" y="536544"/>
            <a:ext cx="6951406" cy="5952745"/>
          </a:xfrm>
        </p:spPr>
        <p:txBody>
          <a:bodyPr anchor="ctr">
            <a:normAutofit fontScale="92500" lnSpcReduction="10000"/>
          </a:bodyPr>
          <a:lstStyle/>
          <a:p>
            <a:pPr marL="514350" indent="-514350">
              <a:buAutoNum type="arabicPeriod"/>
            </a:pPr>
            <a:endParaRPr lang="en-US" dirty="0"/>
          </a:p>
          <a:p>
            <a:pPr marL="514350" indent="-514350">
              <a:buAutoNum type="arabicPeriod"/>
            </a:pPr>
            <a:endParaRPr lang="en-US" dirty="0"/>
          </a:p>
          <a:p>
            <a:pPr marL="514350" indent="-514350">
              <a:buAutoNum type="arabicPeriod"/>
            </a:pPr>
            <a:r>
              <a:rPr lang="en-US" dirty="0"/>
              <a:t>Professional Quality of Life Survey </a:t>
            </a:r>
          </a:p>
          <a:p>
            <a:pPr marL="0" indent="0">
              <a:buNone/>
            </a:pPr>
            <a:r>
              <a:rPr lang="en-US" dirty="0"/>
              <a:t>       (Pro QOL)</a:t>
            </a:r>
          </a:p>
          <a:p>
            <a:pPr marL="0" indent="0">
              <a:buNone/>
            </a:pPr>
            <a:r>
              <a:rPr lang="en-US" dirty="0"/>
              <a:t>2.   Grounding</a:t>
            </a:r>
          </a:p>
          <a:p>
            <a:pPr marL="0" indent="0">
              <a:buNone/>
            </a:pPr>
            <a:r>
              <a:rPr lang="en-US" dirty="0"/>
              <a:t>3.   Mindfulness/Meditation</a:t>
            </a:r>
          </a:p>
          <a:p>
            <a:pPr marL="0" indent="0">
              <a:buNone/>
            </a:pPr>
            <a:r>
              <a:rPr lang="en-US" dirty="0"/>
              <a:t>4.   Low Impact Debriefing</a:t>
            </a:r>
          </a:p>
          <a:p>
            <a:pPr marL="0" indent="0">
              <a:buNone/>
            </a:pPr>
            <a:r>
              <a:rPr lang="en-US" dirty="0"/>
              <a:t>5.   Hot Walk &amp; Talk</a:t>
            </a:r>
          </a:p>
          <a:p>
            <a:pPr marL="0" indent="0">
              <a:buNone/>
            </a:pPr>
            <a:r>
              <a:rPr lang="en-US" dirty="0"/>
              <a:t>6.   Nature</a:t>
            </a:r>
          </a:p>
          <a:p>
            <a:pPr marL="0" indent="0">
              <a:buNone/>
            </a:pPr>
            <a:r>
              <a:rPr lang="en-US" dirty="0"/>
              <a:t>7.   Digital Detox</a:t>
            </a:r>
          </a:p>
          <a:p>
            <a:pPr marL="0" indent="0">
              <a:buNone/>
            </a:pPr>
            <a:r>
              <a:rPr lang="en-US" dirty="0"/>
              <a:t>8.   Positive Support</a:t>
            </a:r>
          </a:p>
          <a:p>
            <a:pPr marL="0" indent="0">
              <a:buNone/>
            </a:pPr>
            <a:r>
              <a:rPr lang="en-US" dirty="0"/>
              <a:t>9.   </a:t>
            </a:r>
            <a:r>
              <a:rPr lang="en-US" dirty="0" err="1"/>
              <a:t>HeartMath</a:t>
            </a:r>
            <a:endParaRPr lang="en-US" dirty="0"/>
          </a:p>
          <a:p>
            <a:pPr marL="0" indent="0">
              <a:buNone/>
            </a:pPr>
            <a:r>
              <a:rPr lang="en-US" dirty="0"/>
              <a:t>10. Exercise – mindful movements</a:t>
            </a:r>
          </a:p>
          <a:p>
            <a:pPr marL="0" indent="0">
              <a:buNone/>
            </a:pPr>
            <a:endParaRPr lang="en-US" sz="2600" dirty="0"/>
          </a:p>
          <a:p>
            <a:pPr marL="514350" indent="-514350">
              <a:buAutoNum type="arabicPeriod"/>
            </a:pPr>
            <a:endParaRPr lang="en-US" sz="2600" dirty="0"/>
          </a:p>
        </p:txBody>
      </p:sp>
    </p:spTree>
    <p:extLst>
      <p:ext uri="{BB962C8B-B14F-4D97-AF65-F5344CB8AC3E}">
        <p14:creationId xmlns:p14="http://schemas.microsoft.com/office/powerpoint/2010/main" val="32501036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4D3733">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7EB6303-0CDF-4F95-9EDC-54FF1C6EF64D}"/>
              </a:ext>
            </a:extLst>
          </p:cNvPr>
          <p:cNvSpPr>
            <a:spLocks noGrp="1"/>
          </p:cNvSpPr>
          <p:nvPr>
            <p:ph type="title"/>
          </p:nvPr>
        </p:nvSpPr>
        <p:spPr>
          <a:xfrm>
            <a:off x="524256" y="4767072"/>
            <a:ext cx="6594189" cy="1625210"/>
          </a:xfrm>
        </p:spPr>
        <p:txBody>
          <a:bodyPr>
            <a:normAutofit/>
          </a:bodyPr>
          <a:lstStyle/>
          <a:p>
            <a:pPr algn="r"/>
            <a:r>
              <a:rPr lang="en-US" sz="3600" dirty="0">
                <a:solidFill>
                  <a:srgbClr val="FFFFFF"/>
                </a:solidFill>
                <a:latin typeface="Arial Black" panose="020B0A04020102020204" pitchFamily="34" charset="0"/>
              </a:rPr>
              <a:t>Professional Quality of Life Survey (Pro QOL)</a:t>
            </a:r>
          </a:p>
        </p:txBody>
      </p:sp>
      <p:pic>
        <p:nvPicPr>
          <p:cNvPr id="5" name="Picture 4" descr="A close up of text on a whiteboard&#10;&#10;Description automatically generated">
            <a:extLst>
              <a:ext uri="{FF2B5EF4-FFF2-40B4-BE49-F238E27FC236}">
                <a16:creationId xmlns:a16="http://schemas.microsoft.com/office/drawing/2014/main" id="{9D2E933E-826D-4CF6-898A-B8D1AF0C84D6}"/>
              </a:ext>
            </a:extLst>
          </p:cNvPr>
          <p:cNvPicPr>
            <a:picLocks noChangeAspect="1"/>
          </p:cNvPicPr>
          <p:nvPr/>
        </p:nvPicPr>
        <p:blipFill rotWithShape="1">
          <a:blip r:embed="rId2">
            <a:extLst>
              <a:ext uri="{28A0092B-C50C-407E-A947-70E740481C1C}">
                <a14:useLocalDpi xmlns:a14="http://schemas.microsoft.com/office/drawing/2010/main" val="0"/>
              </a:ext>
            </a:extLst>
          </a:blip>
          <a:srcRect r="10641"/>
          <a:stretch/>
        </p:blipFill>
        <p:spPr>
          <a:xfrm>
            <a:off x="327547" y="321733"/>
            <a:ext cx="7058306" cy="4107392"/>
          </a:xfrm>
          <a:prstGeom prst="rect">
            <a:avLst/>
          </a:prstGeom>
        </p:spPr>
      </p:pic>
      <p:sp>
        <p:nvSpPr>
          <p:cNvPr id="12" name="Rectangle 11">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9AF011D2-1FFF-472B-8A24-142DF101E9D4}"/>
              </a:ext>
            </a:extLst>
          </p:cNvPr>
          <p:cNvSpPr>
            <a:spLocks noGrp="1"/>
          </p:cNvSpPr>
          <p:nvPr>
            <p:ph idx="1"/>
          </p:nvPr>
        </p:nvSpPr>
        <p:spPr>
          <a:xfrm>
            <a:off x="8029319" y="917725"/>
            <a:ext cx="3424739" cy="4852362"/>
          </a:xfrm>
        </p:spPr>
        <p:txBody>
          <a:bodyPr anchor="ctr">
            <a:normAutofit/>
          </a:bodyPr>
          <a:lstStyle/>
          <a:p>
            <a:pPr marL="0" indent="0">
              <a:buNone/>
            </a:pPr>
            <a:r>
              <a:rPr lang="en-US" sz="2000" dirty="0">
                <a:solidFill>
                  <a:srgbClr val="FFFFFF"/>
                </a:solidFill>
              </a:rPr>
              <a:t>Measures;</a:t>
            </a:r>
          </a:p>
          <a:p>
            <a:pPr marL="0" indent="0">
              <a:buNone/>
            </a:pPr>
            <a:endParaRPr lang="en-US" sz="2000" dirty="0">
              <a:solidFill>
                <a:srgbClr val="FFFFFF"/>
              </a:solidFill>
            </a:endParaRPr>
          </a:p>
          <a:p>
            <a:r>
              <a:rPr lang="en-US" sz="2000" dirty="0">
                <a:solidFill>
                  <a:srgbClr val="FFFFFF"/>
                </a:solidFill>
              </a:rPr>
              <a:t>Compassion fatigue</a:t>
            </a:r>
          </a:p>
          <a:p>
            <a:r>
              <a:rPr lang="en-US" sz="2000" dirty="0">
                <a:solidFill>
                  <a:srgbClr val="FFFFFF"/>
                </a:solidFill>
              </a:rPr>
              <a:t>Burnout </a:t>
            </a:r>
          </a:p>
          <a:p>
            <a:r>
              <a:rPr lang="en-US" sz="2000" dirty="0">
                <a:solidFill>
                  <a:srgbClr val="FFFFFF"/>
                </a:solidFill>
              </a:rPr>
              <a:t>Compassion satisfaction</a:t>
            </a:r>
          </a:p>
        </p:txBody>
      </p:sp>
    </p:spTree>
    <p:extLst>
      <p:ext uri="{BB962C8B-B14F-4D97-AF65-F5344CB8AC3E}">
        <p14:creationId xmlns:p14="http://schemas.microsoft.com/office/powerpoint/2010/main" val="6286237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9">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6C4538">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089B31D-07A6-46BB-8A59-E7080E67BA43}"/>
              </a:ext>
            </a:extLst>
          </p:cNvPr>
          <p:cNvSpPr>
            <a:spLocks noGrp="1"/>
          </p:cNvSpPr>
          <p:nvPr>
            <p:ph type="title"/>
          </p:nvPr>
        </p:nvSpPr>
        <p:spPr>
          <a:xfrm>
            <a:off x="524256" y="4767072"/>
            <a:ext cx="6594189" cy="1625210"/>
          </a:xfrm>
        </p:spPr>
        <p:txBody>
          <a:bodyPr>
            <a:normAutofit/>
          </a:bodyPr>
          <a:lstStyle/>
          <a:p>
            <a:pPr algn="r"/>
            <a:r>
              <a:rPr lang="en-US" b="1">
                <a:solidFill>
                  <a:srgbClr val="FFFFFF"/>
                </a:solidFill>
              </a:rPr>
              <a:t>What</a:t>
            </a:r>
            <a:r>
              <a:rPr lang="en-US">
                <a:solidFill>
                  <a:srgbClr val="FFFFFF"/>
                </a:solidFill>
              </a:rPr>
              <a:t> is Grounding?</a:t>
            </a:r>
          </a:p>
        </p:txBody>
      </p:sp>
      <p:pic>
        <p:nvPicPr>
          <p:cNvPr id="5" name="Picture 4" descr="A person standing in the grass&#10;&#10;Description automatically generated">
            <a:extLst>
              <a:ext uri="{FF2B5EF4-FFF2-40B4-BE49-F238E27FC236}">
                <a16:creationId xmlns:a16="http://schemas.microsoft.com/office/drawing/2014/main" id="{1D63CFBE-371E-437F-B500-9F8D61995FCF}"/>
              </a:ext>
            </a:extLst>
          </p:cNvPr>
          <p:cNvPicPr>
            <a:picLocks noChangeAspect="1"/>
          </p:cNvPicPr>
          <p:nvPr/>
        </p:nvPicPr>
        <p:blipFill rotWithShape="1">
          <a:blip r:embed="rId2">
            <a:extLst>
              <a:ext uri="{28A0092B-C50C-407E-A947-70E740481C1C}">
                <a14:useLocalDpi xmlns:a14="http://schemas.microsoft.com/office/drawing/2010/main" val="0"/>
              </a:ext>
            </a:extLst>
          </a:blip>
          <a:srcRect t="12820" r="1" b="1"/>
          <a:stretch/>
        </p:blipFill>
        <p:spPr>
          <a:xfrm>
            <a:off x="327547" y="321733"/>
            <a:ext cx="7058306" cy="4107392"/>
          </a:xfrm>
          <a:prstGeom prst="rect">
            <a:avLst/>
          </a:prstGeom>
        </p:spPr>
      </p:pic>
      <p:sp>
        <p:nvSpPr>
          <p:cNvPr id="15" name="Rectangle 11">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4D822FF4-9785-4C14-92E9-77D39BC7EA43}"/>
              </a:ext>
            </a:extLst>
          </p:cNvPr>
          <p:cNvSpPr>
            <a:spLocks noGrp="1"/>
          </p:cNvSpPr>
          <p:nvPr>
            <p:ph idx="1"/>
          </p:nvPr>
        </p:nvSpPr>
        <p:spPr>
          <a:xfrm>
            <a:off x="8029319" y="917725"/>
            <a:ext cx="3424739" cy="4852362"/>
          </a:xfrm>
        </p:spPr>
        <p:txBody>
          <a:bodyPr anchor="ctr">
            <a:normAutofit/>
          </a:bodyPr>
          <a:lstStyle/>
          <a:p>
            <a:r>
              <a:rPr lang="en-US" sz="1900">
                <a:solidFill>
                  <a:srgbClr val="FFFFFF"/>
                </a:solidFill>
              </a:rPr>
              <a:t>A set of simple strategies to detach from emotional pain.</a:t>
            </a:r>
          </a:p>
          <a:p>
            <a:pPr marL="0" indent="0">
              <a:buNone/>
            </a:pPr>
            <a:endParaRPr lang="en-US" sz="1900">
              <a:solidFill>
                <a:srgbClr val="FFFFFF"/>
              </a:solidFill>
            </a:endParaRPr>
          </a:p>
          <a:p>
            <a:r>
              <a:rPr lang="en-US" sz="1900">
                <a:solidFill>
                  <a:srgbClr val="FFFFFF"/>
                </a:solidFill>
              </a:rPr>
              <a:t>Focusing outward on the external world rather than inward in the negative feelings.</a:t>
            </a:r>
          </a:p>
          <a:p>
            <a:pPr marL="0" indent="0">
              <a:buNone/>
            </a:pPr>
            <a:endParaRPr lang="en-US" sz="1900">
              <a:solidFill>
                <a:srgbClr val="FFFFFF"/>
              </a:solidFill>
            </a:endParaRPr>
          </a:p>
          <a:p>
            <a:r>
              <a:rPr lang="en-US" sz="1900">
                <a:solidFill>
                  <a:srgbClr val="FFFFFF"/>
                </a:solidFill>
              </a:rPr>
              <a:t>Centering, a safe place</a:t>
            </a:r>
          </a:p>
          <a:p>
            <a:pPr marL="0" indent="0">
              <a:buNone/>
            </a:pPr>
            <a:endParaRPr lang="en-US" sz="1900">
              <a:solidFill>
                <a:srgbClr val="FFFFFF"/>
              </a:solidFill>
            </a:endParaRPr>
          </a:p>
          <a:p>
            <a:r>
              <a:rPr lang="en-US" sz="1900">
                <a:solidFill>
                  <a:srgbClr val="FFFFFF"/>
                </a:solidFill>
              </a:rPr>
              <a:t>NOT a relaxation exercise</a:t>
            </a:r>
          </a:p>
          <a:p>
            <a:pPr marL="0" indent="0">
              <a:buNone/>
            </a:pPr>
            <a:endParaRPr lang="en-US" sz="1900">
              <a:solidFill>
                <a:srgbClr val="FFFFFF"/>
              </a:solidFill>
            </a:endParaRPr>
          </a:p>
          <a:p>
            <a:r>
              <a:rPr lang="en-US" sz="1900">
                <a:solidFill>
                  <a:srgbClr val="FFFFFF"/>
                </a:solidFill>
              </a:rPr>
              <a:t>IT IS an active strategy for distraction and connection</a:t>
            </a:r>
          </a:p>
          <a:p>
            <a:endParaRPr lang="en-US" sz="1900">
              <a:solidFill>
                <a:srgbClr val="FFFFFF"/>
              </a:solidFill>
            </a:endParaRPr>
          </a:p>
        </p:txBody>
      </p:sp>
    </p:spTree>
    <p:extLst>
      <p:ext uri="{BB962C8B-B14F-4D97-AF65-F5344CB8AC3E}">
        <p14:creationId xmlns:p14="http://schemas.microsoft.com/office/powerpoint/2010/main" val="3142688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6012E3-8F06-4034-9341-21866E11A9B9}"/>
              </a:ext>
            </a:extLst>
          </p:cNvPr>
          <p:cNvSpPr>
            <a:spLocks noGrp="1"/>
          </p:cNvSpPr>
          <p:nvPr>
            <p:ph idx="1"/>
          </p:nvPr>
        </p:nvSpPr>
        <p:spPr>
          <a:xfrm>
            <a:off x="349857" y="405516"/>
            <a:ext cx="11696369" cy="6289481"/>
          </a:xfrm>
        </p:spPr>
        <p:txBody>
          <a:bodyPr>
            <a:normAutofit/>
          </a:bodyPr>
          <a:lstStyle/>
          <a:p>
            <a:pPr marL="0" indent="0">
              <a:buNone/>
            </a:pPr>
            <a:r>
              <a:rPr lang="en-US" dirty="0"/>
              <a:t>If you can sit quietly after difficult news.</a:t>
            </a:r>
          </a:p>
          <a:p>
            <a:pPr marL="0" indent="0">
              <a:buNone/>
            </a:pPr>
            <a:endParaRPr lang="en-US" dirty="0"/>
          </a:p>
          <a:p>
            <a:pPr marL="0" indent="0">
              <a:buNone/>
            </a:pPr>
            <a:r>
              <a:rPr lang="en-US" dirty="0"/>
              <a:t>If in financial downturns you can remain perfectly calm.</a:t>
            </a:r>
          </a:p>
          <a:p>
            <a:pPr marL="0" indent="0">
              <a:buNone/>
            </a:pPr>
            <a:endParaRPr lang="en-US" dirty="0"/>
          </a:p>
          <a:p>
            <a:pPr marL="0" indent="0">
              <a:buNone/>
            </a:pPr>
            <a:r>
              <a:rPr lang="en-US" dirty="0"/>
              <a:t>If you can see your neighbors travel to fantastic places without a twinge of jealousy.</a:t>
            </a:r>
          </a:p>
          <a:p>
            <a:pPr marL="0" indent="0">
              <a:buNone/>
            </a:pPr>
            <a:endParaRPr lang="en-US" dirty="0"/>
          </a:p>
          <a:p>
            <a:pPr marL="0" indent="0">
              <a:buNone/>
            </a:pPr>
            <a:r>
              <a:rPr lang="en-US" dirty="0"/>
              <a:t>If you can happily eat whatever is on your plate.</a:t>
            </a:r>
          </a:p>
          <a:p>
            <a:pPr marL="0" indent="0">
              <a:buNone/>
            </a:pPr>
            <a:endParaRPr lang="en-US" dirty="0"/>
          </a:p>
          <a:p>
            <a:pPr marL="0" indent="0">
              <a:buNone/>
            </a:pPr>
            <a:r>
              <a:rPr lang="en-US" dirty="0"/>
              <a:t>If you can fall asleep after a day of running around without a drink or a pill.</a:t>
            </a:r>
          </a:p>
          <a:p>
            <a:pPr marL="0" indent="0">
              <a:buNone/>
            </a:pPr>
            <a:endParaRPr lang="en-US" dirty="0"/>
          </a:p>
          <a:p>
            <a:pPr marL="0" indent="0">
              <a:buNone/>
            </a:pPr>
            <a:r>
              <a:rPr lang="en-US" dirty="0"/>
              <a:t>If you can find contentment just where you are. </a:t>
            </a:r>
          </a:p>
        </p:txBody>
      </p:sp>
    </p:spTree>
    <p:extLst>
      <p:ext uri="{BB962C8B-B14F-4D97-AF65-F5344CB8AC3E}">
        <p14:creationId xmlns:p14="http://schemas.microsoft.com/office/powerpoint/2010/main" val="5290449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B1DF5-401D-4B13-B0EE-1B857EB10277}"/>
              </a:ext>
            </a:extLst>
          </p:cNvPr>
          <p:cNvSpPr>
            <a:spLocks noGrp="1"/>
          </p:cNvSpPr>
          <p:nvPr>
            <p:ph type="title"/>
          </p:nvPr>
        </p:nvSpPr>
        <p:spPr>
          <a:xfrm>
            <a:off x="8045751" y="629266"/>
            <a:ext cx="3667039" cy="1676603"/>
          </a:xfrm>
        </p:spPr>
        <p:txBody>
          <a:bodyPr>
            <a:normAutofit/>
          </a:bodyPr>
          <a:lstStyle/>
          <a:p>
            <a:r>
              <a:rPr lang="en-US" sz="3200" b="1" dirty="0">
                <a:latin typeface="Arial Black" panose="020B0A04020102020204" pitchFamily="34" charset="0"/>
              </a:rPr>
              <a:t>When</a:t>
            </a:r>
            <a:r>
              <a:rPr lang="en-US" sz="3200" dirty="0">
                <a:latin typeface="Arial Black" panose="020B0A04020102020204" pitchFamily="34" charset="0"/>
              </a:rPr>
              <a:t> do we use Grounding?</a:t>
            </a:r>
          </a:p>
        </p:txBody>
      </p:sp>
      <p:pic>
        <p:nvPicPr>
          <p:cNvPr id="5" name="Picture 4" descr="A person sitting on the seat of a car&#10;&#10;Description automatically generated">
            <a:extLst>
              <a:ext uri="{FF2B5EF4-FFF2-40B4-BE49-F238E27FC236}">
                <a16:creationId xmlns:a16="http://schemas.microsoft.com/office/drawing/2014/main" id="{FFFDD1D4-C5A6-4431-B56C-9332244B0ACE}"/>
              </a:ext>
            </a:extLst>
          </p:cNvPr>
          <p:cNvPicPr>
            <a:picLocks noChangeAspect="1"/>
          </p:cNvPicPr>
          <p:nvPr/>
        </p:nvPicPr>
        <p:blipFill rotWithShape="1">
          <a:blip r:embed="rId2">
            <a:extLst>
              <a:ext uri="{28A0092B-C50C-407E-A947-70E740481C1C}">
                <a14:useLocalDpi xmlns:a14="http://schemas.microsoft.com/office/drawing/2010/main" val="0"/>
              </a:ext>
            </a:extLst>
          </a:blip>
          <a:srcRect l="15287" r="15286" b="-1"/>
          <a:stretch/>
        </p:blipFill>
        <p:spPr>
          <a:xfrm>
            <a:off x="644652" y="722376"/>
            <a:ext cx="6263640" cy="5413248"/>
          </a:xfrm>
          <a:prstGeom prst="rect">
            <a:avLst/>
          </a:prstGeom>
          <a:effectLst/>
        </p:spPr>
      </p:pic>
      <p:sp>
        <p:nvSpPr>
          <p:cNvPr id="3" name="Content Placeholder 2">
            <a:extLst>
              <a:ext uri="{FF2B5EF4-FFF2-40B4-BE49-F238E27FC236}">
                <a16:creationId xmlns:a16="http://schemas.microsoft.com/office/drawing/2014/main" id="{50A49EF8-6435-400F-B41D-17B7B8662AE6}"/>
              </a:ext>
            </a:extLst>
          </p:cNvPr>
          <p:cNvSpPr>
            <a:spLocks noGrp="1"/>
          </p:cNvSpPr>
          <p:nvPr>
            <p:ph idx="1"/>
          </p:nvPr>
        </p:nvSpPr>
        <p:spPr>
          <a:xfrm>
            <a:off x="8045753" y="2438400"/>
            <a:ext cx="3743124" cy="4129547"/>
          </a:xfrm>
        </p:spPr>
        <p:txBody>
          <a:bodyPr>
            <a:noAutofit/>
          </a:bodyPr>
          <a:lstStyle/>
          <a:p>
            <a:r>
              <a:rPr lang="en-US" dirty="0"/>
              <a:t>Emotional pain</a:t>
            </a:r>
          </a:p>
          <a:p>
            <a:r>
              <a:rPr lang="en-US" dirty="0"/>
              <a:t>Anxiety, anger, panic attack</a:t>
            </a:r>
          </a:p>
          <a:p>
            <a:r>
              <a:rPr lang="en-US" dirty="0"/>
              <a:t>Listening to traumatic stories</a:t>
            </a:r>
          </a:p>
          <a:p>
            <a:r>
              <a:rPr lang="en-US" dirty="0"/>
              <a:t>To be sharp and focused</a:t>
            </a:r>
          </a:p>
          <a:p>
            <a:r>
              <a:rPr lang="en-US" dirty="0"/>
              <a:t>Feeling displaced or confused</a:t>
            </a:r>
          </a:p>
        </p:txBody>
      </p:sp>
    </p:spTree>
    <p:extLst>
      <p:ext uri="{BB962C8B-B14F-4D97-AF65-F5344CB8AC3E}">
        <p14:creationId xmlns:p14="http://schemas.microsoft.com/office/powerpoint/2010/main" val="25988002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37">
            <a:extLst>
              <a:ext uri="{FF2B5EF4-FFF2-40B4-BE49-F238E27FC236}">
                <a16:creationId xmlns:a16="http://schemas.microsoft.com/office/drawing/2014/main" id="{245A9F99-D9B1-4094-A2E2-B90AC1DB7B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B7FAF607-473A-4A43-A23D-BBFF5C4117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1F9C5C1-467E-48EE-932F-2644555B9C79}"/>
              </a:ext>
            </a:extLst>
          </p:cNvPr>
          <p:cNvSpPr>
            <a:spLocks noGrp="1"/>
          </p:cNvSpPr>
          <p:nvPr>
            <p:ph type="title"/>
          </p:nvPr>
        </p:nvSpPr>
        <p:spPr>
          <a:xfrm>
            <a:off x="6094105" y="802955"/>
            <a:ext cx="4977976" cy="1454051"/>
          </a:xfrm>
        </p:spPr>
        <p:txBody>
          <a:bodyPr>
            <a:normAutofit/>
          </a:bodyPr>
          <a:lstStyle/>
          <a:p>
            <a:r>
              <a:rPr lang="en-US" sz="3600" dirty="0">
                <a:solidFill>
                  <a:schemeClr val="tx2"/>
                </a:solidFill>
                <a:latin typeface="Arial Black" panose="020B0A04020102020204" pitchFamily="34" charset="0"/>
              </a:rPr>
              <a:t>Types of Grounding</a:t>
            </a:r>
          </a:p>
        </p:txBody>
      </p:sp>
      <p:pic>
        <p:nvPicPr>
          <p:cNvPr id="33" name="Graphic 32" descr="Plant">
            <a:extLst>
              <a:ext uri="{FF2B5EF4-FFF2-40B4-BE49-F238E27FC236}">
                <a16:creationId xmlns:a16="http://schemas.microsoft.com/office/drawing/2014/main" id="{A01DAE30-ACDF-4EB1-8DBA-5FBDFA9E27B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6951" y="1793846"/>
            <a:ext cx="3620021" cy="3620021"/>
          </a:xfrm>
          <a:prstGeom prst="rect">
            <a:avLst/>
          </a:prstGeom>
        </p:spPr>
      </p:pic>
      <p:sp>
        <p:nvSpPr>
          <p:cNvPr id="3" name="Content Placeholder 2">
            <a:extLst>
              <a:ext uri="{FF2B5EF4-FFF2-40B4-BE49-F238E27FC236}">
                <a16:creationId xmlns:a16="http://schemas.microsoft.com/office/drawing/2014/main" id="{7D661342-2967-4E9E-8D78-E69B6E7371A6}"/>
              </a:ext>
            </a:extLst>
          </p:cNvPr>
          <p:cNvSpPr>
            <a:spLocks noGrp="1"/>
          </p:cNvSpPr>
          <p:nvPr>
            <p:ph idx="1"/>
          </p:nvPr>
        </p:nvSpPr>
        <p:spPr>
          <a:xfrm>
            <a:off x="6090574" y="2421682"/>
            <a:ext cx="4977578" cy="3639289"/>
          </a:xfrm>
        </p:spPr>
        <p:txBody>
          <a:bodyPr anchor="ctr">
            <a:normAutofit/>
          </a:bodyPr>
          <a:lstStyle/>
          <a:p>
            <a:r>
              <a:rPr lang="en-US" dirty="0">
                <a:solidFill>
                  <a:schemeClr val="tx2"/>
                </a:solidFill>
              </a:rPr>
              <a:t>Mental</a:t>
            </a:r>
          </a:p>
          <a:p>
            <a:pPr marL="0" indent="0">
              <a:buNone/>
            </a:pPr>
            <a:endParaRPr lang="en-US" dirty="0">
              <a:solidFill>
                <a:schemeClr val="tx2"/>
              </a:solidFill>
            </a:endParaRPr>
          </a:p>
          <a:p>
            <a:r>
              <a:rPr lang="en-US" dirty="0">
                <a:solidFill>
                  <a:schemeClr val="tx2"/>
                </a:solidFill>
              </a:rPr>
              <a:t>Soothing</a:t>
            </a:r>
          </a:p>
          <a:p>
            <a:pPr marL="0" indent="0">
              <a:buNone/>
            </a:pPr>
            <a:endParaRPr lang="en-US" dirty="0">
              <a:solidFill>
                <a:schemeClr val="tx2"/>
              </a:solidFill>
            </a:endParaRPr>
          </a:p>
          <a:p>
            <a:r>
              <a:rPr lang="en-US" dirty="0">
                <a:solidFill>
                  <a:schemeClr val="tx2"/>
                </a:solidFill>
              </a:rPr>
              <a:t>Physical </a:t>
            </a:r>
          </a:p>
        </p:txBody>
      </p:sp>
      <p:grpSp>
        <p:nvGrpSpPr>
          <p:cNvPr id="42" name="Group 41">
            <a:extLst>
              <a:ext uri="{FF2B5EF4-FFF2-40B4-BE49-F238E27FC236}">
                <a16:creationId xmlns:a16="http://schemas.microsoft.com/office/drawing/2014/main" id="{C5F6476F-D303-44D3-B30F-1BA348F0F64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2635" y="52996"/>
            <a:ext cx="5928607" cy="6805005"/>
            <a:chOff x="6095999" y="52996"/>
            <a:chExt cx="6093363" cy="6805005"/>
          </a:xfrm>
          <a:solidFill>
            <a:schemeClr val="accent5">
              <a:alpha val="10000"/>
            </a:schemeClr>
          </a:solidFill>
        </p:grpSpPr>
        <p:sp>
          <p:nvSpPr>
            <p:cNvPr id="43" name="Freeform: Shape 42">
              <a:extLst>
                <a:ext uri="{FF2B5EF4-FFF2-40B4-BE49-F238E27FC236}">
                  <a16:creationId xmlns:a16="http://schemas.microsoft.com/office/drawing/2014/main" id="{C972EB4B-0539-4430-9340-8117B9D7C3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1" y="52996"/>
              <a:ext cx="6093361" cy="6805003"/>
            </a:xfrm>
            <a:custGeom>
              <a:avLst/>
              <a:gdLst>
                <a:gd name="connsiteX0" fmla="*/ 3391253 w 5890489"/>
                <a:gd name="connsiteY0" fmla="*/ 0 h 6578438"/>
                <a:gd name="connsiteX1" fmla="*/ 3434974 w 5890489"/>
                <a:gd name="connsiteY1" fmla="*/ 646 h 6578438"/>
                <a:gd name="connsiteX2" fmla="*/ 3522419 w 5890489"/>
                <a:gd name="connsiteY2" fmla="*/ 2712 h 6578438"/>
                <a:gd name="connsiteX3" fmla="*/ 3610261 w 5890489"/>
                <a:gd name="connsiteY3" fmla="*/ 6458 h 6578438"/>
                <a:gd name="connsiteX4" fmla="*/ 3786872 w 5890489"/>
                <a:gd name="connsiteY4" fmla="*/ 20667 h 6578438"/>
                <a:gd name="connsiteX5" fmla="*/ 3962291 w 5890489"/>
                <a:gd name="connsiteY5" fmla="*/ 43530 h 6578438"/>
                <a:gd name="connsiteX6" fmla="*/ 4135855 w 5890489"/>
                <a:gd name="connsiteY6" fmla="*/ 75176 h 6578438"/>
                <a:gd name="connsiteX7" fmla="*/ 4307299 w 5890489"/>
                <a:gd name="connsiteY7" fmla="*/ 114315 h 6578438"/>
                <a:gd name="connsiteX8" fmla="*/ 4476358 w 5890489"/>
                <a:gd name="connsiteY8" fmla="*/ 160816 h 6578438"/>
                <a:gd name="connsiteX9" fmla="*/ 4559829 w 5890489"/>
                <a:gd name="connsiteY9" fmla="*/ 186779 h 6578438"/>
                <a:gd name="connsiteX10" fmla="*/ 4642901 w 5890489"/>
                <a:gd name="connsiteY10" fmla="*/ 213648 h 6578438"/>
                <a:gd name="connsiteX11" fmla="*/ 5280847 w 5890489"/>
                <a:gd name="connsiteY11" fmla="*/ 485936 h 6578438"/>
                <a:gd name="connsiteX12" fmla="*/ 5865400 w 5890489"/>
                <a:gd name="connsiteY12" fmla="*/ 851099 h 6578438"/>
                <a:gd name="connsiteX13" fmla="*/ 5890489 w 5890489"/>
                <a:gd name="connsiteY13" fmla="*/ 870950 h 6578438"/>
                <a:gd name="connsiteX14" fmla="*/ 5890489 w 5890489"/>
                <a:gd name="connsiteY14" fmla="*/ 1321814 h 6578438"/>
                <a:gd name="connsiteX15" fmla="*/ 5887395 w 5890489"/>
                <a:gd name="connsiteY15" fmla="*/ 1318952 h 6578438"/>
                <a:gd name="connsiteX16" fmla="*/ 5830291 w 5890489"/>
                <a:gd name="connsiteY16" fmla="*/ 1265992 h 6578438"/>
                <a:gd name="connsiteX17" fmla="*/ 5815981 w 5890489"/>
                <a:gd name="connsiteY17" fmla="*/ 1252687 h 6578438"/>
                <a:gd name="connsiteX18" fmla="*/ 5801142 w 5890489"/>
                <a:gd name="connsiteY18" fmla="*/ 1240158 h 6578438"/>
                <a:gd name="connsiteX19" fmla="*/ 5771464 w 5890489"/>
                <a:gd name="connsiteY19" fmla="*/ 1214969 h 6578438"/>
                <a:gd name="connsiteX20" fmla="*/ 5651030 w 5890489"/>
                <a:gd name="connsiteY20" fmla="*/ 1115767 h 6578438"/>
                <a:gd name="connsiteX21" fmla="*/ 5123183 w 5890489"/>
                <a:gd name="connsiteY21" fmla="*/ 780443 h 6578438"/>
                <a:gd name="connsiteX22" fmla="*/ 4533860 w 5890489"/>
                <a:gd name="connsiteY22" fmla="*/ 567701 h 6578438"/>
                <a:gd name="connsiteX23" fmla="*/ 4457281 w 5890489"/>
                <a:gd name="connsiteY23" fmla="*/ 550780 h 6578438"/>
                <a:gd name="connsiteX24" fmla="*/ 4380568 w 5890489"/>
                <a:gd name="connsiteY24" fmla="*/ 535279 h 6578438"/>
                <a:gd name="connsiteX25" fmla="*/ 4303325 w 5890489"/>
                <a:gd name="connsiteY25" fmla="*/ 522879 h 6578438"/>
                <a:gd name="connsiteX26" fmla="*/ 4264769 w 5890489"/>
                <a:gd name="connsiteY26" fmla="*/ 516679 h 6578438"/>
                <a:gd name="connsiteX27" fmla="*/ 4226082 w 5890489"/>
                <a:gd name="connsiteY27" fmla="*/ 511253 h 6578438"/>
                <a:gd name="connsiteX28" fmla="*/ 4070934 w 5890489"/>
                <a:gd name="connsiteY28" fmla="*/ 494848 h 6578438"/>
                <a:gd name="connsiteX29" fmla="*/ 3915521 w 5890489"/>
                <a:gd name="connsiteY29" fmla="*/ 486065 h 6578438"/>
                <a:gd name="connsiteX30" fmla="*/ 3760241 w 5890489"/>
                <a:gd name="connsiteY30" fmla="*/ 484257 h 6578438"/>
                <a:gd name="connsiteX31" fmla="*/ 3682734 w 5890489"/>
                <a:gd name="connsiteY31" fmla="*/ 486581 h 6578438"/>
                <a:gd name="connsiteX32" fmla="*/ 3605491 w 5890489"/>
                <a:gd name="connsiteY32" fmla="*/ 488907 h 6578438"/>
                <a:gd name="connsiteX33" fmla="*/ 3527454 w 5890489"/>
                <a:gd name="connsiteY33" fmla="*/ 493169 h 6578438"/>
                <a:gd name="connsiteX34" fmla="*/ 3449151 w 5890489"/>
                <a:gd name="connsiteY34" fmla="*/ 498336 h 6578438"/>
                <a:gd name="connsiteX35" fmla="*/ 3410067 w 5890489"/>
                <a:gd name="connsiteY35" fmla="*/ 500532 h 6578438"/>
                <a:gd name="connsiteX36" fmla="*/ 3371246 w 5890489"/>
                <a:gd name="connsiteY36" fmla="*/ 504279 h 6578438"/>
                <a:gd name="connsiteX37" fmla="*/ 3293739 w 5890489"/>
                <a:gd name="connsiteY37" fmla="*/ 511512 h 6578438"/>
                <a:gd name="connsiteX38" fmla="*/ 2689445 w 5890489"/>
                <a:gd name="connsiteY38" fmla="*/ 610198 h 6578438"/>
                <a:gd name="connsiteX39" fmla="*/ 2117875 w 5890489"/>
                <a:gd name="connsiteY39" fmla="*/ 800335 h 6578438"/>
                <a:gd name="connsiteX40" fmla="*/ 1981276 w 5890489"/>
                <a:gd name="connsiteY40" fmla="*/ 865566 h 6578438"/>
                <a:gd name="connsiteX41" fmla="*/ 1847991 w 5890489"/>
                <a:gd name="connsiteY41" fmla="*/ 938676 h 6578438"/>
                <a:gd name="connsiteX42" fmla="*/ 1783069 w 5890489"/>
                <a:gd name="connsiteY42" fmla="*/ 978718 h 6578438"/>
                <a:gd name="connsiteX43" fmla="*/ 1750609 w 5890489"/>
                <a:gd name="connsiteY43" fmla="*/ 998869 h 6578438"/>
                <a:gd name="connsiteX44" fmla="*/ 1734312 w 5890489"/>
                <a:gd name="connsiteY44" fmla="*/ 1008945 h 6578438"/>
                <a:gd name="connsiteX45" fmla="*/ 1718547 w 5890489"/>
                <a:gd name="connsiteY45" fmla="*/ 1019924 h 6578438"/>
                <a:gd name="connsiteX46" fmla="*/ 1655481 w 5890489"/>
                <a:gd name="connsiteY46" fmla="*/ 1063582 h 6578438"/>
                <a:gd name="connsiteX47" fmla="*/ 1593077 w 5890489"/>
                <a:gd name="connsiteY47" fmla="*/ 1108664 h 6578438"/>
                <a:gd name="connsiteX48" fmla="*/ 1532263 w 5890489"/>
                <a:gd name="connsiteY48" fmla="*/ 1156197 h 6578438"/>
                <a:gd name="connsiteX49" fmla="*/ 1472509 w 5890489"/>
                <a:gd name="connsiteY49" fmla="*/ 1205152 h 6578438"/>
                <a:gd name="connsiteX50" fmla="*/ 1414212 w 5890489"/>
                <a:gd name="connsiteY50" fmla="*/ 1256175 h 6578438"/>
                <a:gd name="connsiteX51" fmla="*/ 1357242 w 5890489"/>
                <a:gd name="connsiteY51" fmla="*/ 1308359 h 6578438"/>
                <a:gd name="connsiteX52" fmla="*/ 1153072 w 5890489"/>
                <a:gd name="connsiteY52" fmla="*/ 1529498 h 6578438"/>
                <a:gd name="connsiteX53" fmla="*/ 1002694 w 5890489"/>
                <a:gd name="connsiteY53" fmla="*/ 1770658 h 6578438"/>
                <a:gd name="connsiteX54" fmla="*/ 974076 w 5890489"/>
                <a:gd name="connsiteY54" fmla="*/ 1835371 h 6578438"/>
                <a:gd name="connsiteX55" fmla="*/ 949564 w 5890489"/>
                <a:gd name="connsiteY55" fmla="*/ 1903573 h 6578438"/>
                <a:gd name="connsiteX56" fmla="*/ 927173 w 5890489"/>
                <a:gd name="connsiteY56" fmla="*/ 1974229 h 6578438"/>
                <a:gd name="connsiteX57" fmla="*/ 906107 w 5890489"/>
                <a:gd name="connsiteY57" fmla="*/ 2046952 h 6578438"/>
                <a:gd name="connsiteX58" fmla="*/ 751092 w 5890489"/>
                <a:gd name="connsiteY58" fmla="*/ 2676266 h 6578438"/>
                <a:gd name="connsiteX59" fmla="*/ 547189 w 5890489"/>
                <a:gd name="connsiteY59" fmla="*/ 3308422 h 6578438"/>
                <a:gd name="connsiteX60" fmla="*/ 441195 w 5890489"/>
                <a:gd name="connsiteY60" fmla="*/ 3866306 h 6578438"/>
                <a:gd name="connsiteX61" fmla="*/ 527182 w 5890489"/>
                <a:gd name="connsiteY61" fmla="*/ 4439174 h 6578438"/>
                <a:gd name="connsiteX62" fmla="*/ 775073 w 5890489"/>
                <a:gd name="connsiteY62" fmla="*/ 4987240 h 6578438"/>
                <a:gd name="connsiteX63" fmla="*/ 943206 w 5890489"/>
                <a:gd name="connsiteY63" fmla="*/ 5244933 h 6578438"/>
                <a:gd name="connsiteX64" fmla="*/ 1133728 w 5890489"/>
                <a:gd name="connsiteY64" fmla="*/ 5490356 h 6578438"/>
                <a:gd name="connsiteX65" fmla="*/ 1359626 w 5890489"/>
                <a:gd name="connsiteY65" fmla="*/ 5709815 h 6578438"/>
                <a:gd name="connsiteX66" fmla="*/ 1481254 w 5890489"/>
                <a:gd name="connsiteY66" fmla="*/ 5809146 h 6578438"/>
                <a:gd name="connsiteX67" fmla="*/ 1543260 w 5890489"/>
                <a:gd name="connsiteY67" fmla="*/ 5856940 h 6578438"/>
                <a:gd name="connsiteX68" fmla="*/ 1607518 w 5890489"/>
                <a:gd name="connsiteY68" fmla="*/ 5901374 h 6578438"/>
                <a:gd name="connsiteX69" fmla="*/ 2145566 w 5890489"/>
                <a:gd name="connsiteY69" fmla="*/ 6193814 h 6578438"/>
                <a:gd name="connsiteX70" fmla="*/ 2214991 w 5890489"/>
                <a:gd name="connsiteY70" fmla="*/ 6221844 h 6578438"/>
                <a:gd name="connsiteX71" fmla="*/ 2249307 w 5890489"/>
                <a:gd name="connsiteY71" fmla="*/ 6236182 h 6578438"/>
                <a:gd name="connsiteX72" fmla="*/ 2284285 w 5890489"/>
                <a:gd name="connsiteY72" fmla="*/ 6248711 h 6578438"/>
                <a:gd name="connsiteX73" fmla="*/ 2354241 w 5890489"/>
                <a:gd name="connsiteY73" fmla="*/ 6273124 h 6578438"/>
                <a:gd name="connsiteX74" fmla="*/ 2371597 w 5890489"/>
                <a:gd name="connsiteY74" fmla="*/ 6279324 h 6578438"/>
                <a:gd name="connsiteX75" fmla="*/ 2387894 w 5890489"/>
                <a:gd name="connsiteY75" fmla="*/ 6287719 h 6578438"/>
                <a:gd name="connsiteX76" fmla="*/ 2421414 w 5890489"/>
                <a:gd name="connsiteY76" fmla="*/ 6302186 h 6578438"/>
                <a:gd name="connsiteX77" fmla="*/ 2489117 w 5890489"/>
                <a:gd name="connsiteY77" fmla="*/ 6329441 h 6578438"/>
                <a:gd name="connsiteX78" fmla="*/ 2522902 w 5890489"/>
                <a:gd name="connsiteY78" fmla="*/ 6343134 h 6578438"/>
                <a:gd name="connsiteX79" fmla="*/ 2556953 w 5890489"/>
                <a:gd name="connsiteY79" fmla="*/ 6356051 h 6578438"/>
                <a:gd name="connsiteX80" fmla="*/ 2695009 w 5890489"/>
                <a:gd name="connsiteY80" fmla="*/ 6401905 h 6578438"/>
                <a:gd name="connsiteX81" fmla="*/ 3268035 w 5890489"/>
                <a:gd name="connsiteY81" fmla="*/ 6501238 h 6578438"/>
                <a:gd name="connsiteX82" fmla="*/ 3341038 w 5890489"/>
                <a:gd name="connsiteY82" fmla="*/ 6506145 h 6578438"/>
                <a:gd name="connsiteX83" fmla="*/ 3414703 w 5890489"/>
                <a:gd name="connsiteY83" fmla="*/ 6507050 h 6578438"/>
                <a:gd name="connsiteX84" fmla="*/ 3488237 w 5890489"/>
                <a:gd name="connsiteY84" fmla="*/ 6508212 h 6578438"/>
                <a:gd name="connsiteX85" fmla="*/ 3524142 w 5890489"/>
                <a:gd name="connsiteY85" fmla="*/ 6507955 h 6578438"/>
                <a:gd name="connsiteX86" fmla="*/ 3559252 w 5890489"/>
                <a:gd name="connsiteY86" fmla="*/ 6506921 h 6578438"/>
                <a:gd name="connsiteX87" fmla="*/ 3629207 w 5890489"/>
                <a:gd name="connsiteY87" fmla="*/ 6503045 h 6578438"/>
                <a:gd name="connsiteX88" fmla="*/ 3698633 w 5890489"/>
                <a:gd name="connsiteY88" fmla="*/ 6496845 h 6578438"/>
                <a:gd name="connsiteX89" fmla="*/ 3733213 w 5890489"/>
                <a:gd name="connsiteY89" fmla="*/ 6493357 h 6578438"/>
                <a:gd name="connsiteX90" fmla="*/ 3767529 w 5890489"/>
                <a:gd name="connsiteY90" fmla="*/ 6488707 h 6578438"/>
                <a:gd name="connsiteX91" fmla="*/ 3801845 w 5890489"/>
                <a:gd name="connsiteY91" fmla="*/ 6484057 h 6578438"/>
                <a:gd name="connsiteX92" fmla="*/ 3835895 w 5890489"/>
                <a:gd name="connsiteY92" fmla="*/ 6478116 h 6578438"/>
                <a:gd name="connsiteX93" fmla="*/ 4364801 w 5890489"/>
                <a:gd name="connsiteY93" fmla="*/ 6308517 h 6578438"/>
                <a:gd name="connsiteX94" fmla="*/ 4861379 w 5890489"/>
                <a:gd name="connsiteY94" fmla="*/ 6000576 h 6578438"/>
                <a:gd name="connsiteX95" fmla="*/ 5341263 w 5890489"/>
                <a:gd name="connsiteY95" fmla="*/ 5605834 h 6578438"/>
                <a:gd name="connsiteX96" fmla="*/ 5587301 w 5890489"/>
                <a:gd name="connsiteY96" fmla="*/ 5390379 h 6578438"/>
                <a:gd name="connsiteX97" fmla="*/ 5849105 w 5890489"/>
                <a:gd name="connsiteY97" fmla="*/ 5176344 h 6578438"/>
                <a:gd name="connsiteX98" fmla="*/ 5890489 w 5890489"/>
                <a:gd name="connsiteY98" fmla="*/ 5145260 h 6578438"/>
                <a:gd name="connsiteX99" fmla="*/ 5890489 w 5890489"/>
                <a:gd name="connsiteY99" fmla="*/ 5995323 h 6578438"/>
                <a:gd name="connsiteX100" fmla="*/ 5811477 w 5890489"/>
                <a:gd name="connsiteY100" fmla="*/ 6077819 h 6578438"/>
                <a:gd name="connsiteX101" fmla="*/ 5301384 w 5890489"/>
                <a:gd name="connsiteY101" fmla="*/ 6542958 h 6578438"/>
                <a:gd name="connsiteX102" fmla="*/ 5252008 w 5890489"/>
                <a:gd name="connsiteY102" fmla="*/ 6578438 h 6578438"/>
                <a:gd name="connsiteX103" fmla="*/ 1653730 w 5890489"/>
                <a:gd name="connsiteY103" fmla="*/ 6578438 h 6578438"/>
                <a:gd name="connsiteX104" fmla="*/ 1549768 w 5890489"/>
                <a:gd name="connsiteY104" fmla="*/ 6488821 h 6578438"/>
                <a:gd name="connsiteX105" fmla="*/ 1298282 w 5890489"/>
                <a:gd name="connsiteY105" fmla="*/ 6243932 h 6578438"/>
                <a:gd name="connsiteX106" fmla="*/ 1237999 w 5890489"/>
                <a:gd name="connsiteY106" fmla="*/ 6181671 h 6578438"/>
                <a:gd name="connsiteX107" fmla="*/ 1179967 w 5890489"/>
                <a:gd name="connsiteY107" fmla="*/ 6117862 h 6578438"/>
                <a:gd name="connsiteX108" fmla="*/ 1121936 w 5890489"/>
                <a:gd name="connsiteY108" fmla="*/ 6054569 h 6578438"/>
                <a:gd name="connsiteX109" fmla="*/ 1065628 w 5890489"/>
                <a:gd name="connsiteY109" fmla="*/ 5990243 h 6578438"/>
                <a:gd name="connsiteX110" fmla="*/ 954335 w 5890489"/>
                <a:gd name="connsiteY110" fmla="*/ 5861460 h 6578438"/>
                <a:gd name="connsiteX111" fmla="*/ 898953 w 5890489"/>
                <a:gd name="connsiteY111" fmla="*/ 5797393 h 6578438"/>
                <a:gd name="connsiteX112" fmla="*/ 842908 w 5890489"/>
                <a:gd name="connsiteY112" fmla="*/ 5733582 h 6578438"/>
                <a:gd name="connsiteX113" fmla="*/ 622442 w 5890489"/>
                <a:gd name="connsiteY113" fmla="*/ 5471884 h 6578438"/>
                <a:gd name="connsiteX114" fmla="*/ 425559 w 5890489"/>
                <a:gd name="connsiteY114" fmla="*/ 5190036 h 6578438"/>
                <a:gd name="connsiteX115" fmla="*/ 123877 w 5890489"/>
                <a:gd name="connsiteY115" fmla="*/ 4564210 h 6578438"/>
                <a:gd name="connsiteX116" fmla="*/ 130 w 5890489"/>
                <a:gd name="connsiteY116" fmla="*/ 3865530 h 6578438"/>
                <a:gd name="connsiteX117" fmla="*/ 30602 w 5890489"/>
                <a:gd name="connsiteY117" fmla="*/ 3505793 h 6578438"/>
                <a:gd name="connsiteX118" fmla="*/ 126924 w 5890489"/>
                <a:gd name="connsiteY118" fmla="*/ 3157164 h 6578438"/>
                <a:gd name="connsiteX119" fmla="*/ 334803 w 5890489"/>
                <a:gd name="connsiteY119" fmla="*/ 2560530 h 6578438"/>
                <a:gd name="connsiteX120" fmla="*/ 381176 w 5890489"/>
                <a:gd name="connsiteY120" fmla="*/ 2409144 h 6578438"/>
                <a:gd name="connsiteX121" fmla="*/ 425825 w 5890489"/>
                <a:gd name="connsiteY121" fmla="*/ 2255819 h 6578438"/>
                <a:gd name="connsiteX122" fmla="*/ 470210 w 5890489"/>
                <a:gd name="connsiteY122" fmla="*/ 2099523 h 6578438"/>
                <a:gd name="connsiteX123" fmla="*/ 492998 w 5890489"/>
                <a:gd name="connsiteY123" fmla="*/ 2020213 h 6578438"/>
                <a:gd name="connsiteX124" fmla="*/ 517509 w 5890489"/>
                <a:gd name="connsiteY124" fmla="*/ 1939224 h 6578438"/>
                <a:gd name="connsiteX125" fmla="*/ 544007 w 5890489"/>
                <a:gd name="connsiteY125" fmla="*/ 1857201 h 6578438"/>
                <a:gd name="connsiteX126" fmla="*/ 573288 w 5890489"/>
                <a:gd name="connsiteY126" fmla="*/ 1774274 h 6578438"/>
                <a:gd name="connsiteX127" fmla="*/ 606146 w 5890489"/>
                <a:gd name="connsiteY127" fmla="*/ 1690832 h 6578438"/>
                <a:gd name="connsiteX128" fmla="*/ 644569 w 5890489"/>
                <a:gd name="connsiteY128" fmla="*/ 1607775 h 6578438"/>
                <a:gd name="connsiteX129" fmla="*/ 837874 w 5890489"/>
                <a:gd name="connsiteY129" fmla="*/ 1297638 h 6578438"/>
                <a:gd name="connsiteX130" fmla="*/ 1069602 w 5890489"/>
                <a:gd name="connsiteY130" fmla="*/ 1032194 h 6578438"/>
                <a:gd name="connsiteX131" fmla="*/ 1130548 w 5890489"/>
                <a:gd name="connsiteY131" fmla="*/ 970839 h 6578438"/>
                <a:gd name="connsiteX132" fmla="*/ 1192024 w 5890489"/>
                <a:gd name="connsiteY132" fmla="*/ 910129 h 6578438"/>
                <a:gd name="connsiteX133" fmla="*/ 1255356 w 5890489"/>
                <a:gd name="connsiteY133" fmla="*/ 850841 h 6578438"/>
                <a:gd name="connsiteX134" fmla="*/ 1319614 w 5890489"/>
                <a:gd name="connsiteY134" fmla="*/ 792068 h 6578438"/>
                <a:gd name="connsiteX135" fmla="*/ 1385728 w 5890489"/>
                <a:gd name="connsiteY135" fmla="*/ 734975 h 6578438"/>
                <a:gd name="connsiteX136" fmla="*/ 1452768 w 5890489"/>
                <a:gd name="connsiteY136" fmla="*/ 678528 h 6578438"/>
                <a:gd name="connsiteX137" fmla="*/ 1469594 w 5890489"/>
                <a:gd name="connsiteY137" fmla="*/ 664449 h 6578438"/>
                <a:gd name="connsiteX138" fmla="*/ 1487083 w 5890489"/>
                <a:gd name="connsiteY138" fmla="*/ 651015 h 6578438"/>
                <a:gd name="connsiteX139" fmla="*/ 1522193 w 5890489"/>
                <a:gd name="connsiteY139" fmla="*/ 624277 h 6578438"/>
                <a:gd name="connsiteX140" fmla="*/ 1592415 w 5890489"/>
                <a:gd name="connsiteY140" fmla="*/ 570671 h 6578438"/>
                <a:gd name="connsiteX141" fmla="*/ 1738287 w 5890489"/>
                <a:gd name="connsiteY141" fmla="*/ 469402 h 6578438"/>
                <a:gd name="connsiteX142" fmla="*/ 1890918 w 5890489"/>
                <a:gd name="connsiteY142" fmla="*/ 376530 h 6578438"/>
                <a:gd name="connsiteX143" fmla="*/ 2555363 w 5890489"/>
                <a:gd name="connsiteY143" fmla="*/ 105274 h 6578438"/>
                <a:gd name="connsiteX144" fmla="*/ 3259291 w 5890489"/>
                <a:gd name="connsiteY144" fmla="*/ 3229 h 6578438"/>
                <a:gd name="connsiteX145" fmla="*/ 3347265 w 5890489"/>
                <a:gd name="connsiteY145" fmla="*/ 903 h 657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890489" h="6578438">
                  <a:moveTo>
                    <a:pt x="3391253" y="0"/>
                  </a:moveTo>
                  <a:lnTo>
                    <a:pt x="3434974" y="646"/>
                  </a:lnTo>
                  <a:lnTo>
                    <a:pt x="3522419" y="2712"/>
                  </a:lnTo>
                  <a:cubicBezTo>
                    <a:pt x="3551567" y="3488"/>
                    <a:pt x="3580451" y="3746"/>
                    <a:pt x="3610261" y="6458"/>
                  </a:cubicBezTo>
                  <a:cubicBezTo>
                    <a:pt x="3669353" y="10850"/>
                    <a:pt x="3728179" y="14337"/>
                    <a:pt x="3786872" y="20667"/>
                  </a:cubicBezTo>
                  <a:lnTo>
                    <a:pt x="3962291" y="43530"/>
                  </a:lnTo>
                  <a:lnTo>
                    <a:pt x="4135855" y="75176"/>
                  </a:lnTo>
                  <a:cubicBezTo>
                    <a:pt x="4193224" y="87836"/>
                    <a:pt x="4250328" y="101398"/>
                    <a:pt x="4307299" y="114315"/>
                  </a:cubicBezTo>
                  <a:cubicBezTo>
                    <a:pt x="4364139" y="128394"/>
                    <a:pt x="4420050" y="145575"/>
                    <a:pt x="4476358" y="160816"/>
                  </a:cubicBezTo>
                  <a:cubicBezTo>
                    <a:pt x="4504580" y="167921"/>
                    <a:pt x="4532138" y="177995"/>
                    <a:pt x="4559829" y="186779"/>
                  </a:cubicBezTo>
                  <a:lnTo>
                    <a:pt x="4642901" y="213648"/>
                  </a:lnTo>
                  <a:cubicBezTo>
                    <a:pt x="4863234" y="288307"/>
                    <a:pt x="5076414" y="379371"/>
                    <a:pt x="5280847" y="485936"/>
                  </a:cubicBezTo>
                  <a:cubicBezTo>
                    <a:pt x="5485018" y="592631"/>
                    <a:pt x="5681768" y="713145"/>
                    <a:pt x="5865400" y="851099"/>
                  </a:cubicBezTo>
                  <a:lnTo>
                    <a:pt x="5890489" y="870950"/>
                  </a:lnTo>
                  <a:lnTo>
                    <a:pt x="5890489" y="1321814"/>
                  </a:lnTo>
                  <a:lnTo>
                    <a:pt x="5887395" y="1318952"/>
                  </a:lnTo>
                  <a:lnTo>
                    <a:pt x="5830291" y="1265992"/>
                  </a:lnTo>
                  <a:lnTo>
                    <a:pt x="5815981" y="1252687"/>
                  </a:lnTo>
                  <a:lnTo>
                    <a:pt x="5801142" y="1240158"/>
                  </a:lnTo>
                  <a:lnTo>
                    <a:pt x="5771464" y="1214969"/>
                  </a:lnTo>
                  <a:cubicBezTo>
                    <a:pt x="5731849" y="1181385"/>
                    <a:pt x="5692897" y="1146896"/>
                    <a:pt x="5651030" y="1115767"/>
                  </a:cubicBezTo>
                  <a:cubicBezTo>
                    <a:pt x="5487534" y="986985"/>
                    <a:pt x="5311321" y="872542"/>
                    <a:pt x="5123183" y="780443"/>
                  </a:cubicBezTo>
                  <a:cubicBezTo>
                    <a:pt x="4935309" y="688087"/>
                    <a:pt x="4737102" y="616398"/>
                    <a:pt x="4533860" y="567701"/>
                  </a:cubicBezTo>
                  <a:lnTo>
                    <a:pt x="4457281" y="550780"/>
                  </a:lnTo>
                  <a:cubicBezTo>
                    <a:pt x="4431709" y="545484"/>
                    <a:pt x="4406536" y="538896"/>
                    <a:pt x="4380568" y="535279"/>
                  </a:cubicBezTo>
                  <a:lnTo>
                    <a:pt x="4303325" y="522879"/>
                  </a:lnTo>
                  <a:lnTo>
                    <a:pt x="4264769" y="516679"/>
                  </a:lnTo>
                  <a:cubicBezTo>
                    <a:pt x="4251918" y="514612"/>
                    <a:pt x="4239067" y="512415"/>
                    <a:pt x="4226082" y="511253"/>
                  </a:cubicBezTo>
                  <a:cubicBezTo>
                    <a:pt x="4174145" y="505829"/>
                    <a:pt x="4122606" y="499498"/>
                    <a:pt x="4070934" y="494848"/>
                  </a:cubicBezTo>
                  <a:lnTo>
                    <a:pt x="3915521" y="486065"/>
                  </a:lnTo>
                  <a:lnTo>
                    <a:pt x="3760241" y="484257"/>
                  </a:lnTo>
                  <a:cubicBezTo>
                    <a:pt x="3734405" y="483869"/>
                    <a:pt x="3708571" y="485936"/>
                    <a:pt x="3682734" y="486581"/>
                  </a:cubicBezTo>
                  <a:lnTo>
                    <a:pt x="3605491" y="488907"/>
                  </a:lnTo>
                  <a:cubicBezTo>
                    <a:pt x="3579921" y="489165"/>
                    <a:pt x="3553555" y="491490"/>
                    <a:pt x="3527454" y="493169"/>
                  </a:cubicBezTo>
                  <a:lnTo>
                    <a:pt x="3449151" y="498336"/>
                  </a:lnTo>
                  <a:lnTo>
                    <a:pt x="3410067" y="500532"/>
                  </a:lnTo>
                  <a:lnTo>
                    <a:pt x="3371246" y="504279"/>
                  </a:lnTo>
                  <a:cubicBezTo>
                    <a:pt x="3345410" y="506862"/>
                    <a:pt x="3319575" y="509315"/>
                    <a:pt x="3293739" y="511512"/>
                  </a:cubicBezTo>
                  <a:cubicBezTo>
                    <a:pt x="3087450" y="531662"/>
                    <a:pt x="2885531" y="563180"/>
                    <a:pt x="2689445" y="610198"/>
                  </a:cubicBezTo>
                  <a:cubicBezTo>
                    <a:pt x="2493357" y="657344"/>
                    <a:pt x="2302303" y="719088"/>
                    <a:pt x="2117875" y="800335"/>
                  </a:cubicBezTo>
                  <a:cubicBezTo>
                    <a:pt x="2072298" y="821648"/>
                    <a:pt x="2026854" y="843606"/>
                    <a:pt x="1981276" y="865566"/>
                  </a:cubicBezTo>
                  <a:cubicBezTo>
                    <a:pt x="1937025" y="889978"/>
                    <a:pt x="1891978" y="913229"/>
                    <a:pt x="1847991" y="938676"/>
                  </a:cubicBezTo>
                  <a:lnTo>
                    <a:pt x="1783069" y="978718"/>
                  </a:lnTo>
                  <a:lnTo>
                    <a:pt x="1750609" y="998869"/>
                  </a:lnTo>
                  <a:lnTo>
                    <a:pt x="1734312" y="1008945"/>
                  </a:lnTo>
                  <a:lnTo>
                    <a:pt x="1718547" y="1019924"/>
                  </a:lnTo>
                  <a:lnTo>
                    <a:pt x="1655481" y="1063582"/>
                  </a:lnTo>
                  <a:cubicBezTo>
                    <a:pt x="1634414" y="1078178"/>
                    <a:pt x="1612950" y="1092259"/>
                    <a:pt x="1593077" y="1108664"/>
                  </a:cubicBezTo>
                  <a:lnTo>
                    <a:pt x="1532263" y="1156197"/>
                  </a:lnTo>
                  <a:cubicBezTo>
                    <a:pt x="1511992" y="1172085"/>
                    <a:pt x="1491587" y="1187844"/>
                    <a:pt x="1472509" y="1205152"/>
                  </a:cubicBezTo>
                  <a:lnTo>
                    <a:pt x="1414212" y="1256175"/>
                  </a:lnTo>
                  <a:cubicBezTo>
                    <a:pt x="1395001" y="1273354"/>
                    <a:pt x="1375127" y="1290147"/>
                    <a:pt x="1357242" y="1308359"/>
                  </a:cubicBezTo>
                  <a:cubicBezTo>
                    <a:pt x="1283178" y="1379532"/>
                    <a:pt x="1212163" y="1452513"/>
                    <a:pt x="1153072" y="1529498"/>
                  </a:cubicBezTo>
                  <a:cubicBezTo>
                    <a:pt x="1090933" y="1605578"/>
                    <a:pt x="1043501" y="1685794"/>
                    <a:pt x="1002694" y="1770658"/>
                  </a:cubicBezTo>
                  <a:lnTo>
                    <a:pt x="974076" y="1835371"/>
                  </a:lnTo>
                  <a:lnTo>
                    <a:pt x="949564" y="1903573"/>
                  </a:lnTo>
                  <a:cubicBezTo>
                    <a:pt x="940820" y="1925661"/>
                    <a:pt x="934593" y="1950719"/>
                    <a:pt x="927173" y="1974229"/>
                  </a:cubicBezTo>
                  <a:cubicBezTo>
                    <a:pt x="920019" y="1998254"/>
                    <a:pt x="912468" y="2021504"/>
                    <a:pt x="906107" y="2046952"/>
                  </a:cubicBezTo>
                  <a:cubicBezTo>
                    <a:pt x="853906" y="2245614"/>
                    <a:pt x="809918" y="2463136"/>
                    <a:pt x="751092" y="2676266"/>
                  </a:cubicBezTo>
                  <a:cubicBezTo>
                    <a:pt x="693458" y="2889912"/>
                    <a:pt x="624166" y="3100976"/>
                    <a:pt x="547189" y="3308422"/>
                  </a:cubicBezTo>
                  <a:cubicBezTo>
                    <a:pt x="479617" y="3487580"/>
                    <a:pt x="444109" y="3675523"/>
                    <a:pt x="441195" y="3866306"/>
                  </a:cubicBezTo>
                  <a:cubicBezTo>
                    <a:pt x="438014" y="4057089"/>
                    <a:pt x="469282" y="4250456"/>
                    <a:pt x="527182" y="4439174"/>
                  </a:cubicBezTo>
                  <a:cubicBezTo>
                    <a:pt x="584815" y="4628278"/>
                    <a:pt x="671067" y="4811828"/>
                    <a:pt x="775073" y="4987240"/>
                  </a:cubicBezTo>
                  <a:cubicBezTo>
                    <a:pt x="827009" y="5075075"/>
                    <a:pt x="884246" y="5160327"/>
                    <a:pt x="943206" y="5244933"/>
                  </a:cubicBezTo>
                  <a:cubicBezTo>
                    <a:pt x="1002296" y="5329411"/>
                    <a:pt x="1064964" y="5412337"/>
                    <a:pt x="1133728" y="5490356"/>
                  </a:cubicBezTo>
                  <a:cubicBezTo>
                    <a:pt x="1203949" y="5567728"/>
                    <a:pt x="1279337" y="5642259"/>
                    <a:pt x="1359626" y="5709815"/>
                  </a:cubicBezTo>
                  <a:cubicBezTo>
                    <a:pt x="1398711" y="5744949"/>
                    <a:pt x="1439916" y="5777241"/>
                    <a:pt x="1481254" y="5809146"/>
                  </a:cubicBezTo>
                  <a:cubicBezTo>
                    <a:pt x="1501922" y="5825163"/>
                    <a:pt x="1522325" y="5841309"/>
                    <a:pt x="1543260" y="5856940"/>
                  </a:cubicBezTo>
                  <a:cubicBezTo>
                    <a:pt x="1564591" y="5871923"/>
                    <a:pt x="1585921" y="5886777"/>
                    <a:pt x="1607518" y="5901374"/>
                  </a:cubicBezTo>
                  <a:cubicBezTo>
                    <a:pt x="1778565" y="6019693"/>
                    <a:pt x="1961271" y="6115924"/>
                    <a:pt x="2145566" y="6193814"/>
                  </a:cubicBezTo>
                  <a:lnTo>
                    <a:pt x="2214991" y="6221844"/>
                  </a:lnTo>
                  <a:lnTo>
                    <a:pt x="2249307" y="6236182"/>
                  </a:lnTo>
                  <a:cubicBezTo>
                    <a:pt x="2260702" y="6241089"/>
                    <a:pt x="2272625" y="6244577"/>
                    <a:pt x="2284285" y="6248711"/>
                  </a:cubicBezTo>
                  <a:lnTo>
                    <a:pt x="2354241" y="6273124"/>
                  </a:lnTo>
                  <a:cubicBezTo>
                    <a:pt x="2360070" y="6275190"/>
                    <a:pt x="2365899" y="6277128"/>
                    <a:pt x="2371597" y="6279324"/>
                  </a:cubicBezTo>
                  <a:cubicBezTo>
                    <a:pt x="2377161" y="6281778"/>
                    <a:pt x="2382329" y="6285007"/>
                    <a:pt x="2387894" y="6287719"/>
                  </a:cubicBezTo>
                  <a:cubicBezTo>
                    <a:pt x="2398757" y="6293274"/>
                    <a:pt x="2410153" y="6297666"/>
                    <a:pt x="2421414" y="6302186"/>
                  </a:cubicBezTo>
                  <a:lnTo>
                    <a:pt x="2489117" y="6329441"/>
                  </a:lnTo>
                  <a:lnTo>
                    <a:pt x="2522902" y="6343134"/>
                  </a:lnTo>
                  <a:cubicBezTo>
                    <a:pt x="2534165" y="6347654"/>
                    <a:pt x="2545294" y="6352563"/>
                    <a:pt x="2556953" y="6356051"/>
                  </a:cubicBezTo>
                  <a:lnTo>
                    <a:pt x="2695009" y="6401905"/>
                  </a:lnTo>
                  <a:cubicBezTo>
                    <a:pt x="2880895" y="6457190"/>
                    <a:pt x="3073141" y="6489095"/>
                    <a:pt x="3268035" y="6501238"/>
                  </a:cubicBezTo>
                  <a:cubicBezTo>
                    <a:pt x="3292413" y="6502659"/>
                    <a:pt x="3316527" y="6505629"/>
                    <a:pt x="3341038" y="6506145"/>
                  </a:cubicBezTo>
                  <a:lnTo>
                    <a:pt x="3414703" y="6507050"/>
                  </a:lnTo>
                  <a:lnTo>
                    <a:pt x="3488237" y="6508212"/>
                  </a:lnTo>
                  <a:cubicBezTo>
                    <a:pt x="3500690" y="6508729"/>
                    <a:pt x="3512483" y="6508471"/>
                    <a:pt x="3524142" y="6507955"/>
                  </a:cubicBezTo>
                  <a:lnTo>
                    <a:pt x="3559252" y="6506921"/>
                  </a:lnTo>
                  <a:cubicBezTo>
                    <a:pt x="3582835" y="6506792"/>
                    <a:pt x="3605889" y="6504467"/>
                    <a:pt x="3629207" y="6503045"/>
                  </a:cubicBezTo>
                  <a:cubicBezTo>
                    <a:pt x="3652526" y="6502012"/>
                    <a:pt x="3675579" y="6499171"/>
                    <a:pt x="3698633" y="6496845"/>
                  </a:cubicBezTo>
                  <a:cubicBezTo>
                    <a:pt x="3710160" y="6495683"/>
                    <a:pt x="3721819" y="6494907"/>
                    <a:pt x="3733213" y="6493357"/>
                  </a:cubicBezTo>
                  <a:lnTo>
                    <a:pt x="3767529" y="6488707"/>
                  </a:lnTo>
                  <a:lnTo>
                    <a:pt x="3801845" y="6484057"/>
                  </a:lnTo>
                  <a:lnTo>
                    <a:pt x="3835895" y="6478116"/>
                  </a:lnTo>
                  <a:cubicBezTo>
                    <a:pt x="4017673" y="6446727"/>
                    <a:pt x="4194152" y="6390281"/>
                    <a:pt x="4364801" y="6308517"/>
                  </a:cubicBezTo>
                  <a:cubicBezTo>
                    <a:pt x="4535583" y="6227139"/>
                    <a:pt x="4700138" y="6120962"/>
                    <a:pt x="4861379" y="6000576"/>
                  </a:cubicBezTo>
                  <a:cubicBezTo>
                    <a:pt x="5022621" y="5879931"/>
                    <a:pt x="5180684" y="5745337"/>
                    <a:pt x="5341263" y="5605834"/>
                  </a:cubicBezTo>
                  <a:lnTo>
                    <a:pt x="5587301" y="5390379"/>
                  </a:lnTo>
                  <a:cubicBezTo>
                    <a:pt x="5674216" y="5315718"/>
                    <a:pt x="5761527" y="5244416"/>
                    <a:pt x="5849105" y="5176344"/>
                  </a:cubicBezTo>
                  <a:lnTo>
                    <a:pt x="5890489" y="5145260"/>
                  </a:lnTo>
                  <a:lnTo>
                    <a:pt x="5890489" y="5995323"/>
                  </a:lnTo>
                  <a:lnTo>
                    <a:pt x="5811477" y="6077819"/>
                  </a:lnTo>
                  <a:cubicBezTo>
                    <a:pt x="5654739" y="6238377"/>
                    <a:pt x="5487138" y="6396093"/>
                    <a:pt x="5301384" y="6542958"/>
                  </a:cubicBezTo>
                  <a:lnTo>
                    <a:pt x="5252008" y="6578438"/>
                  </a:lnTo>
                  <a:lnTo>
                    <a:pt x="1653730" y="6578438"/>
                  </a:lnTo>
                  <a:lnTo>
                    <a:pt x="1549768" y="6488821"/>
                  </a:lnTo>
                  <a:cubicBezTo>
                    <a:pt x="1461976" y="6409495"/>
                    <a:pt x="1378573" y="6327182"/>
                    <a:pt x="1298282" y="6243932"/>
                  </a:cubicBezTo>
                  <a:cubicBezTo>
                    <a:pt x="1278277" y="6223006"/>
                    <a:pt x="1258138" y="6202210"/>
                    <a:pt x="1237999" y="6181671"/>
                  </a:cubicBezTo>
                  <a:lnTo>
                    <a:pt x="1179967" y="6117862"/>
                  </a:lnTo>
                  <a:lnTo>
                    <a:pt x="1121936" y="6054569"/>
                  </a:lnTo>
                  <a:cubicBezTo>
                    <a:pt x="1102328" y="6033644"/>
                    <a:pt x="1084573" y="6011427"/>
                    <a:pt x="1065628" y="5990243"/>
                  </a:cubicBezTo>
                  <a:cubicBezTo>
                    <a:pt x="1028662" y="5947099"/>
                    <a:pt x="990239" y="5904991"/>
                    <a:pt x="954335" y="5861460"/>
                  </a:cubicBezTo>
                  <a:cubicBezTo>
                    <a:pt x="936050" y="5840018"/>
                    <a:pt x="917634" y="5818446"/>
                    <a:pt x="898953" y="5797393"/>
                  </a:cubicBezTo>
                  <a:cubicBezTo>
                    <a:pt x="880404" y="5776208"/>
                    <a:pt x="861325" y="5755412"/>
                    <a:pt x="842908" y="5733582"/>
                  </a:cubicBezTo>
                  <a:cubicBezTo>
                    <a:pt x="767919" y="5647942"/>
                    <a:pt x="693061" y="5561786"/>
                    <a:pt x="622442" y="5471884"/>
                  </a:cubicBezTo>
                  <a:cubicBezTo>
                    <a:pt x="551559" y="5382112"/>
                    <a:pt x="486639" y="5287430"/>
                    <a:pt x="425559" y="5190036"/>
                  </a:cubicBezTo>
                  <a:cubicBezTo>
                    <a:pt x="303668" y="4994990"/>
                    <a:pt x="200193" y="4786123"/>
                    <a:pt x="123877" y="4564210"/>
                  </a:cubicBezTo>
                  <a:cubicBezTo>
                    <a:pt x="47694" y="4342555"/>
                    <a:pt x="2249" y="4106045"/>
                    <a:pt x="130" y="3865530"/>
                  </a:cubicBezTo>
                  <a:cubicBezTo>
                    <a:pt x="-1328" y="3745403"/>
                    <a:pt x="9537" y="3624629"/>
                    <a:pt x="30602" y="3505793"/>
                  </a:cubicBezTo>
                  <a:cubicBezTo>
                    <a:pt x="51802" y="3386828"/>
                    <a:pt x="84659" y="3270059"/>
                    <a:pt x="126924" y="3157164"/>
                  </a:cubicBezTo>
                  <a:cubicBezTo>
                    <a:pt x="200457" y="2959276"/>
                    <a:pt x="271737" y="2761388"/>
                    <a:pt x="334803" y="2560530"/>
                  </a:cubicBezTo>
                  <a:lnTo>
                    <a:pt x="381176" y="2409144"/>
                  </a:lnTo>
                  <a:lnTo>
                    <a:pt x="425825" y="2255819"/>
                  </a:lnTo>
                  <a:lnTo>
                    <a:pt x="470210" y="2099523"/>
                  </a:lnTo>
                  <a:lnTo>
                    <a:pt x="492998" y="2020213"/>
                  </a:lnTo>
                  <a:lnTo>
                    <a:pt x="517509" y="1939224"/>
                  </a:lnTo>
                  <a:cubicBezTo>
                    <a:pt x="525061" y="1912485"/>
                    <a:pt x="534866" y="1884586"/>
                    <a:pt x="544007" y="1857201"/>
                  </a:cubicBezTo>
                  <a:cubicBezTo>
                    <a:pt x="553680" y="1829559"/>
                    <a:pt x="561496" y="1802304"/>
                    <a:pt x="573288" y="1774274"/>
                  </a:cubicBezTo>
                  <a:lnTo>
                    <a:pt x="606146" y="1690832"/>
                  </a:lnTo>
                  <a:cubicBezTo>
                    <a:pt x="618467" y="1663060"/>
                    <a:pt x="631716" y="1635417"/>
                    <a:pt x="644569" y="1607775"/>
                  </a:cubicBezTo>
                  <a:cubicBezTo>
                    <a:pt x="698625" y="1498368"/>
                    <a:pt x="763413" y="1391287"/>
                    <a:pt x="837874" y="1297638"/>
                  </a:cubicBezTo>
                  <a:cubicBezTo>
                    <a:pt x="910348" y="1201278"/>
                    <a:pt x="990107" y="1115897"/>
                    <a:pt x="1069602" y="1032194"/>
                  </a:cubicBezTo>
                  <a:cubicBezTo>
                    <a:pt x="1089079" y="1010624"/>
                    <a:pt x="1110012" y="990990"/>
                    <a:pt x="1130548" y="970839"/>
                  </a:cubicBezTo>
                  <a:lnTo>
                    <a:pt x="1192024" y="910129"/>
                  </a:lnTo>
                  <a:cubicBezTo>
                    <a:pt x="1212031" y="889462"/>
                    <a:pt x="1234024" y="870475"/>
                    <a:pt x="1255356" y="850841"/>
                  </a:cubicBezTo>
                  <a:lnTo>
                    <a:pt x="1319614" y="792068"/>
                  </a:lnTo>
                  <a:cubicBezTo>
                    <a:pt x="1340680" y="772176"/>
                    <a:pt x="1363469" y="753834"/>
                    <a:pt x="1385728" y="734975"/>
                  </a:cubicBezTo>
                  <a:lnTo>
                    <a:pt x="1452768" y="678528"/>
                  </a:lnTo>
                  <a:lnTo>
                    <a:pt x="1469594" y="664449"/>
                  </a:lnTo>
                  <a:lnTo>
                    <a:pt x="1487083" y="651015"/>
                  </a:lnTo>
                  <a:lnTo>
                    <a:pt x="1522193" y="624277"/>
                  </a:lnTo>
                  <a:lnTo>
                    <a:pt x="1592415" y="570671"/>
                  </a:lnTo>
                  <a:cubicBezTo>
                    <a:pt x="1640110" y="535925"/>
                    <a:pt x="1689531" y="503245"/>
                    <a:pt x="1738287" y="469402"/>
                  </a:cubicBezTo>
                  <a:cubicBezTo>
                    <a:pt x="1788634" y="438015"/>
                    <a:pt x="1839643" y="407013"/>
                    <a:pt x="1890918" y="376530"/>
                  </a:cubicBezTo>
                  <a:cubicBezTo>
                    <a:pt x="2098400" y="258209"/>
                    <a:pt x="2323503" y="166241"/>
                    <a:pt x="2555363" y="105274"/>
                  </a:cubicBezTo>
                  <a:cubicBezTo>
                    <a:pt x="2787223" y="44047"/>
                    <a:pt x="3024516" y="12013"/>
                    <a:pt x="3259291" y="3229"/>
                  </a:cubicBezTo>
                  <a:lnTo>
                    <a:pt x="3347265" y="903"/>
                  </a:ln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reeform: Shape 43">
              <a:extLst>
                <a:ext uri="{FF2B5EF4-FFF2-40B4-BE49-F238E27FC236}">
                  <a16:creationId xmlns:a16="http://schemas.microsoft.com/office/drawing/2014/main" id="{ACA5348F-9FF6-485F-898D-1BED7EC727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5999" y="52997"/>
              <a:ext cx="6093363" cy="6805004"/>
            </a:xfrm>
            <a:custGeom>
              <a:avLst/>
              <a:gdLst>
                <a:gd name="connsiteX0" fmla="*/ 3517682 w 5890491"/>
                <a:gd name="connsiteY0" fmla="*/ 0 h 6578439"/>
                <a:gd name="connsiteX1" fmla="*/ 5849513 w 5890491"/>
                <a:gd name="connsiteY1" fmla="*/ 841730 h 6578439"/>
                <a:gd name="connsiteX2" fmla="*/ 5890491 w 5890491"/>
                <a:gd name="connsiteY2" fmla="*/ 879061 h 6578439"/>
                <a:gd name="connsiteX3" fmla="*/ 5890491 w 5890491"/>
                <a:gd name="connsiteY3" fmla="*/ 2034114 h 6578439"/>
                <a:gd name="connsiteX4" fmla="*/ 5757065 w 5890491"/>
                <a:gd name="connsiteY4" fmla="*/ 1854938 h 6578439"/>
                <a:gd name="connsiteX5" fmla="*/ 5564060 w 5890491"/>
                <a:gd name="connsiteY5" fmla="*/ 1642182 h 6578439"/>
                <a:gd name="connsiteX6" fmla="*/ 3517551 w 5890491"/>
                <a:gd name="connsiteY6" fmla="*/ 790012 h 6578439"/>
                <a:gd name="connsiteX7" fmla="*/ 1611552 w 5890491"/>
                <a:gd name="connsiteY7" fmla="*/ 1543282 h 6578439"/>
                <a:gd name="connsiteX8" fmla="*/ 1340656 w 5890491"/>
                <a:gd name="connsiteY8" fmla="*/ 1897925 h 6578439"/>
                <a:gd name="connsiteX9" fmla="*/ 1201705 w 5890491"/>
                <a:gd name="connsiteY9" fmla="*/ 2361213 h 6578439"/>
                <a:gd name="connsiteX10" fmla="*/ 852705 w 5890491"/>
                <a:gd name="connsiteY10" fmla="*/ 3529176 h 6578439"/>
                <a:gd name="connsiteX11" fmla="*/ 863863 w 5890491"/>
                <a:gd name="connsiteY11" fmla="*/ 4437051 h 6578439"/>
                <a:gd name="connsiteX12" fmla="*/ 1413569 w 5890491"/>
                <a:gd name="connsiteY12" fmla="*/ 5357174 h 6578439"/>
                <a:gd name="connsiteX13" fmla="*/ 2339129 w 5890491"/>
                <a:gd name="connsiteY13" fmla="*/ 6143367 h 6578439"/>
                <a:gd name="connsiteX14" fmla="*/ 3439449 w 5890491"/>
                <a:gd name="connsiteY14" fmla="*/ 6420049 h 6578439"/>
                <a:gd name="connsiteX15" fmla="*/ 5251388 w 5890491"/>
                <a:gd name="connsiteY15" fmla="*/ 5349009 h 6578439"/>
                <a:gd name="connsiteX16" fmla="*/ 5657731 w 5890491"/>
                <a:gd name="connsiteY16" fmla="*/ 4959205 h 6578439"/>
                <a:gd name="connsiteX17" fmla="*/ 5836127 w 5890491"/>
                <a:gd name="connsiteY17" fmla="*/ 4792052 h 6578439"/>
                <a:gd name="connsiteX18" fmla="*/ 5890491 w 5890491"/>
                <a:gd name="connsiteY18" fmla="*/ 4738662 h 6578439"/>
                <a:gd name="connsiteX19" fmla="*/ 5890491 w 5890491"/>
                <a:gd name="connsiteY19" fmla="*/ 5821964 h 6578439"/>
                <a:gd name="connsiteX20" fmla="*/ 5802001 w 5890491"/>
                <a:gd name="connsiteY20" fmla="*/ 5907904 h 6578439"/>
                <a:gd name="connsiteX21" fmla="*/ 5294358 w 5890491"/>
                <a:gd name="connsiteY21" fmla="*/ 6397505 h 6578439"/>
                <a:gd name="connsiteX22" fmla="*/ 5077178 w 5890491"/>
                <a:gd name="connsiteY22" fmla="*/ 6578439 h 6578439"/>
                <a:gd name="connsiteX23" fmla="*/ 1567290 w 5890491"/>
                <a:gd name="connsiteY23" fmla="*/ 6578439 h 6578439"/>
                <a:gd name="connsiteX24" fmla="*/ 1508588 w 5890491"/>
                <a:gd name="connsiteY24" fmla="*/ 6535186 h 6578439"/>
                <a:gd name="connsiteX25" fmla="*/ 826498 w 5890491"/>
                <a:gd name="connsiteY25" fmla="*/ 5876034 h 6578439"/>
                <a:gd name="connsiteX26" fmla="*/ 122403 w 5890491"/>
                <a:gd name="connsiteY26" fmla="*/ 3255655 h 6578439"/>
                <a:gd name="connsiteX27" fmla="*/ 1061197 w 5890491"/>
                <a:gd name="connsiteY27" fmla="*/ 984650 h 6578439"/>
                <a:gd name="connsiteX28" fmla="*/ 3517682 w 5890491"/>
                <a:gd name="connsiteY28" fmla="*/ 0 h 6578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890491" h="6578439">
                  <a:moveTo>
                    <a:pt x="3517682" y="0"/>
                  </a:moveTo>
                  <a:cubicBezTo>
                    <a:pt x="4402017" y="0"/>
                    <a:pt x="5213742" y="315483"/>
                    <a:pt x="5849513" y="841730"/>
                  </a:cubicBezTo>
                  <a:lnTo>
                    <a:pt x="5890491" y="879061"/>
                  </a:lnTo>
                  <a:lnTo>
                    <a:pt x="5890491" y="2034114"/>
                  </a:lnTo>
                  <a:lnTo>
                    <a:pt x="5757065" y="1854938"/>
                  </a:lnTo>
                  <a:cubicBezTo>
                    <a:pt x="5696443" y="1781264"/>
                    <a:pt x="5632076" y="1710299"/>
                    <a:pt x="5564060" y="1642182"/>
                  </a:cubicBezTo>
                  <a:cubicBezTo>
                    <a:pt x="5015393" y="1092636"/>
                    <a:pt x="4288592" y="790012"/>
                    <a:pt x="3517551" y="790012"/>
                  </a:cubicBezTo>
                  <a:cubicBezTo>
                    <a:pt x="2701750" y="790012"/>
                    <a:pt x="2131676" y="1015335"/>
                    <a:pt x="1611552" y="1543282"/>
                  </a:cubicBezTo>
                  <a:cubicBezTo>
                    <a:pt x="1435754" y="1721722"/>
                    <a:pt x="1375945" y="1822729"/>
                    <a:pt x="1340656" y="1897925"/>
                  </a:cubicBezTo>
                  <a:cubicBezTo>
                    <a:pt x="1289148" y="2007623"/>
                    <a:pt x="1252432" y="2155907"/>
                    <a:pt x="1201705" y="2361213"/>
                  </a:cubicBezTo>
                  <a:cubicBezTo>
                    <a:pt x="1133721" y="2635919"/>
                    <a:pt x="1040568" y="3012290"/>
                    <a:pt x="852705" y="3529176"/>
                  </a:cubicBezTo>
                  <a:cubicBezTo>
                    <a:pt x="749952" y="3811784"/>
                    <a:pt x="753584" y="4108747"/>
                    <a:pt x="863863" y="4437051"/>
                  </a:cubicBezTo>
                  <a:cubicBezTo>
                    <a:pt x="964800" y="4737438"/>
                    <a:pt x="1154869" y="5055603"/>
                    <a:pt x="1413569" y="5357174"/>
                  </a:cubicBezTo>
                  <a:cubicBezTo>
                    <a:pt x="1718326" y="5712343"/>
                    <a:pt x="2021008" y="5969404"/>
                    <a:pt x="2339129" y="6143367"/>
                  </a:cubicBezTo>
                  <a:cubicBezTo>
                    <a:pt x="2679565" y="6329577"/>
                    <a:pt x="3039591" y="6420049"/>
                    <a:pt x="3439449" y="6420049"/>
                  </a:cubicBezTo>
                  <a:cubicBezTo>
                    <a:pt x="4142246" y="6420049"/>
                    <a:pt x="4633828" y="5976251"/>
                    <a:pt x="5251388" y="5349009"/>
                  </a:cubicBezTo>
                  <a:cubicBezTo>
                    <a:pt x="5389949" y="5208364"/>
                    <a:pt x="5526047" y="5081677"/>
                    <a:pt x="5657731" y="4959205"/>
                  </a:cubicBezTo>
                  <a:cubicBezTo>
                    <a:pt x="5719520" y="4901722"/>
                    <a:pt x="5779200" y="4846206"/>
                    <a:pt x="5836127" y="4792052"/>
                  </a:cubicBezTo>
                  <a:lnTo>
                    <a:pt x="5890491" y="4738662"/>
                  </a:lnTo>
                  <a:lnTo>
                    <a:pt x="5890491" y="5821964"/>
                  </a:lnTo>
                  <a:lnTo>
                    <a:pt x="5802001" y="5907904"/>
                  </a:lnTo>
                  <a:cubicBezTo>
                    <a:pt x="5634962" y="6077456"/>
                    <a:pt x="5467509" y="6243625"/>
                    <a:pt x="5294358" y="6397505"/>
                  </a:cubicBezTo>
                  <a:lnTo>
                    <a:pt x="5077178" y="6578439"/>
                  </a:lnTo>
                  <a:lnTo>
                    <a:pt x="1567290" y="6578439"/>
                  </a:lnTo>
                  <a:lnTo>
                    <a:pt x="1508588" y="6535186"/>
                  </a:lnTo>
                  <a:cubicBezTo>
                    <a:pt x="1263991" y="6345442"/>
                    <a:pt x="1038054" y="6122666"/>
                    <a:pt x="826498" y="5876034"/>
                  </a:cubicBezTo>
                  <a:cubicBezTo>
                    <a:pt x="261613" y="5217713"/>
                    <a:pt x="-239182" y="4250314"/>
                    <a:pt x="122403" y="3255655"/>
                  </a:cubicBezTo>
                  <a:cubicBezTo>
                    <a:pt x="607497" y="1921629"/>
                    <a:pt x="393040" y="1662857"/>
                    <a:pt x="1061197" y="984650"/>
                  </a:cubicBezTo>
                  <a:cubicBezTo>
                    <a:pt x="1729484" y="306444"/>
                    <a:pt x="2498060" y="0"/>
                    <a:pt x="3517682"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reeform: Shape 44">
              <a:extLst>
                <a:ext uri="{FF2B5EF4-FFF2-40B4-BE49-F238E27FC236}">
                  <a16:creationId xmlns:a16="http://schemas.microsoft.com/office/drawing/2014/main" id="{33B89F41-1D91-447A-88C5-8A917809FE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0" y="52997"/>
              <a:ext cx="6093362" cy="6805004"/>
            </a:xfrm>
            <a:custGeom>
              <a:avLst/>
              <a:gdLst>
                <a:gd name="connsiteX0" fmla="*/ 5890490 w 5890490"/>
                <a:gd name="connsiteY0" fmla="*/ 5389037 h 6578439"/>
                <a:gd name="connsiteX1" fmla="*/ 5890490 w 5890490"/>
                <a:gd name="connsiteY1" fmla="*/ 5855587 h 6578439"/>
                <a:gd name="connsiteX2" fmla="*/ 5784593 w 5890490"/>
                <a:gd name="connsiteY2" fmla="*/ 5962054 h 6578439"/>
                <a:gd name="connsiteX3" fmla="*/ 5663414 w 5890490"/>
                <a:gd name="connsiteY3" fmla="*/ 6082564 h 6578439"/>
                <a:gd name="connsiteX4" fmla="*/ 5147099 w 5890490"/>
                <a:gd name="connsiteY4" fmla="*/ 6547726 h 6578439"/>
                <a:gd name="connsiteX5" fmla="*/ 5105015 w 5890490"/>
                <a:gd name="connsiteY5" fmla="*/ 6578439 h 6578439"/>
                <a:gd name="connsiteX6" fmla="*/ 4385601 w 5890490"/>
                <a:gd name="connsiteY6" fmla="*/ 6578439 h 6578439"/>
                <a:gd name="connsiteX7" fmla="*/ 4507252 w 5890490"/>
                <a:gd name="connsiteY7" fmla="*/ 6515968 h 6578439"/>
                <a:gd name="connsiteX8" fmla="*/ 4909330 w 5890490"/>
                <a:gd name="connsiteY8" fmla="*/ 6253453 h 6578439"/>
                <a:gd name="connsiteX9" fmla="*/ 5411374 w 5890490"/>
                <a:gd name="connsiteY9" fmla="*/ 5828544 h 6578439"/>
                <a:gd name="connsiteX10" fmla="*/ 5533570 w 5890490"/>
                <a:gd name="connsiteY10" fmla="*/ 5714534 h 6578439"/>
                <a:gd name="connsiteX11" fmla="*/ 5657425 w 5890490"/>
                <a:gd name="connsiteY11" fmla="*/ 5597650 h 6578439"/>
                <a:gd name="connsiteX12" fmla="*/ 3336813 w 5890490"/>
                <a:gd name="connsiteY12" fmla="*/ 499 h 6578439"/>
                <a:gd name="connsiteX13" fmla="*/ 3513674 w 5890490"/>
                <a:gd name="connsiteY13" fmla="*/ 1202 h 6578439"/>
                <a:gd name="connsiteX14" fmla="*/ 3602743 w 5890490"/>
                <a:gd name="connsiteY14" fmla="*/ 4827 h 6578439"/>
                <a:gd name="connsiteX15" fmla="*/ 3647213 w 5890490"/>
                <a:gd name="connsiteY15" fmla="*/ 6703 h 6578439"/>
                <a:gd name="connsiteX16" fmla="*/ 3691684 w 5890490"/>
                <a:gd name="connsiteY16" fmla="*/ 9453 h 6578439"/>
                <a:gd name="connsiteX17" fmla="*/ 3868927 w 5890490"/>
                <a:gd name="connsiteY17" fmla="*/ 27080 h 6578439"/>
                <a:gd name="connsiteX18" fmla="*/ 5200872 w 5890490"/>
                <a:gd name="connsiteY18" fmla="*/ 472240 h 6578439"/>
                <a:gd name="connsiteX19" fmla="*/ 5772711 w 5890490"/>
                <a:gd name="connsiteY19" fmla="*/ 866334 h 6578439"/>
                <a:gd name="connsiteX20" fmla="*/ 5890490 w 5890490"/>
                <a:gd name="connsiteY20" fmla="*/ 972426 h 6578439"/>
                <a:gd name="connsiteX21" fmla="*/ 5890490 w 5890490"/>
                <a:gd name="connsiteY21" fmla="*/ 1158576 h 6578439"/>
                <a:gd name="connsiteX22" fmla="*/ 5676045 w 5890490"/>
                <a:gd name="connsiteY22" fmla="*/ 986969 h 6578439"/>
                <a:gd name="connsiteX23" fmla="*/ 5103776 w 5890490"/>
                <a:gd name="connsiteY23" fmla="*/ 655879 h 6578439"/>
                <a:gd name="connsiteX24" fmla="*/ 4482465 w 5890490"/>
                <a:gd name="connsiteY24" fmla="*/ 440363 h 6578439"/>
                <a:gd name="connsiteX25" fmla="*/ 4402444 w 5890490"/>
                <a:gd name="connsiteY25" fmla="*/ 422111 h 6578439"/>
                <a:gd name="connsiteX26" fmla="*/ 4322423 w 5890490"/>
                <a:gd name="connsiteY26" fmla="*/ 404610 h 6578439"/>
                <a:gd name="connsiteX27" fmla="*/ 4241892 w 5890490"/>
                <a:gd name="connsiteY27" fmla="*/ 389858 h 6578439"/>
                <a:gd name="connsiteX28" fmla="*/ 4201627 w 5890490"/>
                <a:gd name="connsiteY28" fmla="*/ 382483 h 6578439"/>
                <a:gd name="connsiteX29" fmla="*/ 4161234 w 5890490"/>
                <a:gd name="connsiteY29" fmla="*/ 375857 h 6578439"/>
                <a:gd name="connsiteX30" fmla="*/ 3999280 w 5890490"/>
                <a:gd name="connsiteY30" fmla="*/ 353606 h 6578439"/>
                <a:gd name="connsiteX31" fmla="*/ 3836817 w 5890490"/>
                <a:gd name="connsiteY31" fmla="*/ 338480 h 6578439"/>
                <a:gd name="connsiteX32" fmla="*/ 3673972 w 5890490"/>
                <a:gd name="connsiteY32" fmla="*/ 330604 h 6578439"/>
                <a:gd name="connsiteX33" fmla="*/ 3511126 w 5890490"/>
                <a:gd name="connsiteY33" fmla="*/ 328978 h 6578439"/>
                <a:gd name="connsiteX34" fmla="*/ 3183142 w 5890490"/>
                <a:gd name="connsiteY34" fmla="*/ 342854 h 6578439"/>
                <a:gd name="connsiteX35" fmla="*/ 2541444 w 5890490"/>
                <a:gd name="connsiteY35" fmla="*/ 439988 h 6578439"/>
                <a:gd name="connsiteX36" fmla="*/ 1933895 w 5890490"/>
                <a:gd name="connsiteY36" fmla="*/ 650505 h 6578439"/>
                <a:gd name="connsiteX37" fmla="*/ 1378079 w 5890490"/>
                <a:gd name="connsiteY37" fmla="*/ 983905 h 6578439"/>
                <a:gd name="connsiteX38" fmla="*/ 1312967 w 5890490"/>
                <a:gd name="connsiteY38" fmla="*/ 1033660 h 6578439"/>
                <a:gd name="connsiteX39" fmla="*/ 1248364 w 5890490"/>
                <a:gd name="connsiteY39" fmla="*/ 1084413 h 6578439"/>
                <a:gd name="connsiteX40" fmla="*/ 1185163 w 5890490"/>
                <a:gd name="connsiteY40" fmla="*/ 1137168 h 6578439"/>
                <a:gd name="connsiteX41" fmla="*/ 1122852 w 5890490"/>
                <a:gd name="connsiteY41" fmla="*/ 1190922 h 6578439"/>
                <a:gd name="connsiteX42" fmla="*/ 892092 w 5890490"/>
                <a:gd name="connsiteY42" fmla="*/ 1421440 h 6578439"/>
                <a:gd name="connsiteX43" fmla="*/ 707202 w 5890490"/>
                <a:gd name="connsiteY43" fmla="*/ 1684212 h 6578439"/>
                <a:gd name="connsiteX44" fmla="*/ 670121 w 5890490"/>
                <a:gd name="connsiteY44" fmla="*/ 1756093 h 6578439"/>
                <a:gd name="connsiteX45" fmla="*/ 637630 w 5890490"/>
                <a:gd name="connsiteY45" fmla="*/ 1830724 h 6578439"/>
                <a:gd name="connsiteX46" fmla="*/ 607685 w 5890490"/>
                <a:gd name="connsiteY46" fmla="*/ 1907105 h 6578439"/>
                <a:gd name="connsiteX47" fmla="*/ 580034 w 5890490"/>
                <a:gd name="connsiteY47" fmla="*/ 1984986 h 6578439"/>
                <a:gd name="connsiteX48" fmla="*/ 481919 w 5890490"/>
                <a:gd name="connsiteY48" fmla="*/ 2304386 h 6578439"/>
                <a:gd name="connsiteX49" fmla="*/ 433881 w 5890490"/>
                <a:gd name="connsiteY49" fmla="*/ 2465399 h 6578439"/>
                <a:gd name="connsiteX50" fmla="*/ 384442 w 5890490"/>
                <a:gd name="connsiteY50" fmla="*/ 2626163 h 6578439"/>
                <a:gd name="connsiteX51" fmla="*/ 166039 w 5890490"/>
                <a:gd name="connsiteY51" fmla="*/ 3261338 h 6578439"/>
                <a:gd name="connsiteX52" fmla="*/ 56202 w 5890490"/>
                <a:gd name="connsiteY52" fmla="*/ 3910265 h 6578439"/>
                <a:gd name="connsiteX53" fmla="*/ 93664 w 5890490"/>
                <a:gd name="connsiteY53" fmla="*/ 4237292 h 6578439"/>
                <a:gd name="connsiteX54" fmla="*/ 111758 w 5890490"/>
                <a:gd name="connsiteY54" fmla="*/ 4317548 h 6578439"/>
                <a:gd name="connsiteX55" fmla="*/ 133038 w 5890490"/>
                <a:gd name="connsiteY55" fmla="*/ 4397054 h 6578439"/>
                <a:gd name="connsiteX56" fmla="*/ 157757 w 5890490"/>
                <a:gd name="connsiteY56" fmla="*/ 4475560 h 6578439"/>
                <a:gd name="connsiteX57" fmla="*/ 185153 w 5890490"/>
                <a:gd name="connsiteY57" fmla="*/ 4553066 h 6578439"/>
                <a:gd name="connsiteX58" fmla="*/ 493642 w 5890490"/>
                <a:gd name="connsiteY58" fmla="*/ 5132239 h 6578439"/>
                <a:gd name="connsiteX59" fmla="*/ 914391 w 5890490"/>
                <a:gd name="connsiteY59" fmla="*/ 5636528 h 6578439"/>
                <a:gd name="connsiteX60" fmla="*/ 1402034 w 5890490"/>
                <a:gd name="connsiteY60" fmla="*/ 6076188 h 6578439"/>
                <a:gd name="connsiteX61" fmla="*/ 1664397 w 5890490"/>
                <a:gd name="connsiteY61" fmla="*/ 6267079 h 6578439"/>
                <a:gd name="connsiteX62" fmla="*/ 1938992 w 5890490"/>
                <a:gd name="connsiteY62" fmla="*/ 6434343 h 6578439"/>
                <a:gd name="connsiteX63" fmla="*/ 2225931 w 5890490"/>
                <a:gd name="connsiteY63" fmla="*/ 6574322 h 6578439"/>
                <a:gd name="connsiteX64" fmla="*/ 2236328 w 5890490"/>
                <a:gd name="connsiteY64" fmla="*/ 6578439 h 6578439"/>
                <a:gd name="connsiteX65" fmla="*/ 1504665 w 5890490"/>
                <a:gd name="connsiteY65" fmla="*/ 6578439 h 6578439"/>
                <a:gd name="connsiteX66" fmla="*/ 1456827 w 5890490"/>
                <a:gd name="connsiteY66" fmla="*/ 6543476 h 6578439"/>
                <a:gd name="connsiteX67" fmla="*/ 1188475 w 5890490"/>
                <a:gd name="connsiteY67" fmla="*/ 6314083 h 6578439"/>
                <a:gd name="connsiteX68" fmla="*/ 721728 w 5890490"/>
                <a:gd name="connsiteY68" fmla="*/ 5798666 h 6578439"/>
                <a:gd name="connsiteX69" fmla="*/ 344175 w 5890490"/>
                <a:gd name="connsiteY69" fmla="*/ 5219495 h 6578439"/>
                <a:gd name="connsiteX70" fmla="*/ 87293 w 5890490"/>
                <a:gd name="connsiteY70" fmla="*/ 4583569 h 6578439"/>
                <a:gd name="connsiteX71" fmla="*/ 65886 w 5890490"/>
                <a:gd name="connsiteY71" fmla="*/ 4500813 h 6578439"/>
                <a:gd name="connsiteX72" fmla="*/ 47409 w 5890490"/>
                <a:gd name="connsiteY72" fmla="*/ 4417431 h 6578439"/>
                <a:gd name="connsiteX73" fmla="*/ 39000 w 5890490"/>
                <a:gd name="connsiteY73" fmla="*/ 4375677 h 6578439"/>
                <a:gd name="connsiteX74" fmla="*/ 31610 w 5890490"/>
                <a:gd name="connsiteY74" fmla="*/ 4333674 h 6578439"/>
                <a:gd name="connsiteX75" fmla="*/ 18868 w 5890490"/>
                <a:gd name="connsiteY75" fmla="*/ 4249417 h 6578439"/>
                <a:gd name="connsiteX76" fmla="*/ 646 w 5890490"/>
                <a:gd name="connsiteY76" fmla="*/ 3910265 h 6578439"/>
                <a:gd name="connsiteX77" fmla="*/ 130234 w 5890490"/>
                <a:gd name="connsiteY77" fmla="*/ 3248337 h 6578439"/>
                <a:gd name="connsiteX78" fmla="*/ 335383 w 5890490"/>
                <a:gd name="connsiteY78" fmla="*/ 2611911 h 6578439"/>
                <a:gd name="connsiteX79" fmla="*/ 487272 w 5890490"/>
                <a:gd name="connsiteY79" fmla="*/ 1958609 h 6578439"/>
                <a:gd name="connsiteX80" fmla="*/ 508550 w 5890490"/>
                <a:gd name="connsiteY80" fmla="*/ 1876227 h 6578439"/>
                <a:gd name="connsiteX81" fmla="*/ 531742 w 5890490"/>
                <a:gd name="connsiteY81" fmla="*/ 1793721 h 6578439"/>
                <a:gd name="connsiteX82" fmla="*/ 558245 w 5890490"/>
                <a:gd name="connsiteY82" fmla="*/ 1711465 h 6578439"/>
                <a:gd name="connsiteX83" fmla="*/ 590100 w 5890490"/>
                <a:gd name="connsiteY83" fmla="*/ 1630332 h 6578439"/>
                <a:gd name="connsiteX84" fmla="*/ 758680 w 5890490"/>
                <a:gd name="connsiteY84" fmla="*/ 1322433 h 6578439"/>
                <a:gd name="connsiteX85" fmla="*/ 976317 w 5890490"/>
                <a:gd name="connsiteY85" fmla="*/ 1049286 h 6578439"/>
                <a:gd name="connsiteX86" fmla="*/ 1035314 w 5890490"/>
                <a:gd name="connsiteY86" fmla="*/ 985406 h 6578439"/>
                <a:gd name="connsiteX87" fmla="*/ 1095329 w 5890490"/>
                <a:gd name="connsiteY87" fmla="*/ 922526 h 6578439"/>
                <a:gd name="connsiteX88" fmla="*/ 1157384 w 5890490"/>
                <a:gd name="connsiteY88" fmla="*/ 861271 h 6578439"/>
                <a:gd name="connsiteX89" fmla="*/ 1220841 w 5890490"/>
                <a:gd name="connsiteY89" fmla="*/ 801017 h 6578439"/>
                <a:gd name="connsiteX90" fmla="*/ 1286462 w 5890490"/>
                <a:gd name="connsiteY90" fmla="*/ 742886 h 6578439"/>
                <a:gd name="connsiteX91" fmla="*/ 1353233 w 5890490"/>
                <a:gd name="connsiteY91" fmla="*/ 685632 h 6578439"/>
                <a:gd name="connsiteX92" fmla="*/ 1369924 w 5890490"/>
                <a:gd name="connsiteY92" fmla="*/ 671256 h 6578439"/>
                <a:gd name="connsiteX93" fmla="*/ 1387380 w 5890490"/>
                <a:gd name="connsiteY93" fmla="*/ 657755 h 6578439"/>
                <a:gd name="connsiteX94" fmla="*/ 1422422 w 5890490"/>
                <a:gd name="connsiteY94" fmla="*/ 630877 h 6578439"/>
                <a:gd name="connsiteX95" fmla="*/ 1492759 w 5890490"/>
                <a:gd name="connsiteY95" fmla="*/ 577248 h 6578439"/>
                <a:gd name="connsiteX96" fmla="*/ 1528820 w 5890490"/>
                <a:gd name="connsiteY96" fmla="*/ 551496 h 6578439"/>
                <a:gd name="connsiteX97" fmla="*/ 1565390 w 5890490"/>
                <a:gd name="connsiteY97" fmla="*/ 526370 h 6578439"/>
                <a:gd name="connsiteX98" fmla="*/ 1639040 w 5890490"/>
                <a:gd name="connsiteY98" fmla="*/ 476490 h 6578439"/>
                <a:gd name="connsiteX99" fmla="*/ 1792075 w 5890490"/>
                <a:gd name="connsiteY99" fmla="*/ 384859 h 6578439"/>
                <a:gd name="connsiteX100" fmla="*/ 2455943 w 5890490"/>
                <a:gd name="connsiteY100" fmla="*/ 117836 h 6578439"/>
                <a:gd name="connsiteX101" fmla="*/ 3159952 w 5890490"/>
                <a:gd name="connsiteY101" fmla="*/ 7203 h 6578439"/>
                <a:gd name="connsiteX102" fmla="*/ 3336813 w 5890490"/>
                <a:gd name="connsiteY102" fmla="*/ 499 h 6578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5890490" h="6578439">
                  <a:moveTo>
                    <a:pt x="5890490" y="5389037"/>
                  </a:moveTo>
                  <a:lnTo>
                    <a:pt x="5890490" y="5855587"/>
                  </a:lnTo>
                  <a:lnTo>
                    <a:pt x="5784593" y="5962054"/>
                  </a:lnTo>
                  <a:cubicBezTo>
                    <a:pt x="5744454" y="6002308"/>
                    <a:pt x="5704062" y="6042436"/>
                    <a:pt x="5663414" y="6082564"/>
                  </a:cubicBezTo>
                  <a:cubicBezTo>
                    <a:pt x="5500314" y="6242577"/>
                    <a:pt x="5330970" y="6400714"/>
                    <a:pt x="5147099" y="6547726"/>
                  </a:cubicBezTo>
                  <a:lnTo>
                    <a:pt x="5105015" y="6578439"/>
                  </a:lnTo>
                  <a:lnTo>
                    <a:pt x="4385601" y="6578439"/>
                  </a:lnTo>
                  <a:lnTo>
                    <a:pt x="4507252" y="6515968"/>
                  </a:lnTo>
                  <a:cubicBezTo>
                    <a:pt x="4645901" y="6439679"/>
                    <a:pt x="4779837" y="6350961"/>
                    <a:pt x="4909330" y="6253453"/>
                  </a:cubicBezTo>
                  <a:cubicBezTo>
                    <a:pt x="5082369" y="6123567"/>
                    <a:pt x="5248145" y="5979180"/>
                    <a:pt x="5411374" y="5828544"/>
                  </a:cubicBezTo>
                  <a:cubicBezTo>
                    <a:pt x="5452149" y="5790791"/>
                    <a:pt x="5492924" y="5752788"/>
                    <a:pt x="5533570" y="5714534"/>
                  </a:cubicBezTo>
                  <a:lnTo>
                    <a:pt x="5657425" y="5597650"/>
                  </a:lnTo>
                  <a:close/>
                  <a:moveTo>
                    <a:pt x="3336813" y="499"/>
                  </a:moveTo>
                  <a:cubicBezTo>
                    <a:pt x="3395682" y="-392"/>
                    <a:pt x="3454550" y="-48"/>
                    <a:pt x="3513674" y="1202"/>
                  </a:cubicBezTo>
                  <a:lnTo>
                    <a:pt x="3602743" y="4827"/>
                  </a:lnTo>
                  <a:lnTo>
                    <a:pt x="3647213" y="6703"/>
                  </a:lnTo>
                  <a:cubicBezTo>
                    <a:pt x="3661994" y="7327"/>
                    <a:pt x="3676903" y="7703"/>
                    <a:pt x="3691684" y="9453"/>
                  </a:cubicBezTo>
                  <a:lnTo>
                    <a:pt x="3868927" y="27080"/>
                  </a:lnTo>
                  <a:cubicBezTo>
                    <a:pt x="4340645" y="85584"/>
                    <a:pt x="4795160" y="243221"/>
                    <a:pt x="5200872" y="472240"/>
                  </a:cubicBezTo>
                  <a:cubicBezTo>
                    <a:pt x="5403855" y="587124"/>
                    <a:pt x="5594988" y="719447"/>
                    <a:pt x="5772711" y="866334"/>
                  </a:cubicBezTo>
                  <a:lnTo>
                    <a:pt x="5890490" y="972426"/>
                  </a:lnTo>
                  <a:lnTo>
                    <a:pt x="5890490" y="1158576"/>
                  </a:lnTo>
                  <a:lnTo>
                    <a:pt x="5676045" y="986969"/>
                  </a:lnTo>
                  <a:cubicBezTo>
                    <a:pt x="5496587" y="857740"/>
                    <a:pt x="5304275" y="746699"/>
                    <a:pt x="5103776" y="655879"/>
                  </a:cubicBezTo>
                  <a:cubicBezTo>
                    <a:pt x="4903214" y="564747"/>
                    <a:pt x="4695006" y="492492"/>
                    <a:pt x="4482465" y="440363"/>
                  </a:cubicBezTo>
                  <a:lnTo>
                    <a:pt x="4402444" y="422111"/>
                  </a:lnTo>
                  <a:cubicBezTo>
                    <a:pt x="4375813" y="416111"/>
                    <a:pt x="4349436" y="408859"/>
                    <a:pt x="4322423" y="404610"/>
                  </a:cubicBezTo>
                  <a:lnTo>
                    <a:pt x="4241892" y="389858"/>
                  </a:lnTo>
                  <a:lnTo>
                    <a:pt x="4201627" y="382483"/>
                  </a:lnTo>
                  <a:cubicBezTo>
                    <a:pt x="4188248" y="379983"/>
                    <a:pt x="4174869" y="377483"/>
                    <a:pt x="4161234" y="375857"/>
                  </a:cubicBezTo>
                  <a:cubicBezTo>
                    <a:pt x="4107208" y="368482"/>
                    <a:pt x="4053308" y="360482"/>
                    <a:pt x="3999280" y="353606"/>
                  </a:cubicBezTo>
                  <a:cubicBezTo>
                    <a:pt x="3944999" y="348855"/>
                    <a:pt x="3890844" y="343854"/>
                    <a:pt x="3836817" y="338480"/>
                  </a:cubicBezTo>
                  <a:lnTo>
                    <a:pt x="3673972" y="330604"/>
                  </a:lnTo>
                  <a:cubicBezTo>
                    <a:pt x="3619690" y="329104"/>
                    <a:pt x="3565281" y="329604"/>
                    <a:pt x="3511126" y="328978"/>
                  </a:cubicBezTo>
                  <a:cubicBezTo>
                    <a:pt x="3402054" y="330728"/>
                    <a:pt x="3291706" y="334604"/>
                    <a:pt x="3183142" y="342854"/>
                  </a:cubicBezTo>
                  <a:cubicBezTo>
                    <a:pt x="2965505" y="358855"/>
                    <a:pt x="2750670" y="389733"/>
                    <a:pt x="2541444" y="439988"/>
                  </a:cubicBezTo>
                  <a:cubicBezTo>
                    <a:pt x="2332216" y="490117"/>
                    <a:pt x="2128850" y="559997"/>
                    <a:pt x="1933895" y="650505"/>
                  </a:cubicBezTo>
                  <a:cubicBezTo>
                    <a:pt x="1738939" y="741261"/>
                    <a:pt x="1553540" y="854146"/>
                    <a:pt x="1378079" y="983905"/>
                  </a:cubicBezTo>
                  <a:lnTo>
                    <a:pt x="1312967" y="1033660"/>
                  </a:lnTo>
                  <a:cubicBezTo>
                    <a:pt x="1291178" y="1050286"/>
                    <a:pt x="1269006" y="1066412"/>
                    <a:pt x="1248364" y="1084413"/>
                  </a:cubicBezTo>
                  <a:lnTo>
                    <a:pt x="1185163" y="1137168"/>
                  </a:lnTo>
                  <a:cubicBezTo>
                    <a:pt x="1164138" y="1154794"/>
                    <a:pt x="1142603" y="1172046"/>
                    <a:pt x="1122852" y="1190922"/>
                  </a:cubicBezTo>
                  <a:cubicBezTo>
                    <a:pt x="1041557" y="1264303"/>
                    <a:pt x="961663" y="1339309"/>
                    <a:pt x="892092" y="1421440"/>
                  </a:cubicBezTo>
                  <a:cubicBezTo>
                    <a:pt x="819589" y="1501822"/>
                    <a:pt x="759827" y="1590329"/>
                    <a:pt x="707202" y="1684212"/>
                  </a:cubicBezTo>
                  <a:cubicBezTo>
                    <a:pt x="694715" y="1708089"/>
                    <a:pt x="682227" y="1731841"/>
                    <a:pt x="670121" y="1756093"/>
                  </a:cubicBezTo>
                  <a:lnTo>
                    <a:pt x="637630" y="1830724"/>
                  </a:lnTo>
                  <a:cubicBezTo>
                    <a:pt x="626161" y="1855350"/>
                    <a:pt x="617624" y="1881603"/>
                    <a:pt x="607685" y="1907105"/>
                  </a:cubicBezTo>
                  <a:cubicBezTo>
                    <a:pt x="598128" y="1932857"/>
                    <a:pt x="588317" y="1958483"/>
                    <a:pt x="580034" y="1984986"/>
                  </a:cubicBezTo>
                  <a:cubicBezTo>
                    <a:pt x="544611" y="2089620"/>
                    <a:pt x="513393" y="2197128"/>
                    <a:pt x="481919" y="2304386"/>
                  </a:cubicBezTo>
                  <a:lnTo>
                    <a:pt x="433881" y="2465399"/>
                  </a:lnTo>
                  <a:lnTo>
                    <a:pt x="384442" y="2626163"/>
                  </a:lnTo>
                  <a:cubicBezTo>
                    <a:pt x="317672" y="2839680"/>
                    <a:pt x="243129" y="3050946"/>
                    <a:pt x="166039" y="3261338"/>
                  </a:cubicBezTo>
                  <a:cubicBezTo>
                    <a:pt x="88822" y="3468979"/>
                    <a:pt x="50850" y="3690248"/>
                    <a:pt x="56202" y="3910265"/>
                  </a:cubicBezTo>
                  <a:cubicBezTo>
                    <a:pt x="58495" y="4020274"/>
                    <a:pt x="71493" y="4129783"/>
                    <a:pt x="93664" y="4237292"/>
                  </a:cubicBezTo>
                  <a:cubicBezTo>
                    <a:pt x="99143" y="4264168"/>
                    <a:pt x="104623" y="4291045"/>
                    <a:pt x="111758" y="4317548"/>
                  </a:cubicBezTo>
                  <a:cubicBezTo>
                    <a:pt x="118384" y="4344176"/>
                    <a:pt x="124627" y="4370802"/>
                    <a:pt x="133038" y="4397054"/>
                  </a:cubicBezTo>
                  <a:cubicBezTo>
                    <a:pt x="140810" y="4423307"/>
                    <a:pt x="148456" y="4449683"/>
                    <a:pt x="157757" y="4475560"/>
                  </a:cubicBezTo>
                  <a:cubicBezTo>
                    <a:pt x="166549" y="4501562"/>
                    <a:pt x="175087" y="4527564"/>
                    <a:pt x="185153" y="4553066"/>
                  </a:cubicBezTo>
                  <a:cubicBezTo>
                    <a:pt x="262371" y="4758458"/>
                    <a:pt x="368895" y="4951974"/>
                    <a:pt x="493642" y="5132239"/>
                  </a:cubicBezTo>
                  <a:cubicBezTo>
                    <a:pt x="618389" y="5312627"/>
                    <a:pt x="760846" y="5480391"/>
                    <a:pt x="914391" y="5636528"/>
                  </a:cubicBezTo>
                  <a:cubicBezTo>
                    <a:pt x="1069081" y="5793166"/>
                    <a:pt x="1231544" y="5941677"/>
                    <a:pt x="1402034" y="6076188"/>
                  </a:cubicBezTo>
                  <a:cubicBezTo>
                    <a:pt x="1487535" y="6143320"/>
                    <a:pt x="1574565" y="6207574"/>
                    <a:pt x="1664397" y="6267079"/>
                  </a:cubicBezTo>
                  <a:cubicBezTo>
                    <a:pt x="1753592" y="6327459"/>
                    <a:pt x="1845336" y="6383088"/>
                    <a:pt x="1938992" y="6434343"/>
                  </a:cubicBezTo>
                  <a:cubicBezTo>
                    <a:pt x="2032647" y="6485659"/>
                    <a:pt x="2128309" y="6532600"/>
                    <a:pt x="2225931" y="6574322"/>
                  </a:cubicBezTo>
                  <a:lnTo>
                    <a:pt x="2236328" y="6578439"/>
                  </a:lnTo>
                  <a:lnTo>
                    <a:pt x="1504665" y="6578439"/>
                  </a:lnTo>
                  <a:lnTo>
                    <a:pt x="1456827" y="6543476"/>
                  </a:lnTo>
                  <a:cubicBezTo>
                    <a:pt x="1363554" y="6470595"/>
                    <a:pt x="1273848" y="6394340"/>
                    <a:pt x="1188475" y="6314083"/>
                  </a:cubicBezTo>
                  <a:cubicBezTo>
                    <a:pt x="1017856" y="6153445"/>
                    <a:pt x="863803" y="5979931"/>
                    <a:pt x="721728" y="5798666"/>
                  </a:cubicBezTo>
                  <a:cubicBezTo>
                    <a:pt x="579397" y="5616027"/>
                    <a:pt x="452103" y="5422511"/>
                    <a:pt x="344175" y="5219495"/>
                  </a:cubicBezTo>
                  <a:cubicBezTo>
                    <a:pt x="236505" y="5016354"/>
                    <a:pt x="147946" y="4803586"/>
                    <a:pt x="87293" y="4583569"/>
                  </a:cubicBezTo>
                  <a:cubicBezTo>
                    <a:pt x="79138" y="4556193"/>
                    <a:pt x="72639" y="4528440"/>
                    <a:pt x="65886" y="4500813"/>
                  </a:cubicBezTo>
                  <a:cubicBezTo>
                    <a:pt x="58751" y="4473311"/>
                    <a:pt x="53144" y="4445308"/>
                    <a:pt x="47409" y="4417431"/>
                  </a:cubicBezTo>
                  <a:cubicBezTo>
                    <a:pt x="44733" y="4403430"/>
                    <a:pt x="41294" y="4389679"/>
                    <a:pt x="39000" y="4375677"/>
                  </a:cubicBezTo>
                  <a:lnTo>
                    <a:pt x="31610" y="4333674"/>
                  </a:lnTo>
                  <a:cubicBezTo>
                    <a:pt x="26258" y="4305797"/>
                    <a:pt x="22563" y="4277544"/>
                    <a:pt x="18868" y="4249417"/>
                  </a:cubicBezTo>
                  <a:cubicBezTo>
                    <a:pt x="4214" y="4136784"/>
                    <a:pt x="-2158" y="4023275"/>
                    <a:pt x="646" y="3910265"/>
                  </a:cubicBezTo>
                  <a:cubicBezTo>
                    <a:pt x="5997" y="3683872"/>
                    <a:pt x="50596" y="3459605"/>
                    <a:pt x="130234" y="3248337"/>
                  </a:cubicBezTo>
                  <a:cubicBezTo>
                    <a:pt x="207961" y="3039196"/>
                    <a:pt x="278044" y="2827179"/>
                    <a:pt x="335383" y="2611911"/>
                  </a:cubicBezTo>
                  <a:cubicBezTo>
                    <a:pt x="393743" y="2396644"/>
                    <a:pt x="435792" y="2178627"/>
                    <a:pt x="487272" y="1958609"/>
                  </a:cubicBezTo>
                  <a:cubicBezTo>
                    <a:pt x="493259" y="1931107"/>
                    <a:pt x="501287" y="1903730"/>
                    <a:pt x="508550" y="1876227"/>
                  </a:cubicBezTo>
                  <a:cubicBezTo>
                    <a:pt x="516195" y="1848725"/>
                    <a:pt x="522312" y="1820972"/>
                    <a:pt x="531742" y="1793721"/>
                  </a:cubicBezTo>
                  <a:lnTo>
                    <a:pt x="558245" y="1711465"/>
                  </a:lnTo>
                  <a:cubicBezTo>
                    <a:pt x="568439" y="1684337"/>
                    <a:pt x="579652" y="1657459"/>
                    <a:pt x="590100" y="1630332"/>
                  </a:cubicBezTo>
                  <a:cubicBezTo>
                    <a:pt x="635080" y="1523075"/>
                    <a:pt x="690637" y="1417566"/>
                    <a:pt x="758680" y="1322433"/>
                  </a:cubicBezTo>
                  <a:cubicBezTo>
                    <a:pt x="824430" y="1225051"/>
                    <a:pt x="899610" y="1136168"/>
                    <a:pt x="976317" y="1049286"/>
                  </a:cubicBezTo>
                  <a:cubicBezTo>
                    <a:pt x="995049" y="1027035"/>
                    <a:pt x="1015436" y="1006533"/>
                    <a:pt x="1035314" y="985406"/>
                  </a:cubicBezTo>
                  <a:lnTo>
                    <a:pt x="1095329" y="922526"/>
                  </a:lnTo>
                  <a:cubicBezTo>
                    <a:pt x="1114953" y="901149"/>
                    <a:pt x="1136359" y="881397"/>
                    <a:pt x="1157384" y="861271"/>
                  </a:cubicBezTo>
                  <a:lnTo>
                    <a:pt x="1220841" y="801017"/>
                  </a:lnTo>
                  <a:cubicBezTo>
                    <a:pt x="1241610" y="780514"/>
                    <a:pt x="1264418" y="762014"/>
                    <a:pt x="1286462" y="742886"/>
                  </a:cubicBezTo>
                  <a:lnTo>
                    <a:pt x="1353233" y="685632"/>
                  </a:lnTo>
                  <a:lnTo>
                    <a:pt x="1369924" y="671256"/>
                  </a:lnTo>
                  <a:cubicBezTo>
                    <a:pt x="1375658" y="666631"/>
                    <a:pt x="1381520" y="662255"/>
                    <a:pt x="1387380" y="657755"/>
                  </a:cubicBezTo>
                  <a:lnTo>
                    <a:pt x="1422422" y="630877"/>
                  </a:lnTo>
                  <a:lnTo>
                    <a:pt x="1492759" y="577248"/>
                  </a:lnTo>
                  <a:cubicBezTo>
                    <a:pt x="1504355" y="567997"/>
                    <a:pt x="1516714" y="559997"/>
                    <a:pt x="1528820" y="551496"/>
                  </a:cubicBezTo>
                  <a:lnTo>
                    <a:pt x="1565390" y="526370"/>
                  </a:lnTo>
                  <a:lnTo>
                    <a:pt x="1639040" y="476490"/>
                  </a:lnTo>
                  <a:cubicBezTo>
                    <a:pt x="1689754" y="445613"/>
                    <a:pt x="1740723" y="414986"/>
                    <a:pt x="1792075" y="384859"/>
                  </a:cubicBezTo>
                  <a:cubicBezTo>
                    <a:pt x="2000282" y="268724"/>
                    <a:pt x="2224927" y="179467"/>
                    <a:pt x="2455943" y="117836"/>
                  </a:cubicBezTo>
                  <a:cubicBezTo>
                    <a:pt x="2687088" y="55957"/>
                    <a:pt x="2923964" y="21204"/>
                    <a:pt x="3159952" y="7203"/>
                  </a:cubicBezTo>
                  <a:cubicBezTo>
                    <a:pt x="3219076" y="3515"/>
                    <a:pt x="3277945" y="1389"/>
                    <a:pt x="3336813" y="49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2093116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5F712-8ED9-4F9F-AC6C-07345648F575}"/>
              </a:ext>
            </a:extLst>
          </p:cNvPr>
          <p:cNvSpPr>
            <a:spLocks noGrp="1"/>
          </p:cNvSpPr>
          <p:nvPr>
            <p:ph type="title"/>
          </p:nvPr>
        </p:nvSpPr>
        <p:spPr>
          <a:xfrm>
            <a:off x="4965430" y="629268"/>
            <a:ext cx="6586491" cy="1286160"/>
          </a:xfrm>
        </p:spPr>
        <p:txBody>
          <a:bodyPr anchor="b">
            <a:normAutofit/>
          </a:bodyPr>
          <a:lstStyle/>
          <a:p>
            <a:r>
              <a:rPr lang="en-US" dirty="0">
                <a:latin typeface="Arial Black" panose="020B0A04020102020204" pitchFamily="34" charset="0"/>
              </a:rPr>
              <a:t>Mental Grounding</a:t>
            </a:r>
          </a:p>
        </p:txBody>
      </p:sp>
      <p:sp>
        <p:nvSpPr>
          <p:cNvPr id="3" name="Content Placeholder 2">
            <a:extLst>
              <a:ext uri="{FF2B5EF4-FFF2-40B4-BE49-F238E27FC236}">
                <a16:creationId xmlns:a16="http://schemas.microsoft.com/office/drawing/2014/main" id="{7F968DCD-9E6D-42A8-B3FC-89A91ED5D824}"/>
              </a:ext>
            </a:extLst>
          </p:cNvPr>
          <p:cNvSpPr>
            <a:spLocks noGrp="1"/>
          </p:cNvSpPr>
          <p:nvPr>
            <p:ph idx="1"/>
          </p:nvPr>
        </p:nvSpPr>
        <p:spPr>
          <a:xfrm>
            <a:off x="4965431" y="2438400"/>
            <a:ext cx="6675963" cy="4419599"/>
          </a:xfrm>
        </p:spPr>
        <p:txBody>
          <a:bodyPr>
            <a:noAutofit/>
          </a:bodyPr>
          <a:lstStyle/>
          <a:p>
            <a:r>
              <a:rPr lang="en-US" sz="2000" dirty="0"/>
              <a:t>Describe your environment in detail.</a:t>
            </a:r>
          </a:p>
          <a:p>
            <a:pPr marL="0" indent="0">
              <a:buNone/>
            </a:pPr>
            <a:endParaRPr lang="en-US" sz="2000" dirty="0"/>
          </a:p>
          <a:p>
            <a:r>
              <a:rPr lang="en-US" sz="2000" dirty="0"/>
              <a:t>Play a “categories” game with yourself.</a:t>
            </a:r>
          </a:p>
          <a:p>
            <a:pPr marL="0" indent="0">
              <a:buNone/>
            </a:pPr>
            <a:endParaRPr lang="en-US" sz="2000" dirty="0"/>
          </a:p>
          <a:p>
            <a:r>
              <a:rPr lang="en-US" sz="2000" dirty="0"/>
              <a:t>Say a safety statement.</a:t>
            </a:r>
          </a:p>
          <a:p>
            <a:pPr marL="0" indent="0">
              <a:buNone/>
            </a:pPr>
            <a:endParaRPr lang="en-US" sz="2000" dirty="0"/>
          </a:p>
          <a:p>
            <a:r>
              <a:rPr lang="en-US" sz="2000" dirty="0"/>
              <a:t>Read something, saying each word to yourself.</a:t>
            </a:r>
          </a:p>
          <a:p>
            <a:pPr marL="0" indent="0">
              <a:buNone/>
            </a:pPr>
            <a:endParaRPr lang="en-US" sz="2000" dirty="0"/>
          </a:p>
          <a:p>
            <a:r>
              <a:rPr lang="en-US" sz="2000" dirty="0"/>
              <a:t>Count to ten or say the alphabet. </a:t>
            </a:r>
          </a:p>
          <a:p>
            <a:pPr marL="0" indent="0">
              <a:buNone/>
            </a:pPr>
            <a:endParaRPr lang="en-US" sz="2000" dirty="0"/>
          </a:p>
          <a:p>
            <a:r>
              <a:rPr lang="en-US" sz="2000" dirty="0"/>
              <a:t>Practice self-kindness. </a:t>
            </a:r>
          </a:p>
        </p:txBody>
      </p:sp>
      <p:pic>
        <p:nvPicPr>
          <p:cNvPr id="5" name="Picture 4" descr="A screenshot of a cell phone&#10;&#10;Description automatically generated">
            <a:extLst>
              <a:ext uri="{FF2B5EF4-FFF2-40B4-BE49-F238E27FC236}">
                <a16:creationId xmlns:a16="http://schemas.microsoft.com/office/drawing/2014/main" id="{2C40132B-D45A-434A-90E2-5960CA89591D}"/>
              </a:ext>
            </a:extLst>
          </p:cNvPr>
          <p:cNvPicPr>
            <a:picLocks noChangeAspect="1"/>
          </p:cNvPicPr>
          <p:nvPr/>
        </p:nvPicPr>
        <p:blipFill rotWithShape="1">
          <a:blip r:embed="rId2">
            <a:extLst>
              <a:ext uri="{28A0092B-C50C-407E-A947-70E740481C1C}">
                <a14:useLocalDpi xmlns:a14="http://schemas.microsoft.com/office/drawing/2010/main" val="0"/>
              </a:ext>
            </a:extLst>
          </a:blip>
          <a:srcRect t="1508" b="2700"/>
          <a:stretch/>
        </p:blipFill>
        <p:spPr>
          <a:xfrm>
            <a:off x="20" y="10"/>
            <a:ext cx="4635571" cy="6857990"/>
          </a:xfrm>
          <a:prstGeom prst="rect">
            <a:avLst/>
          </a:prstGeom>
          <a:effectLst/>
        </p:spPr>
      </p:pic>
      <p:cxnSp>
        <p:nvCxnSpPr>
          <p:cNvPr id="10" name="Straight Connector 9">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FC401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72546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DDD638-B608-4B55-8174-18DC7638D062}"/>
              </a:ext>
            </a:extLst>
          </p:cNvPr>
          <p:cNvSpPr>
            <a:spLocks noGrp="1"/>
          </p:cNvSpPr>
          <p:nvPr>
            <p:ph type="title"/>
          </p:nvPr>
        </p:nvSpPr>
        <p:spPr>
          <a:xfrm>
            <a:off x="6409943" y="687480"/>
            <a:ext cx="5175504" cy="246586"/>
          </a:xfrm>
        </p:spPr>
        <p:txBody>
          <a:bodyPr anchor="b">
            <a:normAutofit fontScale="90000"/>
          </a:bodyPr>
          <a:lstStyle/>
          <a:p>
            <a:r>
              <a:rPr lang="en-US" sz="4000" u="sng" dirty="0">
                <a:latin typeface="Arial Black" panose="020B0A04020102020204" pitchFamily="34" charset="0"/>
              </a:rPr>
              <a:t>Soothing Grounding</a:t>
            </a:r>
          </a:p>
        </p:txBody>
      </p:sp>
      <p:pic>
        <p:nvPicPr>
          <p:cNvPr id="5" name="Picture 4" descr="A bedroom with a bed and desk in a room&#10;&#10;Description automatically generated">
            <a:extLst>
              <a:ext uri="{FF2B5EF4-FFF2-40B4-BE49-F238E27FC236}">
                <a16:creationId xmlns:a16="http://schemas.microsoft.com/office/drawing/2014/main" id="{A75DAC96-CDB3-4E01-A2CC-BC199ACEBA18}"/>
              </a:ext>
            </a:extLst>
          </p:cNvPr>
          <p:cNvPicPr>
            <a:picLocks noChangeAspect="1"/>
          </p:cNvPicPr>
          <p:nvPr/>
        </p:nvPicPr>
        <p:blipFill rotWithShape="1">
          <a:blip r:embed="rId2">
            <a:extLst>
              <a:ext uri="{28A0092B-C50C-407E-A947-70E740481C1C}">
                <a14:useLocalDpi xmlns:a14="http://schemas.microsoft.com/office/drawing/2010/main" val="0"/>
              </a:ext>
            </a:extLst>
          </a:blip>
          <a:srcRect l="14858" r="14861"/>
          <a:stretch/>
        </p:blipFill>
        <p:spPr>
          <a:xfrm>
            <a:off x="594360" y="576072"/>
            <a:ext cx="5175504" cy="5522976"/>
          </a:xfrm>
          <a:prstGeom prst="rect">
            <a:avLst/>
          </a:prstGeom>
        </p:spPr>
      </p:pic>
      <p:sp>
        <p:nvSpPr>
          <p:cNvPr id="3" name="Content Placeholder 2">
            <a:extLst>
              <a:ext uri="{FF2B5EF4-FFF2-40B4-BE49-F238E27FC236}">
                <a16:creationId xmlns:a16="http://schemas.microsoft.com/office/drawing/2014/main" id="{F3170F3A-8C4F-45F1-B8D0-0788DC65C42F}"/>
              </a:ext>
            </a:extLst>
          </p:cNvPr>
          <p:cNvSpPr>
            <a:spLocks noGrp="1"/>
          </p:cNvSpPr>
          <p:nvPr>
            <p:ph idx="1"/>
          </p:nvPr>
        </p:nvSpPr>
        <p:spPr>
          <a:xfrm>
            <a:off x="6027174" y="1140542"/>
            <a:ext cx="5751871" cy="5211097"/>
          </a:xfrm>
        </p:spPr>
        <p:txBody>
          <a:bodyPr anchor="t">
            <a:noAutofit/>
          </a:bodyPr>
          <a:lstStyle/>
          <a:p>
            <a:r>
              <a:rPr lang="en-US" sz="1600" dirty="0"/>
              <a:t>Say kind statements.</a:t>
            </a:r>
          </a:p>
          <a:p>
            <a:pPr marL="0" indent="0">
              <a:buNone/>
            </a:pPr>
            <a:endParaRPr lang="en-US" sz="1600" dirty="0"/>
          </a:p>
          <a:p>
            <a:r>
              <a:rPr lang="en-US" sz="1600" dirty="0"/>
              <a:t>Think of favorites.</a:t>
            </a:r>
          </a:p>
          <a:p>
            <a:pPr marL="0" indent="0">
              <a:buNone/>
            </a:pPr>
            <a:endParaRPr lang="en-US" sz="1600" dirty="0"/>
          </a:p>
          <a:p>
            <a:r>
              <a:rPr lang="en-US" sz="1600" dirty="0"/>
              <a:t>Picture people you care about.</a:t>
            </a:r>
          </a:p>
          <a:p>
            <a:pPr marL="0" indent="0">
              <a:buNone/>
            </a:pPr>
            <a:endParaRPr lang="en-US" sz="1600" dirty="0"/>
          </a:p>
          <a:p>
            <a:r>
              <a:rPr lang="en-US" sz="1600" dirty="0"/>
              <a:t>Remember the words to an inspiring song, quotation or poem.</a:t>
            </a:r>
          </a:p>
          <a:p>
            <a:pPr marL="0" indent="0">
              <a:buNone/>
            </a:pPr>
            <a:endParaRPr lang="en-US" sz="1600" dirty="0"/>
          </a:p>
          <a:p>
            <a:r>
              <a:rPr lang="en-US" sz="1600" dirty="0"/>
              <a:t>Remember a safe place.</a:t>
            </a:r>
          </a:p>
          <a:p>
            <a:pPr marL="0" indent="0">
              <a:buNone/>
            </a:pPr>
            <a:endParaRPr lang="en-US" sz="1600" dirty="0"/>
          </a:p>
          <a:p>
            <a:r>
              <a:rPr lang="en-US" sz="1600" dirty="0"/>
              <a:t>Think of things you are looking forward to in the next week.</a:t>
            </a:r>
          </a:p>
          <a:p>
            <a:pPr marL="0" indent="0">
              <a:buNone/>
            </a:pPr>
            <a:endParaRPr lang="en-US" sz="1600" dirty="0"/>
          </a:p>
          <a:p>
            <a:r>
              <a:rPr lang="en-US" sz="1600" dirty="0"/>
              <a:t>Having coffee while watching Italy window view on YouTube</a:t>
            </a:r>
          </a:p>
          <a:p>
            <a:pPr marL="0" indent="0">
              <a:buNone/>
            </a:pPr>
            <a:endParaRPr lang="en-US" sz="1600" dirty="0"/>
          </a:p>
          <a:p>
            <a:r>
              <a:rPr lang="en-US" sz="1600" dirty="0"/>
              <a:t>528Hz – healing frequencies on YouTube </a:t>
            </a:r>
          </a:p>
        </p:txBody>
      </p:sp>
    </p:spTree>
    <p:extLst>
      <p:ext uri="{BB962C8B-B14F-4D97-AF65-F5344CB8AC3E}">
        <p14:creationId xmlns:p14="http://schemas.microsoft.com/office/powerpoint/2010/main" val="40877357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321732"/>
            <a:ext cx="7058307" cy="1964266"/>
          </a:xfrm>
          <a:prstGeom prst="rect">
            <a:avLst/>
          </a:prstGeom>
          <a:solidFill>
            <a:srgbClr val="2F4A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F50509F-3C3A-4E7D-98A4-A7A2D5BB7D3E}"/>
              </a:ext>
            </a:extLst>
          </p:cNvPr>
          <p:cNvSpPr>
            <a:spLocks noGrp="1"/>
          </p:cNvSpPr>
          <p:nvPr>
            <p:ph type="title"/>
          </p:nvPr>
        </p:nvSpPr>
        <p:spPr>
          <a:xfrm>
            <a:off x="524256" y="491260"/>
            <a:ext cx="6594189" cy="1625210"/>
          </a:xfrm>
        </p:spPr>
        <p:txBody>
          <a:bodyPr>
            <a:normAutofit/>
          </a:bodyPr>
          <a:lstStyle/>
          <a:p>
            <a:r>
              <a:rPr lang="en-US" dirty="0">
                <a:solidFill>
                  <a:srgbClr val="FFFFFF"/>
                </a:solidFill>
                <a:latin typeface="Arial Black" panose="020B0A04020102020204" pitchFamily="34" charset="0"/>
              </a:rPr>
              <a:t>Physical Grounding</a:t>
            </a:r>
          </a:p>
        </p:txBody>
      </p:sp>
      <p:pic>
        <p:nvPicPr>
          <p:cNvPr id="7" name="Picture 6" descr="A close up of a newspaper&#10;&#10;Description automatically generated">
            <a:extLst>
              <a:ext uri="{FF2B5EF4-FFF2-40B4-BE49-F238E27FC236}">
                <a16:creationId xmlns:a16="http://schemas.microsoft.com/office/drawing/2014/main" id="{B5034CFD-6AEA-4845-B3AB-307A2011BD95}"/>
              </a:ext>
            </a:extLst>
          </p:cNvPr>
          <p:cNvPicPr>
            <a:picLocks noChangeAspect="1"/>
          </p:cNvPicPr>
          <p:nvPr/>
        </p:nvPicPr>
        <p:blipFill rotWithShape="1">
          <a:blip r:embed="rId2">
            <a:extLst>
              <a:ext uri="{28A0092B-C50C-407E-A947-70E740481C1C}">
                <a14:useLocalDpi xmlns:a14="http://schemas.microsoft.com/office/drawing/2010/main" val="0"/>
              </a:ext>
            </a:extLst>
          </a:blip>
          <a:srcRect l="7436" r="8190" b="4"/>
          <a:stretch/>
        </p:blipFill>
        <p:spPr>
          <a:xfrm>
            <a:off x="327546" y="2454903"/>
            <a:ext cx="3442801" cy="4080254"/>
          </a:xfrm>
          <a:prstGeom prst="rect">
            <a:avLst/>
          </a:prstGeom>
        </p:spPr>
      </p:pic>
      <p:pic>
        <p:nvPicPr>
          <p:cNvPr id="6" name="Picture 5" descr="A hand holding a cell phone&#10;&#10;Description automatically generated">
            <a:extLst>
              <a:ext uri="{FF2B5EF4-FFF2-40B4-BE49-F238E27FC236}">
                <a16:creationId xmlns:a16="http://schemas.microsoft.com/office/drawing/2014/main" id="{D3CCE47C-5BAC-4FED-BEA3-6066D5E0E2E8}"/>
              </a:ext>
            </a:extLst>
          </p:cNvPr>
          <p:cNvPicPr>
            <a:picLocks noChangeAspect="1"/>
          </p:cNvPicPr>
          <p:nvPr/>
        </p:nvPicPr>
        <p:blipFill rotWithShape="1">
          <a:blip r:embed="rId3">
            <a:extLst>
              <a:ext uri="{28A0092B-C50C-407E-A947-70E740481C1C}">
                <a14:useLocalDpi xmlns:a14="http://schemas.microsoft.com/office/drawing/2010/main" val="0"/>
              </a:ext>
            </a:extLst>
          </a:blip>
          <a:srcRect l="1638" r="13988" b="4"/>
          <a:stretch/>
        </p:blipFill>
        <p:spPr>
          <a:xfrm>
            <a:off x="3942260" y="2454901"/>
            <a:ext cx="3442803" cy="4080255"/>
          </a:xfrm>
          <a:prstGeom prst="rect">
            <a:avLst/>
          </a:prstGeom>
        </p:spPr>
      </p:pic>
      <p:sp>
        <p:nvSpPr>
          <p:cNvPr id="45" name="Rectangle 44">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75" y="321732"/>
            <a:ext cx="431329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D2641930-60FC-4C25-9847-BA5B6E8A0EE6}"/>
              </a:ext>
            </a:extLst>
          </p:cNvPr>
          <p:cNvSpPr>
            <a:spLocks noGrp="1"/>
          </p:cNvSpPr>
          <p:nvPr>
            <p:ph idx="1"/>
          </p:nvPr>
        </p:nvSpPr>
        <p:spPr>
          <a:xfrm>
            <a:off x="7957973" y="763523"/>
            <a:ext cx="3511296" cy="5330952"/>
          </a:xfrm>
        </p:spPr>
        <p:txBody>
          <a:bodyPr anchor="ctr">
            <a:normAutofit/>
          </a:bodyPr>
          <a:lstStyle/>
          <a:p>
            <a:r>
              <a:rPr lang="en-US" sz="1900">
                <a:solidFill>
                  <a:srgbClr val="FFFFFF"/>
                </a:solidFill>
              </a:rPr>
              <a:t>Run cool or warm water over your hands. Hold a piece of ice.</a:t>
            </a:r>
          </a:p>
          <a:p>
            <a:r>
              <a:rPr lang="en-US" sz="1900">
                <a:solidFill>
                  <a:srgbClr val="FFFFFF"/>
                </a:solidFill>
              </a:rPr>
              <a:t>Touch various objects around you.</a:t>
            </a:r>
          </a:p>
          <a:p>
            <a:r>
              <a:rPr lang="en-US" sz="1900">
                <a:solidFill>
                  <a:srgbClr val="FFFFFF"/>
                </a:solidFill>
              </a:rPr>
              <a:t>Dig your heels into the floor. </a:t>
            </a:r>
          </a:p>
          <a:p>
            <a:r>
              <a:rPr lang="en-US" sz="1900">
                <a:solidFill>
                  <a:srgbClr val="FFFFFF"/>
                </a:solidFill>
              </a:rPr>
              <a:t>Carry a worry stone in your pocket.</a:t>
            </a:r>
          </a:p>
          <a:p>
            <a:r>
              <a:rPr lang="en-US" sz="1900">
                <a:solidFill>
                  <a:srgbClr val="FFFFFF"/>
                </a:solidFill>
              </a:rPr>
              <a:t>Jump up and down.</a:t>
            </a:r>
          </a:p>
          <a:p>
            <a:r>
              <a:rPr lang="en-US" sz="1900">
                <a:solidFill>
                  <a:srgbClr val="FFFFFF"/>
                </a:solidFill>
              </a:rPr>
              <a:t>Stretch.</a:t>
            </a:r>
          </a:p>
          <a:p>
            <a:r>
              <a:rPr lang="en-US" sz="1900">
                <a:solidFill>
                  <a:srgbClr val="FFFFFF"/>
                </a:solidFill>
              </a:rPr>
              <a:t>Clench and release your hands.</a:t>
            </a:r>
          </a:p>
          <a:p>
            <a:r>
              <a:rPr lang="en-US" sz="1900">
                <a:solidFill>
                  <a:srgbClr val="FFFFFF"/>
                </a:solidFill>
              </a:rPr>
              <a:t>Focus on your breathing. </a:t>
            </a:r>
          </a:p>
          <a:p>
            <a:r>
              <a:rPr lang="en-US" sz="1900">
                <a:solidFill>
                  <a:srgbClr val="FFFFFF"/>
                </a:solidFill>
              </a:rPr>
              <a:t>One Minute Dance Party.</a:t>
            </a:r>
          </a:p>
          <a:p>
            <a:r>
              <a:rPr lang="en-US" sz="1900">
                <a:solidFill>
                  <a:srgbClr val="FFFFFF"/>
                </a:solidFill>
              </a:rPr>
              <a:t>Walking barefoot.</a:t>
            </a:r>
          </a:p>
        </p:txBody>
      </p:sp>
    </p:spTree>
    <p:extLst>
      <p:ext uri="{BB962C8B-B14F-4D97-AF65-F5344CB8AC3E}">
        <p14:creationId xmlns:p14="http://schemas.microsoft.com/office/powerpoint/2010/main" val="34555139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screenshot of a cell phone&#10;&#10;Description automatically generated">
            <a:extLst>
              <a:ext uri="{FF2B5EF4-FFF2-40B4-BE49-F238E27FC236}">
                <a16:creationId xmlns:a16="http://schemas.microsoft.com/office/drawing/2014/main" id="{08484382-FCF8-47D9-B066-63FB8C29BAEA}"/>
              </a:ext>
            </a:extLst>
          </p:cNvPr>
          <p:cNvPicPr>
            <a:picLocks noChangeAspect="1"/>
          </p:cNvPicPr>
          <p:nvPr/>
        </p:nvPicPr>
        <p:blipFill rotWithShape="1">
          <a:blip r:embed="rId2">
            <a:extLst>
              <a:ext uri="{28A0092B-C50C-407E-A947-70E740481C1C}">
                <a14:useLocalDpi xmlns:a14="http://schemas.microsoft.com/office/drawing/2010/main" val="0"/>
              </a:ext>
            </a:extLst>
          </a:blip>
          <a:srcRect t="6083" r="2" b="2"/>
          <a:stretch/>
        </p:blipFill>
        <p:spPr>
          <a:xfrm>
            <a:off x="321733" y="321732"/>
            <a:ext cx="4367277" cy="6214533"/>
          </a:xfrm>
          <a:prstGeom prst="rect">
            <a:avLst/>
          </a:prstGeom>
        </p:spPr>
      </p:pic>
      <p:pic>
        <p:nvPicPr>
          <p:cNvPr id="7" name="Content Placeholder 6" descr="A screenshot of a cell phone&#10;&#10;Description automatically generated">
            <a:extLst>
              <a:ext uri="{FF2B5EF4-FFF2-40B4-BE49-F238E27FC236}">
                <a16:creationId xmlns:a16="http://schemas.microsoft.com/office/drawing/2014/main" id="{6A7E2177-B9C5-44AC-976E-07F14BCB2804}"/>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5805" r="8535" b="-1"/>
          <a:stretch/>
        </p:blipFill>
        <p:spPr>
          <a:xfrm>
            <a:off x="4772525" y="321732"/>
            <a:ext cx="7097742" cy="6214533"/>
          </a:xfrm>
          <a:prstGeom prst="rect">
            <a:avLst/>
          </a:prstGeom>
        </p:spPr>
      </p:pic>
      <p:sp>
        <p:nvSpPr>
          <p:cNvPr id="4" name="Slide Number Placeholder 3">
            <a:extLst>
              <a:ext uri="{FF2B5EF4-FFF2-40B4-BE49-F238E27FC236}">
                <a16:creationId xmlns:a16="http://schemas.microsoft.com/office/drawing/2014/main" id="{D1078DFA-1420-4BBB-B95D-1DF0EFFB8472}"/>
              </a:ext>
            </a:extLst>
          </p:cNvPr>
          <p:cNvSpPr>
            <a:spLocks noGrp="1"/>
          </p:cNvSpPr>
          <p:nvPr>
            <p:ph type="sldNum" sz="quarter" idx="12"/>
          </p:nvPr>
        </p:nvSpPr>
        <p:spPr>
          <a:xfrm>
            <a:off x="10917767" y="6557043"/>
            <a:ext cx="952499" cy="274320"/>
          </a:xfrm>
        </p:spPr>
        <p:txBody>
          <a:bodyPr vert="horz" lIns="91440" tIns="45720" rIns="91440" bIns="45720" rtlCol="0" anchor="ctr">
            <a:normAutofit/>
          </a:bodyPr>
          <a:lstStyle/>
          <a:p>
            <a:pPr>
              <a:spcAft>
                <a:spcPts val="600"/>
              </a:spcAft>
            </a:pPr>
            <a:fld id="{61C60EB4-FC14-43AE-871D-09A39D3EF8EE}" type="slidenum">
              <a:rPr lang="en-US"/>
              <a:pPr>
                <a:spcAft>
                  <a:spcPts val="600"/>
                </a:spcAft>
              </a:pPr>
              <a:t>35</a:t>
            </a:fld>
            <a:endParaRPr lang="en-US"/>
          </a:p>
        </p:txBody>
      </p:sp>
    </p:spTree>
    <p:extLst>
      <p:ext uri="{BB962C8B-B14F-4D97-AF65-F5344CB8AC3E}">
        <p14:creationId xmlns:p14="http://schemas.microsoft.com/office/powerpoint/2010/main" val="11700963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picture containing chip, table, food, dish&#10;&#10;Description automatically generated">
            <a:extLst>
              <a:ext uri="{FF2B5EF4-FFF2-40B4-BE49-F238E27FC236}">
                <a16:creationId xmlns:a16="http://schemas.microsoft.com/office/drawing/2014/main" id="{CFB9D269-C10D-496C-AB27-4B652EEE9F8A}"/>
              </a:ext>
            </a:extLst>
          </p:cNvPr>
          <p:cNvPicPr>
            <a:picLocks noChangeAspect="1"/>
          </p:cNvPicPr>
          <p:nvPr/>
        </p:nvPicPr>
        <p:blipFill rotWithShape="1">
          <a:blip r:embed="rId2">
            <a:extLst>
              <a:ext uri="{28A0092B-C50C-407E-A947-70E740481C1C}">
                <a14:useLocalDpi xmlns:a14="http://schemas.microsoft.com/office/drawing/2010/main" val="0"/>
              </a:ext>
            </a:extLst>
          </a:blip>
          <a:srcRect r="444"/>
          <a:stretch/>
        </p:blipFill>
        <p:spPr>
          <a:xfrm>
            <a:off x="20" y="10"/>
            <a:ext cx="12191980" cy="6857990"/>
          </a:xfrm>
          <a:prstGeom prst="rect">
            <a:avLst/>
          </a:prstGeom>
        </p:spPr>
      </p:pic>
      <p:sp>
        <p:nvSpPr>
          <p:cNvPr id="11"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9A5EEC33-E39C-41D8-8E7B-34D01A97938C}"/>
              </a:ext>
            </a:extLst>
          </p:cNvPr>
          <p:cNvSpPr>
            <a:spLocks noGrp="1"/>
          </p:cNvSpPr>
          <p:nvPr>
            <p:ph type="ctrTitle"/>
          </p:nvPr>
        </p:nvSpPr>
        <p:spPr>
          <a:xfrm>
            <a:off x="8022021" y="3231931"/>
            <a:ext cx="3852041" cy="1834056"/>
          </a:xfrm>
          <a:prstGeom prst="rect">
            <a:avLst/>
          </a:prstGeom>
        </p:spPr>
        <p:txBody>
          <a:bodyPr>
            <a:normAutofit/>
          </a:bodyPr>
          <a:lstStyle/>
          <a:p>
            <a:r>
              <a:rPr lang="en-US" sz="4000" dirty="0" err="1">
                <a:latin typeface="Arial Black" panose="020B0A04020102020204" pitchFamily="34" charset="0"/>
              </a:rPr>
              <a:t>Snaccident</a:t>
            </a:r>
            <a:r>
              <a:rPr lang="en-US" sz="4000" dirty="0">
                <a:latin typeface="Arial Black" panose="020B0A04020102020204" pitchFamily="34" charset="0"/>
              </a:rPr>
              <a:t>:</a:t>
            </a:r>
          </a:p>
        </p:txBody>
      </p:sp>
      <p:sp>
        <p:nvSpPr>
          <p:cNvPr id="3" name="Content Placeholder 2">
            <a:extLst>
              <a:ext uri="{FF2B5EF4-FFF2-40B4-BE49-F238E27FC236}">
                <a16:creationId xmlns:a16="http://schemas.microsoft.com/office/drawing/2014/main" id="{7D6B9F64-8E96-4A82-A2A7-6F5A1FA4C742}"/>
              </a:ext>
            </a:extLst>
          </p:cNvPr>
          <p:cNvSpPr>
            <a:spLocks noGrp="1"/>
          </p:cNvSpPr>
          <p:nvPr>
            <p:ph type="subTitle" idx="1"/>
          </p:nvPr>
        </p:nvSpPr>
        <p:spPr>
          <a:xfrm>
            <a:off x="7782910" y="5242675"/>
            <a:ext cx="4330262" cy="683284"/>
          </a:xfrm>
          <a:prstGeom prst="rect">
            <a:avLst/>
          </a:prstGeom>
        </p:spPr>
        <p:txBody>
          <a:bodyPr>
            <a:normAutofit/>
          </a:bodyPr>
          <a:lstStyle/>
          <a:p>
            <a:r>
              <a:rPr lang="en-US" sz="2000" b="1"/>
              <a:t>Eating an Entire Bag of Chips By Mistake</a:t>
            </a:r>
          </a:p>
        </p:txBody>
      </p:sp>
      <p:cxnSp>
        <p:nvCxnSpPr>
          <p:cNvPr id="13" name="Straight Connector 12">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89707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A close up of a persons feet&#10;&#10;Description automatically generated">
            <a:extLst>
              <a:ext uri="{FF2B5EF4-FFF2-40B4-BE49-F238E27FC236}">
                <a16:creationId xmlns:a16="http://schemas.microsoft.com/office/drawing/2014/main" id="{0F61C0D7-F374-4620-B618-A125278297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59208" y="1699126"/>
            <a:ext cx="4604800" cy="3453600"/>
          </a:xfrm>
          <a:prstGeom prst="rect">
            <a:avLst/>
          </a:prstGeom>
        </p:spPr>
      </p:pic>
      <p:cxnSp>
        <p:nvCxnSpPr>
          <p:cNvPr id="31" name="Straight Connector 22">
            <a:extLst>
              <a:ext uri="{FF2B5EF4-FFF2-40B4-BE49-F238E27FC236}">
                <a16:creationId xmlns:a16="http://schemas.microsoft.com/office/drawing/2014/main" id="{DCD67800-37AC-4E14-89B0-F79DCB3FB86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165600" y="1573887"/>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4" name="Picture 3" descr="A close up of text on a white background&#10;&#10;Description automatically generated">
            <a:extLst>
              <a:ext uri="{FF2B5EF4-FFF2-40B4-BE49-F238E27FC236}">
                <a16:creationId xmlns:a16="http://schemas.microsoft.com/office/drawing/2014/main" id="{3CE851F3-3BED-4688-BF73-5B131E26B8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0676" y="1657254"/>
            <a:ext cx="3537345" cy="3537345"/>
          </a:xfrm>
          <a:prstGeom prst="rect">
            <a:avLst/>
          </a:prstGeom>
        </p:spPr>
      </p:pic>
      <p:cxnSp>
        <p:nvCxnSpPr>
          <p:cNvPr id="32" name="Straight Connector 24">
            <a:extLst>
              <a:ext uri="{FF2B5EF4-FFF2-40B4-BE49-F238E27FC236}">
                <a16:creationId xmlns:a16="http://schemas.microsoft.com/office/drawing/2014/main" id="{20F1788F-A5AE-4188-8274-F7F2E3833EC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995920" y="1573887"/>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5" name="Content Placeholder 4" descr="A picture containing indoor, table, food, sitting&#10;&#10;Description automatically generated">
            <a:extLst>
              <a:ext uri="{FF2B5EF4-FFF2-40B4-BE49-F238E27FC236}">
                <a16:creationId xmlns:a16="http://schemas.microsoft.com/office/drawing/2014/main" id="{32D81277-D5C9-40D2-AE70-A79F8DD158E0}"/>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rot="5400000">
            <a:off x="7618496" y="1699128"/>
            <a:ext cx="4604800" cy="3453600"/>
          </a:xfrm>
          <a:prstGeom prst="rect">
            <a:avLst/>
          </a:prstGeom>
        </p:spPr>
      </p:pic>
    </p:spTree>
    <p:extLst>
      <p:ext uri="{BB962C8B-B14F-4D97-AF65-F5344CB8AC3E}">
        <p14:creationId xmlns:p14="http://schemas.microsoft.com/office/powerpoint/2010/main" val="21317536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52400"/>
            <a:ext cx="8229600" cy="1143000"/>
          </a:xfrm>
        </p:spPr>
        <p:txBody>
          <a:bodyPr/>
          <a:lstStyle/>
          <a:p>
            <a:r>
              <a:rPr lang="en-US" dirty="0">
                <a:latin typeface="Arial Black" panose="020B0A04020102020204" pitchFamily="34" charset="0"/>
              </a:rPr>
              <a:t>  How Mindfulness Helps  </a:t>
            </a:r>
          </a:p>
        </p:txBody>
      </p:sp>
      <p:sp>
        <p:nvSpPr>
          <p:cNvPr id="4" name="Slide Number Placeholder 3"/>
          <p:cNvSpPr>
            <a:spLocks noGrp="1"/>
          </p:cNvSpPr>
          <p:nvPr>
            <p:ph type="sldNum" sz="quarter" idx="12"/>
          </p:nvPr>
        </p:nvSpPr>
        <p:spPr/>
        <p:txBody>
          <a:bodyPr/>
          <a:lstStyle/>
          <a:p>
            <a:fld id="{61C60EB4-FC14-43AE-871D-09A39D3EF8EE}" type="slidenum">
              <a:rPr lang="en-US" smtClean="0"/>
              <a:t>38</a:t>
            </a:fld>
            <a:endParaRPr lang="en-US" dirty="0"/>
          </a:p>
        </p:txBody>
      </p:sp>
      <p:sp>
        <p:nvSpPr>
          <p:cNvPr id="15" name="Content Placeholder 14"/>
          <p:cNvSpPr>
            <a:spLocks noGrp="1"/>
          </p:cNvSpPr>
          <p:nvPr>
            <p:ph idx="1"/>
          </p:nvPr>
        </p:nvSpPr>
        <p:spPr>
          <a:xfrm>
            <a:off x="1981200" y="4873638"/>
            <a:ext cx="8229600" cy="1069962"/>
          </a:xfrm>
        </p:spPr>
        <p:txBody>
          <a:bodyPr>
            <a:normAutofit fontScale="85000" lnSpcReduction="20000"/>
          </a:bodyPr>
          <a:lstStyle/>
          <a:p>
            <a:pPr marL="0" indent="0">
              <a:buNone/>
            </a:pPr>
            <a:r>
              <a:rPr lang="en-US" b="1" dirty="0">
                <a:solidFill>
                  <a:schemeClr val="tx2"/>
                </a:solidFill>
              </a:rPr>
              <a:t>Mindfulness </a:t>
            </a:r>
            <a:r>
              <a:rPr lang="en-US" dirty="0"/>
              <a:t>creates space…</a:t>
            </a:r>
          </a:p>
          <a:p>
            <a:pPr marL="0" indent="0">
              <a:buNone/>
            </a:pPr>
            <a:r>
              <a:rPr lang="en-US" dirty="0"/>
              <a:t>	…replacing </a:t>
            </a:r>
            <a:r>
              <a:rPr lang="en-US" b="1" dirty="0">
                <a:solidFill>
                  <a:srgbClr val="FF0000"/>
                </a:solidFill>
              </a:rPr>
              <a:t>impulsive reactions </a:t>
            </a:r>
            <a:r>
              <a:rPr lang="en-US" dirty="0"/>
              <a:t>with </a:t>
            </a:r>
            <a:r>
              <a:rPr lang="en-US" b="1" dirty="0">
                <a:solidFill>
                  <a:srgbClr val="00B050"/>
                </a:solidFill>
              </a:rPr>
              <a:t>thoughtful responses</a:t>
            </a:r>
            <a:r>
              <a:rPr lang="en-US" dirty="0"/>
              <a:t>.</a:t>
            </a:r>
          </a:p>
        </p:txBody>
      </p:sp>
      <p:grpSp>
        <p:nvGrpSpPr>
          <p:cNvPr id="9" name="Group 8"/>
          <p:cNvGrpSpPr/>
          <p:nvPr/>
        </p:nvGrpSpPr>
        <p:grpSpPr>
          <a:xfrm>
            <a:off x="1748580" y="3124200"/>
            <a:ext cx="8614620" cy="861322"/>
            <a:chOff x="152400" y="3379339"/>
            <a:chExt cx="8614620" cy="861322"/>
          </a:xfrm>
        </p:grpSpPr>
        <p:grpSp>
          <p:nvGrpSpPr>
            <p:cNvPr id="12" name="Group 11"/>
            <p:cNvGrpSpPr/>
            <p:nvPr/>
          </p:nvGrpSpPr>
          <p:grpSpPr>
            <a:xfrm>
              <a:off x="3352800" y="3608212"/>
              <a:ext cx="838200" cy="447159"/>
              <a:chOff x="3371831" y="545260"/>
              <a:chExt cx="940050" cy="728241"/>
            </a:xfrm>
            <a:solidFill>
              <a:schemeClr val="bg1">
                <a:lumMod val="65000"/>
              </a:schemeClr>
            </a:solidFill>
          </p:grpSpPr>
          <p:sp>
            <p:nvSpPr>
              <p:cNvPr id="13" name="Right Arrow 12"/>
              <p:cNvSpPr/>
              <p:nvPr/>
            </p:nvSpPr>
            <p:spPr>
              <a:xfrm>
                <a:off x="3371831" y="545260"/>
                <a:ext cx="940050" cy="728241"/>
              </a:xfrm>
              <a:prstGeom prst="rightArrow">
                <a:avLst>
                  <a:gd name="adj1" fmla="val 60000"/>
                  <a:gd name="adj2" fmla="val 50000"/>
                </a:avLst>
              </a:prstGeom>
              <a:grpFill/>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sp>
          <p:sp>
            <p:nvSpPr>
              <p:cNvPr id="14" name="Right Arrow 4"/>
              <p:cNvSpPr/>
              <p:nvPr/>
            </p:nvSpPr>
            <p:spPr>
              <a:xfrm>
                <a:off x="3371831" y="690908"/>
                <a:ext cx="721578" cy="43694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377950">
                  <a:lnSpc>
                    <a:spcPct val="90000"/>
                  </a:lnSpc>
                  <a:spcBef>
                    <a:spcPct val="0"/>
                  </a:spcBef>
                  <a:spcAft>
                    <a:spcPct val="35000"/>
                  </a:spcAft>
                </a:pPr>
                <a:endParaRPr lang="en-US" sz="3100"/>
              </a:p>
            </p:txBody>
          </p:sp>
        </p:grpSp>
        <p:grpSp>
          <p:nvGrpSpPr>
            <p:cNvPr id="28" name="Group 27"/>
            <p:cNvGrpSpPr/>
            <p:nvPr/>
          </p:nvGrpSpPr>
          <p:grpSpPr>
            <a:xfrm>
              <a:off x="1642602" y="3429000"/>
              <a:ext cx="1633998" cy="811661"/>
              <a:chOff x="3407" y="55483"/>
              <a:chExt cx="2925003" cy="2299297"/>
            </a:xfrm>
          </p:grpSpPr>
          <p:sp>
            <p:nvSpPr>
              <p:cNvPr id="29" name="Rounded Rectangle 28"/>
              <p:cNvSpPr/>
              <p:nvPr/>
            </p:nvSpPr>
            <p:spPr>
              <a:xfrm>
                <a:off x="3407" y="324380"/>
                <a:ext cx="2925003" cy="2030400"/>
              </a:xfrm>
              <a:prstGeom prst="roundRect">
                <a:avLst>
                  <a:gd name="adj" fmla="val 10000"/>
                </a:avLst>
              </a:prstGeom>
              <a:solidFill>
                <a:schemeClr val="accent4">
                  <a:lumMod val="40000"/>
                  <a:lumOff val="60000"/>
                </a:schemeClr>
              </a:solidFill>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sp>
          <p:sp>
            <p:nvSpPr>
              <p:cNvPr id="30" name="Rounded Rectangle 4"/>
              <p:cNvSpPr/>
              <p:nvPr/>
            </p:nvSpPr>
            <p:spPr>
              <a:xfrm>
                <a:off x="3407" y="55483"/>
                <a:ext cx="2925003" cy="117000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34264" tIns="334264" rIns="334264" bIns="179070" numCol="1" spcCol="1270" anchor="t" anchorCtr="0">
                <a:noAutofit/>
              </a:bodyPr>
              <a:lstStyle/>
              <a:p>
                <a:pPr algn="ctr" defTabSz="2089150">
                  <a:lnSpc>
                    <a:spcPct val="90000"/>
                  </a:lnSpc>
                  <a:spcBef>
                    <a:spcPct val="0"/>
                  </a:spcBef>
                  <a:spcAft>
                    <a:spcPct val="35000"/>
                  </a:spcAft>
                </a:pPr>
                <a:r>
                  <a:rPr lang="en-US" sz="2000" dirty="0">
                    <a:solidFill>
                      <a:sysClr val="windowText" lastClr="000000"/>
                    </a:solidFill>
                  </a:rPr>
                  <a:t>Stimulus</a:t>
                </a:r>
              </a:p>
            </p:txBody>
          </p:sp>
        </p:grpSp>
        <p:grpSp>
          <p:nvGrpSpPr>
            <p:cNvPr id="37" name="Group 36"/>
            <p:cNvGrpSpPr/>
            <p:nvPr/>
          </p:nvGrpSpPr>
          <p:grpSpPr>
            <a:xfrm>
              <a:off x="4259438" y="3401705"/>
              <a:ext cx="1836562" cy="811661"/>
              <a:chOff x="3407" y="55483"/>
              <a:chExt cx="2925003" cy="2299297"/>
            </a:xfrm>
          </p:grpSpPr>
          <p:sp>
            <p:nvSpPr>
              <p:cNvPr id="38" name="Rounded Rectangle 37"/>
              <p:cNvSpPr/>
              <p:nvPr/>
            </p:nvSpPr>
            <p:spPr>
              <a:xfrm>
                <a:off x="3407" y="324380"/>
                <a:ext cx="2925003" cy="2030400"/>
              </a:xfrm>
              <a:prstGeom prst="roundRect">
                <a:avLst>
                  <a:gd name="adj" fmla="val 10000"/>
                </a:avLst>
              </a:prstGeom>
              <a:solidFill>
                <a:schemeClr val="tx2">
                  <a:lumMod val="40000"/>
                  <a:lumOff val="60000"/>
                </a:schemeClr>
              </a:solidFill>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sp>
          <p:sp>
            <p:nvSpPr>
              <p:cNvPr id="39" name="Rounded Rectangle 4"/>
              <p:cNvSpPr/>
              <p:nvPr/>
            </p:nvSpPr>
            <p:spPr>
              <a:xfrm>
                <a:off x="3407" y="55483"/>
                <a:ext cx="2925003" cy="117000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34264" tIns="334264" rIns="334264" bIns="179070" numCol="1" spcCol="1270" anchor="t" anchorCtr="0">
                <a:noAutofit/>
              </a:bodyPr>
              <a:lstStyle/>
              <a:p>
                <a:pPr algn="ctr" defTabSz="2089150">
                  <a:lnSpc>
                    <a:spcPct val="90000"/>
                  </a:lnSpc>
                  <a:spcBef>
                    <a:spcPct val="0"/>
                  </a:spcBef>
                  <a:spcAft>
                    <a:spcPct val="35000"/>
                  </a:spcAft>
                </a:pPr>
                <a:r>
                  <a:rPr lang="en-US" dirty="0">
                    <a:solidFill>
                      <a:sysClr val="windowText" lastClr="000000"/>
                    </a:solidFill>
                  </a:rPr>
                  <a:t>Mindfulness</a:t>
                </a:r>
              </a:p>
            </p:txBody>
          </p:sp>
        </p:grpSp>
        <p:grpSp>
          <p:nvGrpSpPr>
            <p:cNvPr id="46" name="Group 45"/>
            <p:cNvGrpSpPr/>
            <p:nvPr/>
          </p:nvGrpSpPr>
          <p:grpSpPr>
            <a:xfrm>
              <a:off x="6172200" y="3639898"/>
              <a:ext cx="838200" cy="447159"/>
              <a:chOff x="3371831" y="545260"/>
              <a:chExt cx="940050" cy="728241"/>
            </a:xfrm>
            <a:solidFill>
              <a:schemeClr val="bg1">
                <a:lumMod val="65000"/>
              </a:schemeClr>
            </a:solidFill>
          </p:grpSpPr>
          <p:sp>
            <p:nvSpPr>
              <p:cNvPr id="47" name="Right Arrow 46"/>
              <p:cNvSpPr/>
              <p:nvPr/>
            </p:nvSpPr>
            <p:spPr>
              <a:xfrm>
                <a:off x="3371831" y="545260"/>
                <a:ext cx="940050" cy="728241"/>
              </a:xfrm>
              <a:prstGeom prst="rightArrow">
                <a:avLst>
                  <a:gd name="adj1" fmla="val 60000"/>
                  <a:gd name="adj2" fmla="val 50000"/>
                </a:avLst>
              </a:prstGeom>
              <a:grpFill/>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sp>
          <p:sp>
            <p:nvSpPr>
              <p:cNvPr id="48" name="Right Arrow 4"/>
              <p:cNvSpPr/>
              <p:nvPr/>
            </p:nvSpPr>
            <p:spPr>
              <a:xfrm>
                <a:off x="3371831" y="690908"/>
                <a:ext cx="721578" cy="43694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377950">
                  <a:lnSpc>
                    <a:spcPct val="90000"/>
                  </a:lnSpc>
                  <a:spcBef>
                    <a:spcPct val="0"/>
                  </a:spcBef>
                  <a:spcAft>
                    <a:spcPct val="35000"/>
                  </a:spcAft>
                </a:pPr>
                <a:endParaRPr lang="en-US" sz="3100"/>
              </a:p>
            </p:txBody>
          </p:sp>
        </p:grpSp>
        <p:grpSp>
          <p:nvGrpSpPr>
            <p:cNvPr id="49" name="Group 48"/>
            <p:cNvGrpSpPr/>
            <p:nvPr/>
          </p:nvGrpSpPr>
          <p:grpSpPr>
            <a:xfrm>
              <a:off x="7095309" y="3379339"/>
              <a:ext cx="1671711" cy="811661"/>
              <a:chOff x="3407" y="55483"/>
              <a:chExt cx="2925003" cy="2299297"/>
            </a:xfrm>
            <a:solidFill>
              <a:schemeClr val="accent3">
                <a:lumMod val="75000"/>
              </a:schemeClr>
            </a:solidFill>
          </p:grpSpPr>
          <p:sp>
            <p:nvSpPr>
              <p:cNvPr id="50" name="Rounded Rectangle 49"/>
              <p:cNvSpPr/>
              <p:nvPr/>
            </p:nvSpPr>
            <p:spPr>
              <a:xfrm>
                <a:off x="3407" y="324380"/>
                <a:ext cx="2925003" cy="2030400"/>
              </a:xfrm>
              <a:prstGeom prst="roundRect">
                <a:avLst>
                  <a:gd name="adj" fmla="val 10000"/>
                </a:avLst>
              </a:prstGeom>
              <a:solidFill>
                <a:srgbClr val="0AC649"/>
              </a:solidFill>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sp>
          <p:sp>
            <p:nvSpPr>
              <p:cNvPr id="51" name="Rounded Rectangle 4"/>
              <p:cNvSpPr/>
              <p:nvPr/>
            </p:nvSpPr>
            <p:spPr>
              <a:xfrm>
                <a:off x="3407" y="55483"/>
                <a:ext cx="2925003" cy="1170001"/>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334264" tIns="334264" rIns="334264" bIns="179070" numCol="1" spcCol="1270" anchor="t" anchorCtr="0">
                <a:noAutofit/>
              </a:bodyPr>
              <a:lstStyle/>
              <a:p>
                <a:pPr algn="ctr" defTabSz="2089150">
                  <a:lnSpc>
                    <a:spcPct val="90000"/>
                  </a:lnSpc>
                  <a:spcBef>
                    <a:spcPct val="0"/>
                  </a:spcBef>
                  <a:spcAft>
                    <a:spcPct val="35000"/>
                  </a:spcAft>
                </a:pPr>
                <a:r>
                  <a:rPr lang="en-US" sz="2000" dirty="0"/>
                  <a:t>Response</a:t>
                </a:r>
              </a:p>
            </p:txBody>
          </p:sp>
        </p:grpSp>
        <p:sp>
          <p:nvSpPr>
            <p:cNvPr id="3" name="TextBox 2"/>
            <p:cNvSpPr txBox="1"/>
            <p:nvPr/>
          </p:nvSpPr>
          <p:spPr>
            <a:xfrm>
              <a:off x="152400" y="3544669"/>
              <a:ext cx="1414002" cy="646331"/>
            </a:xfrm>
            <a:prstGeom prst="rect">
              <a:avLst/>
            </a:prstGeom>
            <a:noFill/>
          </p:spPr>
          <p:txBody>
            <a:bodyPr wrap="square" rtlCol="0">
              <a:spAutoFit/>
            </a:bodyPr>
            <a:lstStyle/>
            <a:p>
              <a:r>
                <a:rPr lang="en-US" b="1" i="1" dirty="0"/>
                <a:t>With</a:t>
              </a:r>
            </a:p>
            <a:p>
              <a:r>
                <a:rPr lang="en-US" b="1" i="1" dirty="0"/>
                <a:t>Mindfulness</a:t>
              </a:r>
            </a:p>
          </p:txBody>
        </p:sp>
      </p:grpSp>
      <p:grpSp>
        <p:nvGrpSpPr>
          <p:cNvPr id="5" name="Group 4"/>
          <p:cNvGrpSpPr/>
          <p:nvPr/>
        </p:nvGrpSpPr>
        <p:grpSpPr>
          <a:xfrm>
            <a:off x="1716458" y="1752601"/>
            <a:ext cx="5751143" cy="811661"/>
            <a:chOff x="150055" y="2019784"/>
            <a:chExt cx="5751143" cy="811661"/>
          </a:xfrm>
        </p:grpSpPr>
        <p:grpSp>
          <p:nvGrpSpPr>
            <p:cNvPr id="43" name="Group 42"/>
            <p:cNvGrpSpPr/>
            <p:nvPr/>
          </p:nvGrpSpPr>
          <p:grpSpPr>
            <a:xfrm>
              <a:off x="3352800" y="2265827"/>
              <a:ext cx="838200" cy="447159"/>
              <a:chOff x="3371831" y="545260"/>
              <a:chExt cx="940050" cy="728241"/>
            </a:xfrm>
            <a:solidFill>
              <a:schemeClr val="bg1">
                <a:lumMod val="65000"/>
              </a:schemeClr>
            </a:solidFill>
          </p:grpSpPr>
          <p:sp>
            <p:nvSpPr>
              <p:cNvPr id="44" name="Right Arrow 43"/>
              <p:cNvSpPr/>
              <p:nvPr/>
            </p:nvSpPr>
            <p:spPr>
              <a:xfrm>
                <a:off x="3371831" y="545260"/>
                <a:ext cx="940050" cy="728241"/>
              </a:xfrm>
              <a:prstGeom prst="rightArrow">
                <a:avLst>
                  <a:gd name="adj1" fmla="val 60000"/>
                  <a:gd name="adj2" fmla="val 50000"/>
                </a:avLst>
              </a:prstGeom>
              <a:grpFill/>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sp>
          <p:sp>
            <p:nvSpPr>
              <p:cNvPr id="45" name="Right Arrow 4"/>
              <p:cNvSpPr/>
              <p:nvPr/>
            </p:nvSpPr>
            <p:spPr>
              <a:xfrm>
                <a:off x="3371831" y="690908"/>
                <a:ext cx="721578" cy="43694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377950">
                  <a:lnSpc>
                    <a:spcPct val="90000"/>
                  </a:lnSpc>
                  <a:spcBef>
                    <a:spcPct val="0"/>
                  </a:spcBef>
                  <a:spcAft>
                    <a:spcPct val="35000"/>
                  </a:spcAft>
                </a:pPr>
                <a:endParaRPr lang="en-US" sz="3100"/>
              </a:p>
            </p:txBody>
          </p:sp>
        </p:grpSp>
        <p:sp>
          <p:nvSpPr>
            <p:cNvPr id="52" name="TextBox 51"/>
            <p:cNvSpPr txBox="1"/>
            <p:nvPr/>
          </p:nvSpPr>
          <p:spPr>
            <a:xfrm>
              <a:off x="150055" y="2120307"/>
              <a:ext cx="1414002" cy="646331"/>
            </a:xfrm>
            <a:prstGeom prst="rect">
              <a:avLst/>
            </a:prstGeom>
            <a:noFill/>
          </p:spPr>
          <p:txBody>
            <a:bodyPr wrap="square" rtlCol="0">
              <a:spAutoFit/>
            </a:bodyPr>
            <a:lstStyle/>
            <a:p>
              <a:r>
                <a:rPr lang="en-US" b="1" i="1" dirty="0"/>
                <a:t>Without</a:t>
              </a:r>
            </a:p>
            <a:p>
              <a:r>
                <a:rPr lang="en-US" b="1" i="1" dirty="0"/>
                <a:t>Mindfulness</a:t>
              </a:r>
            </a:p>
          </p:txBody>
        </p:sp>
        <p:grpSp>
          <p:nvGrpSpPr>
            <p:cNvPr id="53" name="Group 52"/>
            <p:cNvGrpSpPr/>
            <p:nvPr/>
          </p:nvGrpSpPr>
          <p:grpSpPr>
            <a:xfrm>
              <a:off x="1642602" y="2019784"/>
              <a:ext cx="1633998" cy="811661"/>
              <a:chOff x="3407" y="55483"/>
              <a:chExt cx="2925003" cy="2299297"/>
            </a:xfrm>
          </p:grpSpPr>
          <p:sp>
            <p:nvSpPr>
              <p:cNvPr id="54" name="Rounded Rectangle 53"/>
              <p:cNvSpPr/>
              <p:nvPr/>
            </p:nvSpPr>
            <p:spPr>
              <a:xfrm>
                <a:off x="3407" y="324380"/>
                <a:ext cx="2925003" cy="2030400"/>
              </a:xfrm>
              <a:prstGeom prst="roundRect">
                <a:avLst>
                  <a:gd name="adj" fmla="val 10000"/>
                </a:avLst>
              </a:prstGeom>
              <a:solidFill>
                <a:schemeClr val="accent4">
                  <a:lumMod val="40000"/>
                  <a:lumOff val="60000"/>
                </a:schemeClr>
              </a:solidFill>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sp>
          <p:sp>
            <p:nvSpPr>
              <p:cNvPr id="55" name="Rounded Rectangle 4"/>
              <p:cNvSpPr/>
              <p:nvPr/>
            </p:nvSpPr>
            <p:spPr>
              <a:xfrm>
                <a:off x="3407" y="55483"/>
                <a:ext cx="2925003" cy="117000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34264" tIns="334264" rIns="334264" bIns="179070" numCol="1" spcCol="1270" anchor="t" anchorCtr="0">
                <a:noAutofit/>
              </a:bodyPr>
              <a:lstStyle/>
              <a:p>
                <a:pPr algn="ctr" defTabSz="2089150">
                  <a:lnSpc>
                    <a:spcPct val="90000"/>
                  </a:lnSpc>
                  <a:spcBef>
                    <a:spcPct val="0"/>
                  </a:spcBef>
                  <a:spcAft>
                    <a:spcPct val="35000"/>
                  </a:spcAft>
                </a:pPr>
                <a:r>
                  <a:rPr lang="en-US" sz="2000" dirty="0">
                    <a:solidFill>
                      <a:sysClr val="windowText" lastClr="000000"/>
                    </a:solidFill>
                  </a:rPr>
                  <a:t>Stimulus</a:t>
                </a:r>
              </a:p>
            </p:txBody>
          </p:sp>
        </p:grpSp>
        <p:grpSp>
          <p:nvGrpSpPr>
            <p:cNvPr id="65" name="Group 64"/>
            <p:cNvGrpSpPr/>
            <p:nvPr/>
          </p:nvGrpSpPr>
          <p:grpSpPr>
            <a:xfrm>
              <a:off x="4267200" y="2019784"/>
              <a:ext cx="1633998" cy="811661"/>
              <a:chOff x="3407" y="55483"/>
              <a:chExt cx="2925003" cy="2299297"/>
            </a:xfrm>
          </p:grpSpPr>
          <p:sp>
            <p:nvSpPr>
              <p:cNvPr id="66" name="Rounded Rectangle 65"/>
              <p:cNvSpPr/>
              <p:nvPr/>
            </p:nvSpPr>
            <p:spPr>
              <a:xfrm>
                <a:off x="3407" y="324380"/>
                <a:ext cx="2925003" cy="2030400"/>
              </a:xfrm>
              <a:prstGeom prst="roundRect">
                <a:avLst>
                  <a:gd name="adj" fmla="val 10000"/>
                </a:avLst>
              </a:prstGeom>
              <a:solidFill>
                <a:srgbClr val="F8663E"/>
              </a:solidFill>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a:lstStyle/>
              <a:p>
                <a:endParaRPr lang="en-US" dirty="0"/>
              </a:p>
            </p:txBody>
          </p:sp>
          <p:sp>
            <p:nvSpPr>
              <p:cNvPr id="67" name="Rounded Rectangle 4"/>
              <p:cNvSpPr/>
              <p:nvPr/>
            </p:nvSpPr>
            <p:spPr>
              <a:xfrm>
                <a:off x="3407" y="55483"/>
                <a:ext cx="2925003" cy="117000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34264" tIns="334264" rIns="334264" bIns="179070" numCol="1" spcCol="1270" anchor="t" anchorCtr="0">
                <a:noAutofit/>
              </a:bodyPr>
              <a:lstStyle/>
              <a:p>
                <a:pPr algn="ctr" defTabSz="2089150">
                  <a:lnSpc>
                    <a:spcPct val="90000"/>
                  </a:lnSpc>
                  <a:spcBef>
                    <a:spcPct val="0"/>
                  </a:spcBef>
                  <a:spcAft>
                    <a:spcPct val="35000"/>
                  </a:spcAft>
                </a:pPr>
                <a:r>
                  <a:rPr lang="en-US" sz="2000" dirty="0"/>
                  <a:t>Reaction</a:t>
                </a:r>
              </a:p>
            </p:txBody>
          </p:sp>
        </p:grpSp>
      </p:grpSp>
      <p:cxnSp>
        <p:nvCxnSpPr>
          <p:cNvPr id="11" name="Straight Connector 10"/>
          <p:cNvCxnSpPr/>
          <p:nvPr/>
        </p:nvCxnSpPr>
        <p:spPr>
          <a:xfrm>
            <a:off x="1905000" y="2895600"/>
            <a:ext cx="85344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1905000" y="4267200"/>
            <a:ext cx="85344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4195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42A5316D-ED2F-4F89-B4B4-8D9240B1A3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41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627B21F-8BE6-4B4A-AD38-12413EDC8112}"/>
              </a:ext>
            </a:extLst>
          </p:cNvPr>
          <p:cNvSpPr>
            <a:spLocks noGrp="1"/>
          </p:cNvSpPr>
          <p:nvPr>
            <p:ph type="title"/>
          </p:nvPr>
        </p:nvSpPr>
        <p:spPr>
          <a:xfrm>
            <a:off x="838200" y="2057400"/>
            <a:ext cx="2743200" cy="2743200"/>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algn="ctr"/>
            <a:r>
              <a:rPr lang="en-US" sz="2000" kern="1200" dirty="0">
                <a:solidFill>
                  <a:srgbClr val="FFFFFF"/>
                </a:solidFill>
                <a:latin typeface="Arial Black" panose="020B0A04020102020204" pitchFamily="34" charset="0"/>
              </a:rPr>
              <a:t>Mindfulness at Your Fingertips</a:t>
            </a:r>
          </a:p>
        </p:txBody>
      </p:sp>
      <p:pic>
        <p:nvPicPr>
          <p:cNvPr id="10" name="Picture 9" descr="A picture containing drawing&#10;&#10;Description automatically generated">
            <a:extLst>
              <a:ext uri="{FF2B5EF4-FFF2-40B4-BE49-F238E27FC236}">
                <a16:creationId xmlns:a16="http://schemas.microsoft.com/office/drawing/2014/main" id="{D204953C-9DA9-4CA3-8F2B-1C0D1DF285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1950" y="1208088"/>
            <a:ext cx="1536700" cy="1550988"/>
          </a:xfrm>
          <a:prstGeom prst="rect">
            <a:avLst/>
          </a:prstGeom>
        </p:spPr>
      </p:pic>
      <p:pic>
        <p:nvPicPr>
          <p:cNvPr id="12" name="Picture 11" descr="A picture containing drawing&#10;&#10;Description automatically generated">
            <a:extLst>
              <a:ext uri="{FF2B5EF4-FFF2-40B4-BE49-F238E27FC236}">
                <a16:creationId xmlns:a16="http://schemas.microsoft.com/office/drawing/2014/main" id="{3C3791EA-8B03-411B-B516-1AE3547AC5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2875" y="1208088"/>
            <a:ext cx="3457575" cy="1550988"/>
          </a:xfrm>
          <a:prstGeom prst="rect">
            <a:avLst/>
          </a:prstGeom>
        </p:spPr>
      </p:pic>
      <p:pic>
        <p:nvPicPr>
          <p:cNvPr id="8" name="Picture 7" descr="A close up of a bowl&#10;&#10;Description automatically generated">
            <a:extLst>
              <a:ext uri="{FF2B5EF4-FFF2-40B4-BE49-F238E27FC236}">
                <a16:creationId xmlns:a16="http://schemas.microsoft.com/office/drawing/2014/main" id="{9AC6DCA4-B539-4636-9B9A-6588BD6F4A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99500" y="2841625"/>
            <a:ext cx="2522538" cy="1112838"/>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E8D3D5AF-9BC1-4D76-9B5C-6724F8199E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89613" y="1208088"/>
            <a:ext cx="1890713" cy="1550988"/>
          </a:xfrm>
          <a:prstGeom prst="rect">
            <a:avLst/>
          </a:prstGeom>
        </p:spPr>
      </p:pic>
      <p:pic>
        <p:nvPicPr>
          <p:cNvPr id="4" name="Picture 3" descr="A picture containing drawing&#10;&#10;Description automatically generated">
            <a:extLst>
              <a:ext uri="{FF2B5EF4-FFF2-40B4-BE49-F238E27FC236}">
                <a16:creationId xmlns:a16="http://schemas.microsoft.com/office/drawing/2014/main" id="{571883AF-73C8-46DC-8874-BD2FA38BC99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99500" y="4037013"/>
            <a:ext cx="2522538" cy="1612900"/>
          </a:xfrm>
          <a:prstGeom prst="rect">
            <a:avLst/>
          </a:prstGeom>
        </p:spPr>
      </p:pic>
      <p:pic>
        <p:nvPicPr>
          <p:cNvPr id="5" name="Picture 4" descr="A picture containing glass&#10;&#10;Description automatically generated">
            <a:extLst>
              <a:ext uri="{FF2B5EF4-FFF2-40B4-BE49-F238E27FC236}">
                <a16:creationId xmlns:a16="http://schemas.microsoft.com/office/drawing/2014/main" id="{6C10A10F-1186-454A-9D74-3E93E842FC7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71950" y="2841625"/>
            <a:ext cx="4445000" cy="2808288"/>
          </a:xfrm>
          <a:prstGeom prst="rect">
            <a:avLst/>
          </a:prstGeom>
        </p:spPr>
      </p:pic>
    </p:spTree>
    <p:extLst>
      <p:ext uri="{BB962C8B-B14F-4D97-AF65-F5344CB8AC3E}">
        <p14:creationId xmlns:p14="http://schemas.microsoft.com/office/powerpoint/2010/main" val="17955888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7D9D36D6-2AC5-46A1-A849-4C82D5264A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354955" y="552182"/>
            <a:ext cx="5998840" cy="3343135"/>
          </a:xfrm>
          <a:noFill/>
        </p:spPr>
        <p:txBody>
          <a:bodyPr vert="horz" lIns="91440" tIns="45720" rIns="91440" bIns="45720" rtlCol="0" anchor="b">
            <a:noAutofit/>
          </a:bodyPr>
          <a:lstStyle/>
          <a:p>
            <a:r>
              <a:rPr lang="en-US" sz="8000" dirty="0">
                <a:latin typeface="Arial Black" panose="020B0A04020102020204" pitchFamily="34" charset="0"/>
              </a:rPr>
              <a:t>You Are Probably a Dog</a:t>
            </a:r>
          </a:p>
        </p:txBody>
      </p:sp>
      <p:sp>
        <p:nvSpPr>
          <p:cNvPr id="16" name="Content Placeholder 15">
            <a:extLst>
              <a:ext uri="{FF2B5EF4-FFF2-40B4-BE49-F238E27FC236}">
                <a16:creationId xmlns:a16="http://schemas.microsoft.com/office/drawing/2014/main" id="{CB2CA08D-6B29-45EB-9DD5-4CEA27A2E71D}"/>
              </a:ext>
            </a:extLst>
          </p:cNvPr>
          <p:cNvSpPr>
            <a:spLocks noGrp="1"/>
          </p:cNvSpPr>
          <p:nvPr>
            <p:ph idx="1"/>
          </p:nvPr>
        </p:nvSpPr>
        <p:spPr>
          <a:xfrm>
            <a:off x="5354955" y="4067032"/>
            <a:ext cx="5998840" cy="2067068"/>
          </a:xfrm>
          <a:noFill/>
        </p:spPr>
        <p:txBody>
          <a:bodyPr vert="horz" lIns="91440" tIns="45720" rIns="91440" bIns="45720" rtlCol="0">
            <a:normAutofit/>
          </a:bodyPr>
          <a:lstStyle/>
          <a:p>
            <a:pPr marL="0" indent="0">
              <a:buNone/>
            </a:pPr>
            <a:r>
              <a:rPr lang="en-US" sz="2400" dirty="0"/>
              <a:t>				Jack Kornfield</a:t>
            </a:r>
          </a:p>
        </p:txBody>
      </p:sp>
      <p:pic>
        <p:nvPicPr>
          <p:cNvPr id="10" name="Content Placeholder 9" descr="mazy.jpg"/>
          <p:cNvPicPr>
            <a:picLocks noChangeAspect="1"/>
          </p:cNvPicPr>
          <p:nvPr/>
        </p:nvPicPr>
        <p:blipFill rotWithShape="1">
          <a:blip r:embed="rId2">
            <a:extLst>
              <a:ext uri="{28A0092B-C50C-407E-A947-70E740481C1C}">
                <a14:useLocalDpi xmlns:a14="http://schemas.microsoft.com/office/drawing/2010/main" val="0"/>
              </a:ext>
            </a:extLst>
          </a:blip>
          <a:srcRect r="-2" b="6255"/>
          <a:stretch/>
        </p:blipFill>
        <p:spPr>
          <a:xfrm>
            <a:off x="20" y="10"/>
            <a:ext cx="4992985" cy="6857990"/>
          </a:xfrm>
          <a:prstGeom prst="rect">
            <a:avLst/>
          </a:prstGeom>
        </p:spPr>
      </p:pic>
    </p:spTree>
    <p:extLst>
      <p:ext uri="{BB962C8B-B14F-4D97-AF65-F5344CB8AC3E}">
        <p14:creationId xmlns:p14="http://schemas.microsoft.com/office/powerpoint/2010/main" val="3307252464"/>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0C2F8F76-4F55-4ED5-AC3D-1714C449C8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indoor, kitchen, kitchenware, sitting&#10;&#10;Description automatically generated">
            <a:extLst>
              <a:ext uri="{FF2B5EF4-FFF2-40B4-BE49-F238E27FC236}">
                <a16:creationId xmlns:a16="http://schemas.microsoft.com/office/drawing/2014/main" id="{5B5AED0C-F0FD-4E19-AABB-E655CF7FFF6E}"/>
              </a:ext>
            </a:extLst>
          </p:cNvPr>
          <p:cNvPicPr>
            <a:picLocks noChangeAspect="1"/>
          </p:cNvPicPr>
          <p:nvPr/>
        </p:nvPicPr>
        <p:blipFill rotWithShape="1">
          <a:blip r:embed="rId2">
            <a:extLst>
              <a:ext uri="{28A0092B-C50C-407E-A947-70E740481C1C}">
                <a14:useLocalDpi xmlns:a14="http://schemas.microsoft.com/office/drawing/2010/main" val="0"/>
              </a:ext>
            </a:extLst>
          </a:blip>
          <a:srcRect t="17335" r="-1" b="-1"/>
          <a:stretch/>
        </p:blipFill>
        <p:spPr>
          <a:xfrm>
            <a:off x="409576" y="633619"/>
            <a:ext cx="6648449" cy="5495925"/>
          </a:xfrm>
          <a:prstGeom prst="rect">
            <a:avLst/>
          </a:prstGeom>
        </p:spPr>
      </p:pic>
      <p:sp useBgFill="1">
        <p:nvSpPr>
          <p:cNvPr id="23" name="Rectangle 22">
            <a:extLst>
              <a:ext uri="{FF2B5EF4-FFF2-40B4-BE49-F238E27FC236}">
                <a16:creationId xmlns:a16="http://schemas.microsoft.com/office/drawing/2014/main" id="{57F6BDD4-E066-4008-8011-6CC31AEB4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03041" y="633619"/>
            <a:ext cx="4279383" cy="5495925"/>
          </a:xfrm>
          <a:prstGeom prst="rect">
            <a:avLst/>
          </a:prstGeom>
          <a:ln w="9525">
            <a:solidFill>
              <a:srgbClr val="DEDEDE"/>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2466758-3981-4C92-8A8E-2B3E3D6A38B6}"/>
              </a:ext>
            </a:extLst>
          </p:cNvPr>
          <p:cNvSpPr>
            <a:spLocks noGrp="1"/>
          </p:cNvSpPr>
          <p:nvPr>
            <p:ph type="title"/>
          </p:nvPr>
        </p:nvSpPr>
        <p:spPr>
          <a:xfrm>
            <a:off x="7806813" y="728456"/>
            <a:ext cx="3536314" cy="1356587"/>
          </a:xfrm>
        </p:spPr>
        <p:txBody>
          <a:bodyPr>
            <a:normAutofit fontScale="90000"/>
          </a:bodyPr>
          <a:lstStyle/>
          <a:p>
            <a:r>
              <a:rPr lang="en-US" sz="1800" b="1" u="sng" dirty="0">
                <a:latin typeface="Arial Black" panose="020B0A04020102020204" pitchFamily="34" charset="0"/>
              </a:rPr>
              <a:t>Low Impact Debriefing </a:t>
            </a:r>
            <a:r>
              <a:rPr lang="en-US" sz="1800" dirty="0">
                <a:latin typeface="Arial Black" panose="020B0A04020102020204" pitchFamily="34" charset="0"/>
              </a:rPr>
              <a:t>(LID): </a:t>
            </a:r>
            <a:r>
              <a:rPr lang="en-US" sz="1800" dirty="0"/>
              <a:t>4 steps to protect yourself from being slimed, and to help minimize the risk of traumatizing others. </a:t>
            </a:r>
            <a:br>
              <a:rPr lang="en-US" sz="1800" dirty="0"/>
            </a:br>
            <a:r>
              <a:rPr lang="en-US" sz="1800" dirty="0"/>
              <a:t>                                     TEND Academy</a:t>
            </a:r>
          </a:p>
        </p:txBody>
      </p:sp>
      <p:sp>
        <p:nvSpPr>
          <p:cNvPr id="25" name="Rectangle 24">
            <a:extLst>
              <a:ext uri="{FF2B5EF4-FFF2-40B4-BE49-F238E27FC236}">
                <a16:creationId xmlns:a16="http://schemas.microsoft.com/office/drawing/2014/main" id="{2711A8FB-68FC-45FC-B01E-38F809E2D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439033" y="117043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7" name="Rectangle 26">
            <a:extLst>
              <a:ext uri="{FF2B5EF4-FFF2-40B4-BE49-F238E27FC236}">
                <a16:creationId xmlns:a16="http://schemas.microsoft.com/office/drawing/2014/main" id="{281E2DF8-F6D8-4E5C-B76E-E082FD8C1F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65691" y="2122470"/>
            <a:ext cx="3328416"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7D928B53-F4AA-4721-8899-B5586E4BFF72}"/>
              </a:ext>
            </a:extLst>
          </p:cNvPr>
          <p:cNvSpPr>
            <a:spLocks noGrp="1"/>
          </p:cNvSpPr>
          <p:nvPr>
            <p:ph idx="1"/>
          </p:nvPr>
        </p:nvSpPr>
        <p:spPr>
          <a:xfrm>
            <a:off x="7938532" y="2359152"/>
            <a:ext cx="3404594" cy="3429000"/>
          </a:xfrm>
        </p:spPr>
        <p:txBody>
          <a:bodyPr>
            <a:normAutofit/>
          </a:bodyPr>
          <a:lstStyle/>
          <a:p>
            <a:pPr marL="514350" indent="-514350">
              <a:buAutoNum type="arabicPeriod"/>
            </a:pPr>
            <a:r>
              <a:rPr lang="en-US" sz="1700" b="1" dirty="0"/>
              <a:t>Self Awareness</a:t>
            </a:r>
          </a:p>
          <a:p>
            <a:pPr marL="0" indent="0">
              <a:buNone/>
            </a:pPr>
            <a:endParaRPr lang="en-US" sz="1700" b="1" dirty="0"/>
          </a:p>
          <a:p>
            <a:pPr marL="0" indent="0">
              <a:buNone/>
            </a:pPr>
            <a:r>
              <a:rPr lang="en-US" sz="1700" b="1" dirty="0"/>
              <a:t>2.       Fair Warning</a:t>
            </a:r>
          </a:p>
          <a:p>
            <a:pPr marL="0" indent="0">
              <a:buNone/>
            </a:pPr>
            <a:endParaRPr lang="en-US" sz="1700" b="1" dirty="0"/>
          </a:p>
          <a:p>
            <a:pPr marL="0" indent="0">
              <a:buNone/>
            </a:pPr>
            <a:r>
              <a:rPr lang="en-US" sz="1700" b="1" dirty="0"/>
              <a:t>3.       Consent</a:t>
            </a:r>
          </a:p>
          <a:p>
            <a:pPr marL="514350" indent="-514350">
              <a:buAutoNum type="arabicPeriod"/>
            </a:pPr>
            <a:endParaRPr lang="en-US" sz="1700" b="1" dirty="0"/>
          </a:p>
          <a:p>
            <a:pPr marL="0" indent="0">
              <a:buNone/>
            </a:pPr>
            <a:r>
              <a:rPr lang="en-US" sz="1700" b="1" dirty="0"/>
              <a:t>4.        Limited Disclosure</a:t>
            </a:r>
          </a:p>
        </p:txBody>
      </p:sp>
    </p:spTree>
    <p:extLst>
      <p:ext uri="{BB962C8B-B14F-4D97-AF65-F5344CB8AC3E}">
        <p14:creationId xmlns:p14="http://schemas.microsoft.com/office/powerpoint/2010/main" val="5678975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close up of a person&#10;&#10;Description automatically generated">
            <a:extLst>
              <a:ext uri="{FF2B5EF4-FFF2-40B4-BE49-F238E27FC236}">
                <a16:creationId xmlns:a16="http://schemas.microsoft.com/office/drawing/2014/main" id="{7D8D1FEA-0642-4DF1-8D55-8CA9DAB468AB}"/>
              </a:ext>
            </a:extLst>
          </p:cNvPr>
          <p:cNvPicPr>
            <a:picLocks noGrp="1" noChangeAspect="1"/>
          </p:cNvPicPr>
          <p:nvPr>
            <p:ph idx="1"/>
          </p:nvPr>
        </p:nvPicPr>
        <p:blipFill>
          <a:blip r:embed="rId2"/>
          <a:stretch>
            <a:fillRect/>
          </a:stretch>
        </p:blipFill>
        <p:spPr>
          <a:xfrm>
            <a:off x="3611824" y="473846"/>
            <a:ext cx="4968352" cy="5910309"/>
          </a:xfrm>
        </p:spPr>
      </p:pic>
    </p:spTree>
    <p:extLst>
      <p:ext uri="{BB962C8B-B14F-4D97-AF65-F5344CB8AC3E}">
        <p14:creationId xmlns:p14="http://schemas.microsoft.com/office/powerpoint/2010/main" val="33833709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B4D3D850-2041-4B7C-AED9-54DA385B14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group of men standing next to a person&#10;&#10;Description automatically generated">
            <a:extLst>
              <a:ext uri="{FF2B5EF4-FFF2-40B4-BE49-F238E27FC236}">
                <a16:creationId xmlns:a16="http://schemas.microsoft.com/office/drawing/2014/main" id="{A1C5C33E-2329-4733-A81D-46546B433D07}"/>
              </a:ext>
            </a:extLst>
          </p:cNvPr>
          <p:cNvPicPr>
            <a:picLocks noChangeAspect="1"/>
          </p:cNvPicPr>
          <p:nvPr/>
        </p:nvPicPr>
        <p:blipFill rotWithShape="1">
          <a:blip r:embed="rId2">
            <a:extLst>
              <a:ext uri="{28A0092B-C50C-407E-A947-70E740481C1C}">
                <a14:useLocalDpi xmlns:a14="http://schemas.microsoft.com/office/drawing/2010/main" val="0"/>
              </a:ext>
            </a:extLst>
          </a:blip>
          <a:srcRect t="5935" b="4065"/>
          <a:stretch/>
        </p:blipFill>
        <p:spPr>
          <a:xfrm>
            <a:off x="20" y="10"/>
            <a:ext cx="6095980" cy="6857990"/>
          </a:xfrm>
          <a:prstGeom prst="rect">
            <a:avLst/>
          </a:prstGeom>
        </p:spPr>
      </p:pic>
      <p:pic>
        <p:nvPicPr>
          <p:cNvPr id="6" name="Picture 5" descr="A picture containing beverage, bottle, food, toothbrush&#10;&#10;Description automatically generated">
            <a:extLst>
              <a:ext uri="{FF2B5EF4-FFF2-40B4-BE49-F238E27FC236}">
                <a16:creationId xmlns:a16="http://schemas.microsoft.com/office/drawing/2014/main" id="{96F73C1B-B1D0-4D46-A944-CDF52B584CB4}"/>
              </a:ext>
            </a:extLst>
          </p:cNvPr>
          <p:cNvPicPr>
            <a:picLocks noChangeAspect="1"/>
          </p:cNvPicPr>
          <p:nvPr/>
        </p:nvPicPr>
        <p:blipFill rotWithShape="1">
          <a:blip r:embed="rId3">
            <a:extLst>
              <a:ext uri="{28A0092B-C50C-407E-A947-70E740481C1C}">
                <a14:useLocalDpi xmlns:a14="http://schemas.microsoft.com/office/drawing/2010/main" val="0"/>
              </a:ext>
            </a:extLst>
          </a:blip>
          <a:srcRect l="6246" r="4865"/>
          <a:stretch/>
        </p:blipFill>
        <p:spPr>
          <a:xfrm>
            <a:off x="6096000" y="10"/>
            <a:ext cx="6096000" cy="6857990"/>
          </a:xfrm>
          <a:prstGeom prst="rect">
            <a:avLst/>
          </a:prstGeom>
        </p:spPr>
      </p:pic>
      <p:sp>
        <p:nvSpPr>
          <p:cNvPr id="53" name="Rectangle 52">
            <a:extLst>
              <a:ext uri="{FF2B5EF4-FFF2-40B4-BE49-F238E27FC236}">
                <a16:creationId xmlns:a16="http://schemas.microsoft.com/office/drawing/2014/main" id="{B497CCB5-5FC2-473C-AFCC-2430CEF1DF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409915" y="1742916"/>
            <a:ext cx="3372170" cy="337216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ame 54">
            <a:extLst>
              <a:ext uri="{FF2B5EF4-FFF2-40B4-BE49-F238E27FC236}">
                <a16:creationId xmlns:a16="http://schemas.microsoft.com/office/drawing/2014/main" id="{599C8C75-BFDF-44E7-A028-EEB5EDD588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971277" y="1304278"/>
            <a:ext cx="4249446" cy="4249444"/>
          </a:xfrm>
          <a:prstGeom prst="frame">
            <a:avLst>
              <a:gd name="adj1" fmla="val 1195"/>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1320C32B-31DD-449F-B1D4-1D2A28600BD4}"/>
              </a:ext>
            </a:extLst>
          </p:cNvPr>
          <p:cNvSpPr>
            <a:spLocks noGrp="1"/>
          </p:cNvSpPr>
          <p:nvPr>
            <p:ph type="title"/>
          </p:nvPr>
        </p:nvSpPr>
        <p:spPr>
          <a:xfrm>
            <a:off x="4286858" y="2761554"/>
            <a:ext cx="3618284" cy="1345720"/>
          </a:xfrm>
          <a:noFill/>
        </p:spPr>
        <p:txBody>
          <a:bodyPr vert="horz" lIns="91440" tIns="45720" rIns="91440" bIns="45720" rtlCol="0" anchor="ctr">
            <a:normAutofit/>
          </a:bodyPr>
          <a:lstStyle/>
          <a:p>
            <a:pPr algn="ctr"/>
            <a:r>
              <a:rPr lang="en-US" sz="2200" kern="1200" dirty="0">
                <a:solidFill>
                  <a:srgbClr val="080808"/>
                </a:solidFill>
                <a:latin typeface="Arial Black" panose="020B0A04020102020204" pitchFamily="34" charset="0"/>
              </a:rPr>
              <a:t>Hot Walk &amp; Talk</a:t>
            </a:r>
            <a:br>
              <a:rPr lang="en-US" sz="2200" kern="1200" dirty="0">
                <a:solidFill>
                  <a:srgbClr val="080808"/>
                </a:solidFill>
                <a:latin typeface="+mj-lt"/>
                <a:ea typeface="+mj-ea"/>
                <a:cs typeface="+mj-cs"/>
              </a:rPr>
            </a:br>
            <a:br>
              <a:rPr lang="en-US" sz="2200" kern="1200" dirty="0">
                <a:solidFill>
                  <a:srgbClr val="080808"/>
                </a:solidFill>
                <a:latin typeface="+mj-lt"/>
                <a:ea typeface="+mj-ea"/>
                <a:cs typeface="+mj-cs"/>
              </a:rPr>
            </a:br>
            <a:r>
              <a:rPr lang="en-US" sz="2200" kern="1200" dirty="0">
                <a:solidFill>
                  <a:srgbClr val="080808"/>
                </a:solidFill>
                <a:latin typeface="+mj-lt"/>
                <a:ea typeface="+mj-ea"/>
                <a:cs typeface="+mj-cs"/>
              </a:rPr>
              <a:t>Dr. Patricia Fisher, TEND Academy</a:t>
            </a:r>
          </a:p>
        </p:txBody>
      </p:sp>
    </p:spTree>
    <p:extLst>
      <p:ext uri="{BB962C8B-B14F-4D97-AF65-F5344CB8AC3E}">
        <p14:creationId xmlns:p14="http://schemas.microsoft.com/office/powerpoint/2010/main" val="32858675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up of coffee on a table&#10;&#10;Description automatically generated">
            <a:extLst>
              <a:ext uri="{FF2B5EF4-FFF2-40B4-BE49-F238E27FC236}">
                <a16:creationId xmlns:a16="http://schemas.microsoft.com/office/drawing/2014/main" id="{E9B4F297-E781-48B4-990C-D351C968BE17}"/>
              </a:ext>
            </a:extLst>
          </p:cNvPr>
          <p:cNvPicPr>
            <a:picLocks noChangeAspect="1"/>
          </p:cNvPicPr>
          <p:nvPr/>
        </p:nvPicPr>
        <p:blipFill rotWithShape="1">
          <a:blip r:embed="rId2">
            <a:extLst>
              <a:ext uri="{837473B0-CC2E-450A-ABE3-18F120FF3D39}">
                <a1611:picAttrSrcUrl xmlns:a1611="http://schemas.microsoft.com/office/drawing/2016/11/main" r:id="rId3"/>
              </a:ext>
            </a:extLst>
          </a:blip>
          <a:srcRect t="18339"/>
          <a:stretch/>
        </p:blipFill>
        <p:spPr>
          <a:xfrm>
            <a:off x="1524020" y="11"/>
            <a:ext cx="9143980" cy="4551027"/>
          </a:xfrm>
          <a:prstGeom prst="rect">
            <a:avLst/>
          </a:prstGeom>
        </p:spPr>
      </p:pic>
      <p:sp>
        <p:nvSpPr>
          <p:cNvPr id="3" name="Content Placeholder 2">
            <a:extLst>
              <a:ext uri="{FF2B5EF4-FFF2-40B4-BE49-F238E27FC236}">
                <a16:creationId xmlns:a16="http://schemas.microsoft.com/office/drawing/2014/main" id="{4E0B4AC9-0103-40F3-810F-0AF6AF08FF59}"/>
              </a:ext>
            </a:extLst>
          </p:cNvPr>
          <p:cNvSpPr>
            <a:spLocks noGrp="1"/>
          </p:cNvSpPr>
          <p:nvPr>
            <p:ph idx="1"/>
          </p:nvPr>
        </p:nvSpPr>
        <p:spPr>
          <a:xfrm>
            <a:off x="6096001" y="4719484"/>
            <a:ext cx="3975492" cy="1672081"/>
          </a:xfrm>
        </p:spPr>
        <p:txBody>
          <a:bodyPr anchor="ctr">
            <a:normAutofit fontScale="92500" lnSpcReduction="10000"/>
          </a:bodyPr>
          <a:lstStyle/>
          <a:p>
            <a:pPr marL="0" indent="0">
              <a:buNone/>
            </a:pPr>
            <a:r>
              <a:rPr lang="en-US" sz="3600" dirty="0">
                <a:solidFill>
                  <a:srgbClr val="000000"/>
                </a:solidFill>
              </a:rPr>
              <a:t>Resting and restoring are just as important as working</a:t>
            </a:r>
            <a:r>
              <a:rPr lang="en-US" dirty="0">
                <a:solidFill>
                  <a:srgbClr val="000000"/>
                </a:solidFill>
              </a:rPr>
              <a:t>.</a:t>
            </a:r>
          </a:p>
          <a:p>
            <a:pPr marL="0" indent="0">
              <a:buNone/>
            </a:pPr>
            <a:r>
              <a:rPr lang="en-US" sz="1600" dirty="0">
                <a:solidFill>
                  <a:srgbClr val="000000"/>
                </a:solidFill>
              </a:rPr>
              <a:t>                                              --Lilian Cheung</a:t>
            </a:r>
          </a:p>
          <a:p>
            <a:pPr marL="0" indent="0">
              <a:buNone/>
            </a:pPr>
            <a:endParaRPr lang="en-US" sz="1600" dirty="0">
              <a:solidFill>
                <a:srgbClr val="000000"/>
              </a:solidFill>
            </a:endParaRPr>
          </a:p>
        </p:txBody>
      </p:sp>
    </p:spTree>
    <p:extLst>
      <p:ext uri="{BB962C8B-B14F-4D97-AF65-F5344CB8AC3E}">
        <p14:creationId xmlns:p14="http://schemas.microsoft.com/office/powerpoint/2010/main" val="6802719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picture containing tree, bench, grass, outdoor&#10;&#10;Description automatically generated">
            <a:extLst>
              <a:ext uri="{FF2B5EF4-FFF2-40B4-BE49-F238E27FC236}">
                <a16:creationId xmlns:a16="http://schemas.microsoft.com/office/drawing/2014/main" id="{A651646A-03EE-4444-A2F3-2DB534864F80}"/>
              </a:ext>
            </a:extLst>
          </p:cNvPr>
          <p:cNvPicPr>
            <a:picLocks noChangeAspect="1"/>
          </p:cNvPicPr>
          <p:nvPr/>
        </p:nvPicPr>
        <p:blipFill rotWithShape="1">
          <a:blip r:embed="rId2">
            <a:extLst>
              <a:ext uri="{28A0092B-C50C-407E-A947-70E740481C1C}">
                <a14:useLocalDpi xmlns:a14="http://schemas.microsoft.com/office/drawing/2010/main" val="0"/>
              </a:ext>
            </a:extLst>
          </a:blip>
          <a:srcRect r="6942" b="2"/>
          <a:stretch/>
        </p:blipFill>
        <p:spPr>
          <a:xfrm>
            <a:off x="684213" y="1724025"/>
            <a:ext cx="6442075" cy="4297363"/>
          </a:xfrm>
          <a:prstGeom prst="rect">
            <a:avLst/>
          </a:prstGeom>
        </p:spPr>
      </p:pic>
      <p:pic>
        <p:nvPicPr>
          <p:cNvPr id="5" name="Picture 4" descr="A picture containing grass, photo, sitting, table&#10;&#10;Description automatically generated">
            <a:extLst>
              <a:ext uri="{FF2B5EF4-FFF2-40B4-BE49-F238E27FC236}">
                <a16:creationId xmlns:a16="http://schemas.microsoft.com/office/drawing/2014/main" id="{316F626A-D759-4FF1-8E8B-E3E2CEC664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08838" y="1724025"/>
            <a:ext cx="4297363" cy="4297363"/>
          </a:xfrm>
          <a:prstGeom prst="rect">
            <a:avLst/>
          </a:prstGeom>
        </p:spPr>
      </p:pic>
      <p:sp>
        <p:nvSpPr>
          <p:cNvPr id="2" name="Title 1">
            <a:extLst>
              <a:ext uri="{FF2B5EF4-FFF2-40B4-BE49-F238E27FC236}">
                <a16:creationId xmlns:a16="http://schemas.microsoft.com/office/drawing/2014/main" id="{E0645F7F-7687-48AB-81A8-D725A57112D7}"/>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kern="1200" dirty="0">
                <a:solidFill>
                  <a:schemeClr val="bg1"/>
                </a:solidFill>
                <a:latin typeface="Arial Black" panose="020B0A04020102020204" pitchFamily="34" charset="0"/>
              </a:rPr>
              <a:t>How many hours per month?</a:t>
            </a:r>
          </a:p>
        </p:txBody>
      </p:sp>
      <p:sp>
        <p:nvSpPr>
          <p:cNvPr id="4" name="Slide Number Placeholder 3">
            <a:extLst>
              <a:ext uri="{FF2B5EF4-FFF2-40B4-BE49-F238E27FC236}">
                <a16:creationId xmlns:a16="http://schemas.microsoft.com/office/drawing/2014/main" id="{FF232E63-C81C-408A-91D7-3D94FD32AA02}"/>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61C60EB4-FC14-43AE-871D-09A39D3EF8EE}" type="slidenum">
              <a:rPr lang="en-US"/>
              <a:pPr>
                <a:spcAft>
                  <a:spcPts val="600"/>
                </a:spcAft>
              </a:pPr>
              <a:t>44</a:t>
            </a:fld>
            <a:endParaRPr lang="en-US"/>
          </a:p>
        </p:txBody>
      </p:sp>
    </p:spTree>
    <p:extLst>
      <p:ext uri="{BB962C8B-B14F-4D97-AF65-F5344CB8AC3E}">
        <p14:creationId xmlns:p14="http://schemas.microsoft.com/office/powerpoint/2010/main" val="41422353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484632" y="910399"/>
            <a:ext cx="6716272" cy="5037203"/>
          </a:xfrm>
          <a:prstGeom prst="rect">
            <a:avLst/>
          </a:prstGeom>
        </p:spPr>
      </p:pic>
      <p:pic>
        <p:nvPicPr>
          <p:cNvPr id="5" name="Picture 4" descr="A picture containing sitting&#10;&#10;Description automatically generated">
            <a:extLst>
              <a:ext uri="{FF2B5EF4-FFF2-40B4-BE49-F238E27FC236}">
                <a16:creationId xmlns:a16="http://schemas.microsoft.com/office/drawing/2014/main" id="{A3875C7D-9B20-43BC-B9AB-045693C76E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97554" y="2039875"/>
            <a:ext cx="4172712" cy="4172712"/>
          </a:xfrm>
          <a:prstGeom prst="rect">
            <a:avLst/>
          </a:prstGeom>
        </p:spPr>
      </p:pic>
      <p:sp>
        <p:nvSpPr>
          <p:cNvPr id="3" name="Date Placeholder 2"/>
          <p:cNvSpPr>
            <a:spLocks noGrp="1"/>
          </p:cNvSpPr>
          <p:nvPr>
            <p:ph type="dt" sz="half" idx="10"/>
          </p:nvPr>
        </p:nvSpPr>
        <p:spPr>
          <a:xfrm>
            <a:off x="8013700" y="6500896"/>
            <a:ext cx="2743200" cy="274320"/>
          </a:xfrm>
        </p:spPr>
        <p:txBody>
          <a:bodyPr vert="horz" lIns="91440" tIns="45720" rIns="91440" bIns="45720" rtlCol="0" anchor="ctr">
            <a:normAutofit/>
          </a:bodyPr>
          <a:lstStyle/>
          <a:p>
            <a:pPr algn="r">
              <a:spcAft>
                <a:spcPts val="600"/>
              </a:spcAft>
            </a:pPr>
            <a:fld id="{6C4ECA0C-92AF-4B1E-83CB-D48FBE35C250}" type="datetime1">
              <a:rPr lang="en-US" smtClean="0"/>
              <a:pPr algn="r">
                <a:spcAft>
                  <a:spcPts val="600"/>
                </a:spcAft>
              </a:pPr>
              <a:t>9/20/2020</a:t>
            </a:fld>
            <a:endParaRPr lang="en-US"/>
          </a:p>
        </p:txBody>
      </p:sp>
      <p:sp>
        <p:nvSpPr>
          <p:cNvPr id="4" name="Slide Number Placeholder 3"/>
          <p:cNvSpPr>
            <a:spLocks noGrp="1"/>
          </p:cNvSpPr>
          <p:nvPr>
            <p:ph type="sldNum" sz="quarter" idx="12"/>
          </p:nvPr>
        </p:nvSpPr>
        <p:spPr>
          <a:xfrm>
            <a:off x="10917767" y="6500896"/>
            <a:ext cx="952499" cy="274320"/>
          </a:xfrm>
        </p:spPr>
        <p:txBody>
          <a:bodyPr vert="horz" lIns="91440" tIns="45720" rIns="91440" bIns="45720" rtlCol="0" anchor="ctr">
            <a:normAutofit/>
          </a:bodyPr>
          <a:lstStyle/>
          <a:p>
            <a:pPr>
              <a:spcAft>
                <a:spcPts val="600"/>
              </a:spcAft>
            </a:pPr>
            <a:fld id="{3659BA46-0C38-7B41-A986-6D1C9371618B}" type="slidenum">
              <a:rPr lang="en-US" smtClean="0"/>
              <a:pPr>
                <a:spcAft>
                  <a:spcPts val="600"/>
                </a:spcAft>
              </a:pPr>
              <a:t>45</a:t>
            </a:fld>
            <a:endParaRPr lang="en-US"/>
          </a:p>
        </p:txBody>
      </p:sp>
      <p:sp>
        <p:nvSpPr>
          <p:cNvPr id="7" name="Title 1"/>
          <p:cNvSpPr txBox="1">
            <a:spLocks/>
          </p:cNvSpPr>
          <p:nvPr/>
        </p:nvSpPr>
        <p:spPr>
          <a:xfrm>
            <a:off x="2793924" y="5362222"/>
            <a:ext cx="7340676" cy="1359253"/>
          </a:xfrm>
          <a:prstGeom prst="rect">
            <a:avLst/>
          </a:prstGeom>
        </p:spPr>
        <p:txBody>
          <a:bodyPr anchor="ctr">
            <a:normAutofit/>
          </a:bodyPr>
          <a:lst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endParaRPr lang="en-US" sz="3600" dirty="0">
              <a:solidFill>
                <a:srgbClr val="000090"/>
              </a:solidFill>
              <a:latin typeface="American Typewriter" charset="0"/>
              <a:ea typeface="ヒラギノ明朝 ProN W3" charset="0"/>
              <a:cs typeface="ヒラギノ明朝 ProN W3" charset="0"/>
            </a:endParaRPr>
          </a:p>
        </p:txBody>
      </p:sp>
      <p:sp>
        <p:nvSpPr>
          <p:cNvPr id="9" name="TextBox 8"/>
          <p:cNvSpPr txBox="1"/>
          <p:nvPr/>
        </p:nvSpPr>
        <p:spPr>
          <a:xfrm>
            <a:off x="5446890" y="6352142"/>
            <a:ext cx="4896555" cy="369332"/>
          </a:xfrm>
          <a:prstGeom prst="rect">
            <a:avLst/>
          </a:prstGeom>
          <a:noFill/>
        </p:spPr>
        <p:txBody>
          <a:bodyPr wrap="square" rtlCol="0">
            <a:spAutoFit/>
          </a:bodyPr>
          <a:lstStyle/>
          <a:p>
            <a:pPr>
              <a:spcAft>
                <a:spcPts val="600"/>
              </a:spcAft>
            </a:pPr>
            <a:r>
              <a:rPr lang="en-US" dirty="0"/>
              <a:t>http://www.gocomics.com/jeffstahler/2014/09/18</a:t>
            </a:r>
            <a:endParaRPr lang="en-US"/>
          </a:p>
        </p:txBody>
      </p:sp>
    </p:spTree>
    <p:extLst>
      <p:ext uri="{BB962C8B-B14F-4D97-AF65-F5344CB8AC3E}">
        <p14:creationId xmlns:p14="http://schemas.microsoft.com/office/powerpoint/2010/main" val="1073453092"/>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4742A4-E0BD-43CC-BD59-C147B1F5C956}"/>
              </a:ext>
            </a:extLst>
          </p:cNvPr>
          <p:cNvSpPr>
            <a:spLocks noGrp="1"/>
          </p:cNvSpPr>
          <p:nvPr>
            <p:ph type="title"/>
          </p:nvPr>
        </p:nvSpPr>
        <p:spPr>
          <a:xfrm>
            <a:off x="838200" y="5534025"/>
            <a:ext cx="10515600" cy="822326"/>
          </a:xfrm>
        </p:spPr>
        <p:txBody>
          <a:bodyPr vert="horz" lIns="91440" tIns="45720" rIns="91440" bIns="45720" rtlCol="0" anchor="ctr">
            <a:normAutofit/>
          </a:bodyPr>
          <a:lstStyle/>
          <a:p>
            <a:pPr algn="ctr"/>
            <a:r>
              <a:rPr lang="en-US" dirty="0">
                <a:latin typeface="Arial Black" panose="020B0A04020102020204" pitchFamily="34" charset="0"/>
              </a:rPr>
              <a:t>Positive support</a:t>
            </a:r>
          </a:p>
        </p:txBody>
      </p:sp>
      <p:pic>
        <p:nvPicPr>
          <p:cNvPr id="5" name="Content Placeholder 4" descr="A group of people posing for the camera&#10;&#10;Description automatically generated">
            <a:extLst>
              <a:ext uri="{FF2B5EF4-FFF2-40B4-BE49-F238E27FC236}">
                <a16:creationId xmlns:a16="http://schemas.microsoft.com/office/drawing/2014/main" id="{82428289-B35A-4669-B329-078BEADCFAD8}"/>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4203" b="11093"/>
          <a:stretch/>
        </p:blipFill>
        <p:spPr>
          <a:xfrm>
            <a:off x="20" y="10"/>
            <a:ext cx="12191980" cy="5395902"/>
          </a:xfrm>
          <a:prstGeom prst="rect">
            <a:avLst/>
          </a:prstGeom>
        </p:spPr>
      </p:pic>
    </p:spTree>
    <p:extLst>
      <p:ext uri="{BB962C8B-B14F-4D97-AF65-F5344CB8AC3E}">
        <p14:creationId xmlns:p14="http://schemas.microsoft.com/office/powerpoint/2010/main" val="10210755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text on a black background&#10;&#10;Description automatically generated">
            <a:extLst>
              <a:ext uri="{FF2B5EF4-FFF2-40B4-BE49-F238E27FC236}">
                <a16:creationId xmlns:a16="http://schemas.microsoft.com/office/drawing/2014/main" id="{9E9E23BC-FF18-46C7-AF10-1780058518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9045" y="2052077"/>
            <a:ext cx="5855442" cy="4162456"/>
          </a:xfrm>
          <a:prstGeom prst="rect">
            <a:avLst/>
          </a:prstGeom>
        </p:spPr>
      </p:pic>
      <p:pic>
        <p:nvPicPr>
          <p:cNvPr id="6" name="Picture 5" descr="A picture containing sitting, laptop, computer, table&#10;&#10;Description automatically generated">
            <a:extLst>
              <a:ext uri="{FF2B5EF4-FFF2-40B4-BE49-F238E27FC236}">
                <a16:creationId xmlns:a16="http://schemas.microsoft.com/office/drawing/2014/main" id="{60CA1A4C-F745-404C-AA33-2BAE19CE61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3942" y="860630"/>
            <a:ext cx="3810000" cy="476250"/>
          </a:xfrm>
          <a:prstGeom prst="rect">
            <a:avLst/>
          </a:prstGeom>
        </p:spPr>
      </p:pic>
    </p:spTree>
    <p:extLst>
      <p:ext uri="{BB962C8B-B14F-4D97-AF65-F5344CB8AC3E}">
        <p14:creationId xmlns:p14="http://schemas.microsoft.com/office/powerpoint/2010/main" val="125644350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ell phone&#10;&#10;Description automatically generated">
            <a:extLst>
              <a:ext uri="{FF2B5EF4-FFF2-40B4-BE49-F238E27FC236}">
                <a16:creationId xmlns:a16="http://schemas.microsoft.com/office/drawing/2014/main" id="{3497E622-2FED-46EF-9F20-ED639CB9D6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4622424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F7FE1-DA82-47C0-A6C4-CB1AF666CCC6}"/>
              </a:ext>
            </a:extLst>
          </p:cNvPr>
          <p:cNvSpPr>
            <a:spLocks noGrp="1"/>
          </p:cNvSpPr>
          <p:nvPr>
            <p:ph type="title"/>
          </p:nvPr>
        </p:nvSpPr>
        <p:spPr>
          <a:xfrm>
            <a:off x="6622293" y="638144"/>
            <a:ext cx="4953934" cy="1676603"/>
          </a:xfrm>
        </p:spPr>
        <p:txBody>
          <a:bodyPr vert="horz" lIns="91440" tIns="45720" rIns="91440" bIns="45720" rtlCol="0">
            <a:normAutofit fontScale="90000"/>
          </a:bodyPr>
          <a:lstStyle/>
          <a:p>
            <a:br>
              <a:rPr lang="en-US" sz="4000" dirty="0"/>
            </a:br>
            <a:br>
              <a:rPr lang="en-US" sz="4000" dirty="0"/>
            </a:br>
            <a:r>
              <a:rPr lang="en-US" sz="4000" dirty="0"/>
              <a:t>     </a:t>
            </a:r>
            <a:r>
              <a:rPr lang="en-US" sz="3100" dirty="0">
                <a:latin typeface="Arial Black" panose="020B0A04020102020204" pitchFamily="34" charset="0"/>
              </a:rPr>
              <a:t>Mindful Movements</a:t>
            </a:r>
          </a:p>
        </p:txBody>
      </p:sp>
      <p:sp>
        <p:nvSpPr>
          <p:cNvPr id="19" name="Rectangle 10">
            <a:extLst>
              <a:ext uri="{FF2B5EF4-FFF2-40B4-BE49-F238E27FC236}">
                <a16:creationId xmlns:a16="http://schemas.microsoft.com/office/drawing/2014/main" id="{787900AF-3ED0-4C02-A309-3984EBBD20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0"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20">
            <a:extLst>
              <a:ext uri="{FF2B5EF4-FFF2-40B4-BE49-F238E27FC236}">
                <a16:creationId xmlns:a16="http://schemas.microsoft.com/office/drawing/2014/main" id="{8DEDEE5C-3126-4336-A7D4-9277AF5A04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138" y="559407"/>
            <a:ext cx="5109725"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descr="A living room next to a window&#10;&#10;Description automatically generated">
            <a:extLst>
              <a:ext uri="{FF2B5EF4-FFF2-40B4-BE49-F238E27FC236}">
                <a16:creationId xmlns:a16="http://schemas.microsoft.com/office/drawing/2014/main" id="{B96AA1A0-897B-4C94-AB06-85A555F4E768}"/>
              </a:ext>
            </a:extLst>
          </p:cNvPr>
          <p:cNvPicPr>
            <a:picLocks noChangeAspect="1"/>
          </p:cNvPicPr>
          <p:nvPr/>
        </p:nvPicPr>
        <p:blipFill rotWithShape="1">
          <a:blip r:embed="rId2">
            <a:extLst>
              <a:ext uri="{28A0092B-C50C-407E-A947-70E740481C1C}">
                <a14:useLocalDpi xmlns:a14="http://schemas.microsoft.com/office/drawing/2010/main" val="0"/>
              </a:ext>
            </a:extLst>
          </a:blip>
          <a:srcRect t="965" r="-2" b="14421"/>
          <a:stretch/>
        </p:blipFill>
        <p:spPr>
          <a:xfrm>
            <a:off x="656844" y="722376"/>
            <a:ext cx="4782312" cy="5413248"/>
          </a:xfrm>
          <a:prstGeom prst="rect">
            <a:avLst/>
          </a:prstGeom>
          <a:effectLst/>
        </p:spPr>
      </p:pic>
      <p:pic>
        <p:nvPicPr>
          <p:cNvPr id="5" name="Picture 4" descr="A picture containing toiletry, lotion&#10;&#10;Description automatically generated">
            <a:extLst>
              <a:ext uri="{FF2B5EF4-FFF2-40B4-BE49-F238E27FC236}">
                <a16:creationId xmlns:a16="http://schemas.microsoft.com/office/drawing/2014/main" id="{78A77067-8CE2-4F8A-9C85-B4168D1512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7600" y="4178710"/>
            <a:ext cx="4736457" cy="2486640"/>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70D00B7A-05B8-4D21-A196-CFC5ACD3E1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74463" y="3056782"/>
            <a:ext cx="1572768" cy="2365248"/>
          </a:xfrm>
          <a:prstGeom prst="rect">
            <a:avLst/>
          </a:prstGeom>
        </p:spPr>
      </p:pic>
    </p:spTree>
    <p:extLst>
      <p:ext uri="{BB962C8B-B14F-4D97-AF65-F5344CB8AC3E}">
        <p14:creationId xmlns:p14="http://schemas.microsoft.com/office/powerpoint/2010/main" val="1660429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47AA26-66DA-43E2-A018-FD343FEA1CB9}"/>
              </a:ext>
            </a:extLst>
          </p:cNvPr>
          <p:cNvSpPr>
            <a:spLocks noGrp="1"/>
          </p:cNvSpPr>
          <p:nvPr>
            <p:ph type="title"/>
          </p:nvPr>
        </p:nvSpPr>
        <p:spPr>
          <a:xfrm>
            <a:off x="5354955" y="552182"/>
            <a:ext cx="5998840" cy="3343135"/>
          </a:xfrm>
          <a:noFill/>
        </p:spPr>
        <p:txBody>
          <a:bodyPr vert="horz" lIns="91440" tIns="45720" rIns="91440" bIns="45720" rtlCol="0" anchor="b">
            <a:normAutofit/>
          </a:bodyPr>
          <a:lstStyle/>
          <a:p>
            <a:r>
              <a:rPr lang="en-US" sz="5200" dirty="0">
                <a:latin typeface="Arial Black" panose="020B0A04020102020204" pitchFamily="34" charset="0"/>
              </a:rPr>
              <a:t>Grounding Meditation</a:t>
            </a:r>
          </a:p>
        </p:txBody>
      </p:sp>
      <p:pic>
        <p:nvPicPr>
          <p:cNvPr id="4" name="Picture 3" descr="A close up of a tree&#10;&#10;Description automatically generated">
            <a:extLst>
              <a:ext uri="{FF2B5EF4-FFF2-40B4-BE49-F238E27FC236}">
                <a16:creationId xmlns:a16="http://schemas.microsoft.com/office/drawing/2014/main" id="{3EDAF3E0-6E8B-470C-BE86-4BEAA9875739}"/>
              </a:ext>
            </a:extLst>
          </p:cNvPr>
          <p:cNvPicPr>
            <a:picLocks noChangeAspect="1"/>
          </p:cNvPicPr>
          <p:nvPr/>
        </p:nvPicPr>
        <p:blipFill rotWithShape="1">
          <a:blip r:embed="rId2">
            <a:extLst>
              <a:ext uri="{28A0092B-C50C-407E-A947-70E740481C1C}">
                <a14:useLocalDpi xmlns:a14="http://schemas.microsoft.com/office/drawing/2010/main" val="0"/>
              </a:ext>
            </a:extLst>
          </a:blip>
          <a:srcRect l="3850" r="7092"/>
          <a:stretch/>
        </p:blipFill>
        <p:spPr>
          <a:xfrm>
            <a:off x="20" y="10"/>
            <a:ext cx="4992985" cy="6857990"/>
          </a:xfrm>
          <a:prstGeom prst="rect">
            <a:avLst/>
          </a:prstGeom>
        </p:spPr>
      </p:pic>
    </p:spTree>
    <p:extLst>
      <p:ext uri="{BB962C8B-B14F-4D97-AF65-F5344CB8AC3E}">
        <p14:creationId xmlns:p14="http://schemas.microsoft.com/office/powerpoint/2010/main" val="130920775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 name="Rectangle 9">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2" name="Rectangle 11">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5948992-2EFE-4A03-9FA0-5207AE9DEF9E}"/>
              </a:ext>
            </a:extLst>
          </p:cNvPr>
          <p:cNvSpPr>
            <a:spLocks noGrp="1"/>
          </p:cNvSpPr>
          <p:nvPr>
            <p:ph idx="1"/>
          </p:nvPr>
        </p:nvSpPr>
        <p:spPr>
          <a:xfrm>
            <a:off x="4379709" y="686862"/>
            <a:ext cx="7037591" cy="5475129"/>
          </a:xfrm>
        </p:spPr>
        <p:txBody>
          <a:bodyPr anchor="ctr">
            <a:normAutofit/>
          </a:bodyPr>
          <a:lstStyle/>
          <a:p>
            <a:pPr marL="0" indent="0">
              <a:buNone/>
            </a:pPr>
            <a:r>
              <a:rPr lang="en-US" sz="2600" b="1">
                <a:latin typeface="Elephant" panose="02020904090505020303" pitchFamily="18" charset="0"/>
              </a:rPr>
              <a:t>deja poo </a:t>
            </a:r>
          </a:p>
          <a:p>
            <a:pPr marL="0" indent="0">
              <a:buNone/>
            </a:pPr>
            <a:r>
              <a:rPr lang="en-US" sz="2600"/>
              <a:t>(dey-zhah poo)</a:t>
            </a:r>
          </a:p>
          <a:p>
            <a:pPr marL="0" indent="0">
              <a:buNone/>
            </a:pPr>
            <a:endParaRPr lang="en-US" sz="2600"/>
          </a:p>
          <a:p>
            <a:pPr marL="0" indent="0">
              <a:buNone/>
            </a:pPr>
            <a:endParaRPr lang="en-US" sz="2600"/>
          </a:p>
          <a:p>
            <a:pPr marL="0" indent="0">
              <a:buNone/>
            </a:pPr>
            <a:r>
              <a:rPr lang="en-US" sz="2600"/>
              <a:t>The feeling that you’ve heard this crap before</a:t>
            </a:r>
          </a:p>
        </p:txBody>
      </p:sp>
    </p:spTree>
    <p:extLst>
      <p:ext uri="{BB962C8B-B14F-4D97-AF65-F5344CB8AC3E}">
        <p14:creationId xmlns:p14="http://schemas.microsoft.com/office/powerpoint/2010/main" val="34456085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FFBE314-9037-432E-82D0-74D239141E4B}"/>
              </a:ext>
            </a:extLst>
          </p:cNvPr>
          <p:cNvSpPr>
            <a:spLocks noGrp="1"/>
          </p:cNvSpPr>
          <p:nvPr>
            <p:ph type="title"/>
          </p:nvPr>
        </p:nvSpPr>
        <p:spPr>
          <a:xfrm>
            <a:off x="7380407" y="743447"/>
            <a:ext cx="3973385" cy="3692028"/>
          </a:xfrm>
          <a:noFill/>
        </p:spPr>
        <p:txBody>
          <a:bodyPr vert="horz" lIns="91440" tIns="45720" rIns="91440" bIns="45720" rtlCol="0" anchor="b">
            <a:normAutofit/>
          </a:bodyPr>
          <a:lstStyle/>
          <a:p>
            <a:r>
              <a:rPr lang="en-US" sz="4000" dirty="0">
                <a:latin typeface="Arial Black" panose="020B0A04020102020204" pitchFamily="34" charset="0"/>
              </a:rPr>
              <a:t>Making a Commitment to Yourself</a:t>
            </a:r>
          </a:p>
        </p:txBody>
      </p:sp>
      <p:pic>
        <p:nvPicPr>
          <p:cNvPr id="5" name="Content Placeholder 4" descr="A cat wearing sunglasses&#10;&#10;Description automatically generated">
            <a:extLst>
              <a:ext uri="{FF2B5EF4-FFF2-40B4-BE49-F238E27FC236}">
                <a16:creationId xmlns:a16="http://schemas.microsoft.com/office/drawing/2014/main" id="{01FCA926-9212-4CBE-BE19-AA210491FFD2}"/>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625" r="-1" b="-1"/>
          <a:stretch/>
        </p:blipFill>
        <p:spPr>
          <a:xfrm>
            <a:off x="20" y="10"/>
            <a:ext cx="6992881" cy="6857990"/>
          </a:xfrm>
          <a:prstGeom prst="rect">
            <a:avLst/>
          </a:prstGeom>
        </p:spPr>
      </p:pic>
    </p:spTree>
    <p:extLst>
      <p:ext uri="{BB962C8B-B14F-4D97-AF65-F5344CB8AC3E}">
        <p14:creationId xmlns:p14="http://schemas.microsoft.com/office/powerpoint/2010/main" val="361293346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48F1C89-C0D7-41B3-AA5D-A24DB0833AA5}"/>
              </a:ext>
            </a:extLst>
          </p:cNvPr>
          <p:cNvSpPr>
            <a:spLocks noGrp="1"/>
          </p:cNvSpPr>
          <p:nvPr>
            <p:ph idx="1"/>
          </p:nvPr>
        </p:nvSpPr>
        <p:spPr>
          <a:xfrm>
            <a:off x="678425" y="1209368"/>
            <a:ext cx="3475999" cy="5014451"/>
          </a:xfrm>
        </p:spPr>
        <p:txBody>
          <a:bodyPr>
            <a:normAutofit/>
          </a:bodyPr>
          <a:lstStyle/>
          <a:p>
            <a:pPr marL="0" indent="0">
              <a:buNone/>
            </a:pPr>
            <a:endParaRPr lang="en-US" sz="2000" dirty="0"/>
          </a:p>
          <a:p>
            <a:pPr marL="0" indent="0">
              <a:buNone/>
            </a:pPr>
            <a:r>
              <a:rPr lang="en-US" sz="2000" b="1" dirty="0"/>
              <a:t>Note to Self:</a:t>
            </a:r>
          </a:p>
          <a:p>
            <a:pPr marL="0" indent="0">
              <a:buNone/>
            </a:pPr>
            <a:endParaRPr lang="en-US" sz="2000" dirty="0"/>
          </a:p>
          <a:p>
            <a:pPr marL="0" indent="0">
              <a:buNone/>
            </a:pPr>
            <a:r>
              <a:rPr lang="en-US" sz="2400" dirty="0"/>
              <a:t>If you were able to believe in Santa Claus for 8 years, you can believe in </a:t>
            </a:r>
            <a:r>
              <a:rPr lang="en-US" sz="2400" b="1" i="1" dirty="0"/>
              <a:t>yourself</a:t>
            </a:r>
            <a:r>
              <a:rPr lang="en-US" sz="2400" i="1" dirty="0"/>
              <a:t> </a:t>
            </a:r>
            <a:r>
              <a:rPr lang="en-US" sz="2400" dirty="0"/>
              <a:t>for like </a:t>
            </a:r>
            <a:r>
              <a:rPr lang="en-US" sz="2400" i="1" dirty="0"/>
              <a:t>5 </a:t>
            </a:r>
            <a:r>
              <a:rPr lang="en-US" sz="2400" dirty="0"/>
              <a:t>minutes</a:t>
            </a:r>
            <a:r>
              <a:rPr lang="en-US" sz="2400" i="1" dirty="0"/>
              <a:t>.</a:t>
            </a:r>
          </a:p>
          <a:p>
            <a:pPr marL="0" indent="0">
              <a:buNone/>
            </a:pPr>
            <a:endParaRPr lang="en-US" sz="2400" dirty="0"/>
          </a:p>
          <a:p>
            <a:pPr marL="0" indent="0">
              <a:buNone/>
            </a:pPr>
            <a:r>
              <a:rPr lang="en-US" sz="2400" dirty="0"/>
              <a:t>Okay, you got this!</a:t>
            </a:r>
          </a:p>
        </p:txBody>
      </p:sp>
      <p:sp>
        <p:nvSpPr>
          <p:cNvPr id="10" name="Rectangle 9">
            <a:extLst>
              <a:ext uri="{FF2B5EF4-FFF2-40B4-BE49-F238E27FC236}">
                <a16:creationId xmlns:a16="http://schemas.microsoft.com/office/drawing/2014/main" id="{5E39A796-BE83-48B1-B33F-35C4A32AAB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9">
            <a:extLst>
              <a:ext uri="{FF2B5EF4-FFF2-40B4-BE49-F238E27FC236}">
                <a16:creationId xmlns:a16="http://schemas.microsoft.com/office/drawing/2014/main" id="{72F84B47-E267-4194-8194-831DB7B55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3688" y="557784"/>
            <a:ext cx="6584098"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drawing of a cartoon character&#10;&#10;Description automatically generated">
            <a:extLst>
              <a:ext uri="{FF2B5EF4-FFF2-40B4-BE49-F238E27FC236}">
                <a16:creationId xmlns:a16="http://schemas.microsoft.com/office/drawing/2014/main" id="{925FA4EE-9A1E-4C1E-B2D9-C392146C67F9}"/>
              </a:ext>
            </a:extLst>
          </p:cNvPr>
          <p:cNvPicPr>
            <a:picLocks noChangeAspect="1"/>
          </p:cNvPicPr>
          <p:nvPr/>
        </p:nvPicPr>
        <p:blipFill rotWithShape="1">
          <a:blip r:embed="rId2">
            <a:extLst>
              <a:ext uri="{837473B0-CC2E-450A-ABE3-18F120FF3D39}">
                <a1611:picAttrSrcUrl xmlns:a1611="http://schemas.microsoft.com/office/drawing/2016/11/main" r:id="rId3"/>
              </a:ext>
            </a:extLst>
          </a:blip>
          <a:srcRect l="8254" r="9685" b="-2"/>
          <a:stretch/>
        </p:blipFill>
        <p:spPr>
          <a:xfrm>
            <a:off x="5549157" y="807593"/>
            <a:ext cx="5732741" cy="5239568"/>
          </a:xfrm>
          <a:prstGeom prst="rect">
            <a:avLst/>
          </a:prstGeom>
          <a:effectLst/>
        </p:spPr>
      </p:pic>
    </p:spTree>
    <p:extLst>
      <p:ext uri="{BB962C8B-B14F-4D97-AF65-F5344CB8AC3E}">
        <p14:creationId xmlns:p14="http://schemas.microsoft.com/office/powerpoint/2010/main" val="329302923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A8EA49-487B-4E62-AC3C-3D4A96EF0A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9">
            <a:extLst>
              <a:ext uri="{FF2B5EF4-FFF2-40B4-BE49-F238E27FC236}">
                <a16:creationId xmlns:a16="http://schemas.microsoft.com/office/drawing/2014/main" id="{F3C8D54F-CA08-42F3-9924-FBA3CB680F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4208" y="484632"/>
            <a:ext cx="6594522"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picture containing bird&#10;&#10;Description automatically generated">
            <a:extLst>
              <a:ext uri="{FF2B5EF4-FFF2-40B4-BE49-F238E27FC236}">
                <a16:creationId xmlns:a16="http://schemas.microsoft.com/office/drawing/2014/main" id="{F6B6B7E1-5829-45A8-AF8C-5FD8615E7C87}"/>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2327" r="3" b="5630"/>
          <a:stretch/>
        </p:blipFill>
        <p:spPr>
          <a:xfrm>
            <a:off x="3105146" y="950059"/>
            <a:ext cx="5632217" cy="4808332"/>
          </a:xfrm>
          <a:prstGeom prst="rect">
            <a:avLst/>
          </a:prstGeom>
          <a:effectLst/>
        </p:spPr>
      </p:pic>
    </p:spTree>
    <p:extLst>
      <p:ext uri="{BB962C8B-B14F-4D97-AF65-F5344CB8AC3E}">
        <p14:creationId xmlns:p14="http://schemas.microsoft.com/office/powerpoint/2010/main" val="13436342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49EBF-FA8F-4DB5-8CCE-B007125DE8C3}"/>
              </a:ext>
            </a:extLst>
          </p:cNvPr>
          <p:cNvSpPr>
            <a:spLocks noGrp="1"/>
          </p:cNvSpPr>
          <p:nvPr>
            <p:ph type="title"/>
          </p:nvPr>
        </p:nvSpPr>
        <p:spPr>
          <a:xfrm>
            <a:off x="294968" y="365126"/>
            <a:ext cx="11058832" cy="550673"/>
          </a:xfrm>
        </p:spPr>
        <p:txBody>
          <a:bodyPr>
            <a:normAutofit fontScale="90000"/>
          </a:bodyPr>
          <a:lstStyle/>
          <a:p>
            <a:r>
              <a:rPr lang="en-US" u="sng" dirty="0">
                <a:latin typeface="Arial Black" panose="020B0A04020102020204" pitchFamily="34" charset="0"/>
              </a:rPr>
              <a:t>Thank you, Resource List &amp; Evaluation</a:t>
            </a:r>
          </a:p>
        </p:txBody>
      </p:sp>
      <p:sp>
        <p:nvSpPr>
          <p:cNvPr id="3" name="Content Placeholder 2">
            <a:extLst>
              <a:ext uri="{FF2B5EF4-FFF2-40B4-BE49-F238E27FC236}">
                <a16:creationId xmlns:a16="http://schemas.microsoft.com/office/drawing/2014/main" id="{C8DD454B-BD45-4228-B100-A11200F71EBB}"/>
              </a:ext>
            </a:extLst>
          </p:cNvPr>
          <p:cNvSpPr>
            <a:spLocks noGrp="1"/>
          </p:cNvSpPr>
          <p:nvPr>
            <p:ph idx="1"/>
          </p:nvPr>
        </p:nvSpPr>
        <p:spPr>
          <a:xfrm>
            <a:off x="294968" y="1396181"/>
            <a:ext cx="11058832" cy="5096694"/>
          </a:xfrm>
        </p:spPr>
        <p:txBody>
          <a:bodyPr>
            <a:normAutofit fontScale="92500" lnSpcReduction="10000"/>
          </a:bodyPr>
          <a:lstStyle/>
          <a:p>
            <a:pPr marL="0" indent="0">
              <a:buNone/>
            </a:pPr>
            <a:r>
              <a:rPr lang="en-US" dirty="0"/>
              <a:t>Kay Glidden</a:t>
            </a:r>
          </a:p>
          <a:p>
            <a:pPr marL="0" indent="0">
              <a:buNone/>
            </a:pPr>
            <a:r>
              <a:rPr lang="en-US" dirty="0"/>
              <a:t>Compassion Resiliency</a:t>
            </a:r>
          </a:p>
          <a:p>
            <a:pPr marL="0" indent="0">
              <a:buNone/>
            </a:pPr>
            <a:r>
              <a:rPr lang="en-US" dirty="0">
                <a:hlinkClick r:id="rId2"/>
              </a:rPr>
              <a:t>kayglidden@gmail.com</a:t>
            </a: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Beth Reynolds Lewis</a:t>
            </a:r>
          </a:p>
          <a:p>
            <a:pPr marL="0" indent="0">
              <a:buNone/>
            </a:pPr>
            <a:r>
              <a:rPr lang="en-US" dirty="0"/>
              <a:t>Compassion Resiliency</a:t>
            </a:r>
          </a:p>
          <a:p>
            <a:pPr marL="0" indent="0">
              <a:buNone/>
            </a:pPr>
            <a:r>
              <a:rPr lang="en-US" dirty="0"/>
              <a:t>breynoldslewis@gmail.com</a:t>
            </a:r>
          </a:p>
        </p:txBody>
      </p:sp>
      <p:pic>
        <p:nvPicPr>
          <p:cNvPr id="5" name="Picture 4" descr="A close up of a logo&#10;&#10;Description automatically generated">
            <a:extLst>
              <a:ext uri="{FF2B5EF4-FFF2-40B4-BE49-F238E27FC236}">
                <a16:creationId xmlns:a16="http://schemas.microsoft.com/office/drawing/2014/main" id="{B78F9475-8BA6-41A7-98A8-CE4ABC270A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3245761"/>
            <a:ext cx="1770396" cy="1326841"/>
          </a:xfrm>
          <a:prstGeom prst="rect">
            <a:avLst/>
          </a:prstGeom>
        </p:spPr>
      </p:pic>
      <p:pic>
        <p:nvPicPr>
          <p:cNvPr id="6" name="Picture 5" descr="A cup of coffee on a table&#10;&#10;Description automatically generated">
            <a:extLst>
              <a:ext uri="{FF2B5EF4-FFF2-40B4-BE49-F238E27FC236}">
                <a16:creationId xmlns:a16="http://schemas.microsoft.com/office/drawing/2014/main" id="{0A168E48-3F3E-4BCE-B4CF-7DC100FF23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6500" y="1019726"/>
            <a:ext cx="5778909" cy="5778909"/>
          </a:xfrm>
          <a:prstGeom prst="rect">
            <a:avLst/>
          </a:prstGeom>
        </p:spPr>
      </p:pic>
    </p:spTree>
    <p:extLst>
      <p:ext uri="{BB962C8B-B14F-4D97-AF65-F5344CB8AC3E}">
        <p14:creationId xmlns:p14="http://schemas.microsoft.com/office/powerpoint/2010/main" val="556764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FE2FE29-1120-4FE4-9FDA-311CBA66F4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DD926EC-6F88-4D89-9AED-1C4C1AC00E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3125" y="2"/>
            <a:ext cx="4688632" cy="68579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A210685A-6235-45A7-850D-A6F555466E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8226" y="926649"/>
            <a:ext cx="4415290" cy="50665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13BE3671-0C43-4D05-A267-3400AD091C7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23679" y="3758184"/>
            <a:ext cx="2139190" cy="2373963"/>
            <a:chOff x="723679" y="3758184"/>
            <a:chExt cx="2139190" cy="2373963"/>
          </a:xfrm>
        </p:grpSpPr>
        <p:sp>
          <p:nvSpPr>
            <p:cNvPr id="15" name="Rectangle 66">
              <a:extLst>
                <a:ext uri="{FF2B5EF4-FFF2-40B4-BE49-F238E27FC236}">
                  <a16:creationId xmlns:a16="http://schemas.microsoft.com/office/drawing/2014/main" id="{4284BA9C-01AC-48B3-8010-804869A07A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722376" y="460517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66">
              <a:extLst>
                <a:ext uri="{FF2B5EF4-FFF2-40B4-BE49-F238E27FC236}">
                  <a16:creationId xmlns:a16="http://schemas.microsoft.com/office/drawing/2014/main" id="{3E232F3A-24DA-47FC-A6E7-8347EA07AE2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722376" y="4463062"/>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66">
              <a:extLst>
                <a:ext uri="{FF2B5EF4-FFF2-40B4-BE49-F238E27FC236}">
                  <a16:creationId xmlns:a16="http://schemas.microsoft.com/office/drawing/2014/main" id="{2B7D041A-D364-4BF2-9F8A-0294D09182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722376" y="4320948"/>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66">
              <a:extLst>
                <a:ext uri="{FF2B5EF4-FFF2-40B4-BE49-F238E27FC236}">
                  <a16:creationId xmlns:a16="http://schemas.microsoft.com/office/drawing/2014/main" id="{1CB5A6AE-FC55-4655-AE45-5E9A3F32882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722376" y="4889404"/>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66">
              <a:extLst>
                <a:ext uri="{FF2B5EF4-FFF2-40B4-BE49-F238E27FC236}">
                  <a16:creationId xmlns:a16="http://schemas.microsoft.com/office/drawing/2014/main" id="{500BEBAD-632B-4E00-AD16-C6A03CD11A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722376" y="4747290"/>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66">
              <a:extLst>
                <a:ext uri="{FF2B5EF4-FFF2-40B4-BE49-F238E27FC236}">
                  <a16:creationId xmlns:a16="http://schemas.microsoft.com/office/drawing/2014/main" id="{29BEDA70-8722-46C0-A1EB-8CDFEE5920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722376" y="4171118"/>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62">
              <a:extLst>
                <a:ext uri="{FF2B5EF4-FFF2-40B4-BE49-F238E27FC236}">
                  <a16:creationId xmlns:a16="http://schemas.microsoft.com/office/drawing/2014/main" id="{3979BE25-E2B2-4CF8-85A1-65AD3E0CF1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722376" y="5174955"/>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59">
              <a:extLst>
                <a:ext uri="{FF2B5EF4-FFF2-40B4-BE49-F238E27FC236}">
                  <a16:creationId xmlns:a16="http://schemas.microsoft.com/office/drawing/2014/main" id="{2C9FF4D0-2F5C-4E54-AC5A-58A6169BA8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722376" y="5028415"/>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64">
              <a:extLst>
                <a:ext uri="{FF2B5EF4-FFF2-40B4-BE49-F238E27FC236}">
                  <a16:creationId xmlns:a16="http://schemas.microsoft.com/office/drawing/2014/main" id="{B94E4ABC-1B44-4E4D-9065-F67D887D75C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722376" y="3759487"/>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62">
              <a:extLst>
                <a:ext uri="{FF2B5EF4-FFF2-40B4-BE49-F238E27FC236}">
                  <a16:creationId xmlns:a16="http://schemas.microsoft.com/office/drawing/2014/main" id="{FDDFF3EB-39A2-4D3F-AD9F-0CF4409EA1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722376" y="3896271"/>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59">
              <a:extLst>
                <a:ext uri="{FF2B5EF4-FFF2-40B4-BE49-F238E27FC236}">
                  <a16:creationId xmlns:a16="http://schemas.microsoft.com/office/drawing/2014/main" id="{DB732EBE-ED01-4374-8D0C-8AF6E5A5B3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722376" y="4043331"/>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62">
              <a:extLst>
                <a:ext uri="{FF2B5EF4-FFF2-40B4-BE49-F238E27FC236}">
                  <a16:creationId xmlns:a16="http://schemas.microsoft.com/office/drawing/2014/main" id="{D22DDEF5-6AF3-4D7C-BC62-4409D396B0A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722376" y="5326915"/>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62">
              <a:extLst>
                <a:ext uri="{FF2B5EF4-FFF2-40B4-BE49-F238E27FC236}">
                  <a16:creationId xmlns:a16="http://schemas.microsoft.com/office/drawing/2014/main" id="{C376CD22-707A-45BF-B1E0-3F62124A53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722376" y="5474321"/>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62">
              <a:extLst>
                <a:ext uri="{FF2B5EF4-FFF2-40B4-BE49-F238E27FC236}">
                  <a16:creationId xmlns:a16="http://schemas.microsoft.com/office/drawing/2014/main" id="{77D3C970-47FF-4506-B61A-DCAA632891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722376" y="5765391"/>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59">
              <a:extLst>
                <a:ext uri="{FF2B5EF4-FFF2-40B4-BE49-F238E27FC236}">
                  <a16:creationId xmlns:a16="http://schemas.microsoft.com/office/drawing/2014/main" id="{3D0163D1-030C-49AE-83F7-8B6F17D3FB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722376" y="5618851"/>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a:extLst>
                <a:ext uri="{FF2B5EF4-FFF2-40B4-BE49-F238E27FC236}">
                  <a16:creationId xmlns:a16="http://schemas.microsoft.com/office/drawing/2014/main" id="{68397BEB-F2C5-49D6-8F17-BC81796ACD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791041"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59">
              <a:extLst>
                <a:ext uri="{FF2B5EF4-FFF2-40B4-BE49-F238E27FC236}">
                  <a16:creationId xmlns:a16="http://schemas.microsoft.com/office/drawing/2014/main" id="{8C1B7012-AA7A-4E78-965E-ABD7EC3370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614536"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62">
              <a:extLst>
                <a:ext uri="{FF2B5EF4-FFF2-40B4-BE49-F238E27FC236}">
                  <a16:creationId xmlns:a16="http://schemas.microsoft.com/office/drawing/2014/main" id="{ADA7F354-F3A6-49A0-AF9C-EC69C2A31F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438030"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64">
              <a:extLst>
                <a:ext uri="{FF2B5EF4-FFF2-40B4-BE49-F238E27FC236}">
                  <a16:creationId xmlns:a16="http://schemas.microsoft.com/office/drawing/2014/main" id="{82531391-74CB-4FBD-97B7-D73D91C44F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261525"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66">
              <a:extLst>
                <a:ext uri="{FF2B5EF4-FFF2-40B4-BE49-F238E27FC236}">
                  <a16:creationId xmlns:a16="http://schemas.microsoft.com/office/drawing/2014/main" id="{3CD46824-FF3A-460F-8F13-1B2A420A10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085019"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64">
              <a:extLst>
                <a:ext uri="{FF2B5EF4-FFF2-40B4-BE49-F238E27FC236}">
                  <a16:creationId xmlns:a16="http://schemas.microsoft.com/office/drawing/2014/main" id="{15EE979E-5456-4D5F-83BF-158EB8B24E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2129443"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66">
              <a:extLst>
                <a:ext uri="{FF2B5EF4-FFF2-40B4-BE49-F238E27FC236}">
                  <a16:creationId xmlns:a16="http://schemas.microsoft.com/office/drawing/2014/main" id="{B5123B19-3717-4BC1-B7CE-C6727099C0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952937"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59">
              <a:extLst>
                <a:ext uri="{FF2B5EF4-FFF2-40B4-BE49-F238E27FC236}">
                  <a16:creationId xmlns:a16="http://schemas.microsoft.com/office/drawing/2014/main" id="{25F3BA9E-DEA1-4368-A4BE-FB9C9C3506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904256"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62">
              <a:extLst>
                <a:ext uri="{FF2B5EF4-FFF2-40B4-BE49-F238E27FC236}">
                  <a16:creationId xmlns:a16="http://schemas.microsoft.com/office/drawing/2014/main" id="{0EFD15C2-3CE6-43C9-AA85-2000C0A69A0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722376" y="5917351"/>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2">
              <a:extLst>
                <a:ext uri="{FF2B5EF4-FFF2-40B4-BE49-F238E27FC236}">
                  <a16:creationId xmlns:a16="http://schemas.microsoft.com/office/drawing/2014/main" id="{A7D19408-5ACA-46A3-8FC7-0A2B511B20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2463937"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59">
              <a:extLst>
                <a:ext uri="{FF2B5EF4-FFF2-40B4-BE49-F238E27FC236}">
                  <a16:creationId xmlns:a16="http://schemas.microsoft.com/office/drawing/2014/main" id="{C39A546E-F35B-4AF5-9F7E-F7CC78DDE2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2287432"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64">
              <a:extLst>
                <a:ext uri="{FF2B5EF4-FFF2-40B4-BE49-F238E27FC236}">
                  <a16:creationId xmlns:a16="http://schemas.microsoft.com/office/drawing/2014/main" id="{4C051F4E-E13F-4468-BCAB-379380355A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2802339"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66">
              <a:extLst>
                <a:ext uri="{FF2B5EF4-FFF2-40B4-BE49-F238E27FC236}">
                  <a16:creationId xmlns:a16="http://schemas.microsoft.com/office/drawing/2014/main" id="{99A94C11-96BF-4E23-9B0F-CCCF0E69066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2625833"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2">
              <a:extLst>
                <a:ext uri="{FF2B5EF4-FFF2-40B4-BE49-F238E27FC236}">
                  <a16:creationId xmlns:a16="http://schemas.microsoft.com/office/drawing/2014/main" id="{2C253E13-7D4F-4651-B26F-C9A39842615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787456"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59">
              <a:extLst>
                <a:ext uri="{FF2B5EF4-FFF2-40B4-BE49-F238E27FC236}">
                  <a16:creationId xmlns:a16="http://schemas.microsoft.com/office/drawing/2014/main" id="{6C607944-C3DA-49D0-B76C-ECF13B2E8D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610951"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62">
              <a:extLst>
                <a:ext uri="{FF2B5EF4-FFF2-40B4-BE49-F238E27FC236}">
                  <a16:creationId xmlns:a16="http://schemas.microsoft.com/office/drawing/2014/main" id="{A044E8D2-BE36-4B3B-BF61-A4ED4D6371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434445"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64">
              <a:extLst>
                <a:ext uri="{FF2B5EF4-FFF2-40B4-BE49-F238E27FC236}">
                  <a16:creationId xmlns:a16="http://schemas.microsoft.com/office/drawing/2014/main" id="{08C4C63A-4388-4C37-9D9C-5C1F9925C0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257940"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66">
              <a:extLst>
                <a:ext uri="{FF2B5EF4-FFF2-40B4-BE49-F238E27FC236}">
                  <a16:creationId xmlns:a16="http://schemas.microsoft.com/office/drawing/2014/main" id="{14866A3A-FA92-4434-98E9-418FEC9B18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081434"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Rectangle 64">
              <a:extLst>
                <a:ext uri="{FF2B5EF4-FFF2-40B4-BE49-F238E27FC236}">
                  <a16:creationId xmlns:a16="http://schemas.microsoft.com/office/drawing/2014/main" id="{AF97CA9B-731E-47BF-B724-E6CD2C9150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2125858"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66">
              <a:extLst>
                <a:ext uri="{FF2B5EF4-FFF2-40B4-BE49-F238E27FC236}">
                  <a16:creationId xmlns:a16="http://schemas.microsoft.com/office/drawing/2014/main" id="{B9B7DB1A-1165-4D7C-95DC-D710F20E9D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949352"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59">
              <a:extLst>
                <a:ext uri="{FF2B5EF4-FFF2-40B4-BE49-F238E27FC236}">
                  <a16:creationId xmlns:a16="http://schemas.microsoft.com/office/drawing/2014/main" id="{737B22B9-9D11-4F36-9B12-FB41FBA4E1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900671"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62">
              <a:extLst>
                <a:ext uri="{FF2B5EF4-FFF2-40B4-BE49-F238E27FC236}">
                  <a16:creationId xmlns:a16="http://schemas.microsoft.com/office/drawing/2014/main" id="{FBCEABA9-0D42-4E75-BBFB-8374262E88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722376"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2">
              <a:extLst>
                <a:ext uri="{FF2B5EF4-FFF2-40B4-BE49-F238E27FC236}">
                  <a16:creationId xmlns:a16="http://schemas.microsoft.com/office/drawing/2014/main" id="{66428691-A429-4D5E-AE96-E43B6F0E2DE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2460352"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9">
              <a:extLst>
                <a:ext uri="{FF2B5EF4-FFF2-40B4-BE49-F238E27FC236}">
                  <a16:creationId xmlns:a16="http://schemas.microsoft.com/office/drawing/2014/main" id="{5BCC330F-9915-4B86-97E9-BA49CBFEC0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2283847"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64">
              <a:extLst>
                <a:ext uri="{FF2B5EF4-FFF2-40B4-BE49-F238E27FC236}">
                  <a16:creationId xmlns:a16="http://schemas.microsoft.com/office/drawing/2014/main" id="{9A1A7FCA-8137-4FF0-9940-FB481BFD27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2798754"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66">
              <a:extLst>
                <a:ext uri="{FF2B5EF4-FFF2-40B4-BE49-F238E27FC236}">
                  <a16:creationId xmlns:a16="http://schemas.microsoft.com/office/drawing/2014/main" id="{3A9167A0-5576-4F2F-B5FE-4311865978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2622248" y="607161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47639EFA-B212-4001-8430-37C2045249E6}"/>
              </a:ext>
            </a:extLst>
          </p:cNvPr>
          <p:cNvSpPr>
            <a:spLocks noGrp="1"/>
          </p:cNvSpPr>
          <p:nvPr>
            <p:ph type="title"/>
          </p:nvPr>
        </p:nvSpPr>
        <p:spPr>
          <a:xfrm>
            <a:off x="1141965" y="1321743"/>
            <a:ext cx="3787482" cy="4277890"/>
          </a:xfrm>
        </p:spPr>
        <p:txBody>
          <a:bodyPr anchor="ctr">
            <a:normAutofit/>
          </a:bodyPr>
          <a:lstStyle/>
          <a:p>
            <a:r>
              <a:rPr lang="en-US" sz="4800">
                <a:solidFill>
                  <a:srgbClr val="FFFFFF"/>
                </a:solidFill>
              </a:rPr>
              <a:t>agenda</a:t>
            </a:r>
          </a:p>
        </p:txBody>
      </p:sp>
      <p:grpSp>
        <p:nvGrpSpPr>
          <p:cNvPr id="57" name="Group 56">
            <a:extLst>
              <a:ext uri="{FF2B5EF4-FFF2-40B4-BE49-F238E27FC236}">
                <a16:creationId xmlns:a16="http://schemas.microsoft.com/office/drawing/2014/main" id="{283F107F-9294-4679-B247-91D8556A6EF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873418" y="44817"/>
            <a:ext cx="233303" cy="772404"/>
            <a:chOff x="11873418" y="44817"/>
            <a:chExt cx="233303" cy="772404"/>
          </a:xfrm>
        </p:grpSpPr>
        <p:sp>
          <p:nvSpPr>
            <p:cNvPr id="58" name="Rectangle 64">
              <a:extLst>
                <a:ext uri="{FF2B5EF4-FFF2-40B4-BE49-F238E27FC236}">
                  <a16:creationId xmlns:a16="http://schemas.microsoft.com/office/drawing/2014/main" id="{20F93971-D547-4C36-A076-D572499944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2043605" y="46121"/>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66">
              <a:extLst>
                <a:ext uri="{FF2B5EF4-FFF2-40B4-BE49-F238E27FC236}">
                  <a16:creationId xmlns:a16="http://schemas.microsoft.com/office/drawing/2014/main" id="{012A36A9-DFAE-4F57-9711-172E65EDA3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872115" y="46120"/>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64">
              <a:extLst>
                <a:ext uri="{FF2B5EF4-FFF2-40B4-BE49-F238E27FC236}">
                  <a16:creationId xmlns:a16="http://schemas.microsoft.com/office/drawing/2014/main" id="{8B6B96C8-D832-4071-A5D2-1F11CBF9F0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2046191" y="756690"/>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6">
              <a:extLst>
                <a:ext uri="{FF2B5EF4-FFF2-40B4-BE49-F238E27FC236}">
                  <a16:creationId xmlns:a16="http://schemas.microsoft.com/office/drawing/2014/main" id="{0FF1DEB5-31F1-464D-BDB3-EFE620642A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872455" y="756690"/>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4">
              <a:extLst>
                <a:ext uri="{FF2B5EF4-FFF2-40B4-BE49-F238E27FC236}">
                  <a16:creationId xmlns:a16="http://schemas.microsoft.com/office/drawing/2014/main" id="{96B80410-DC2C-4DFC-B52E-CC5E6788BF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2046191" y="61457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6">
              <a:extLst>
                <a:ext uri="{FF2B5EF4-FFF2-40B4-BE49-F238E27FC236}">
                  <a16:creationId xmlns:a16="http://schemas.microsoft.com/office/drawing/2014/main" id="{9CE51CA3-95B8-44B4-B784-CE35A844D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872455" y="61457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4">
              <a:extLst>
                <a:ext uri="{FF2B5EF4-FFF2-40B4-BE49-F238E27FC236}">
                  <a16:creationId xmlns:a16="http://schemas.microsoft.com/office/drawing/2014/main" id="{FA1EB8B0-6221-4A35-A5F2-46E9A78CBD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2046191" y="472462"/>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6">
              <a:extLst>
                <a:ext uri="{FF2B5EF4-FFF2-40B4-BE49-F238E27FC236}">
                  <a16:creationId xmlns:a16="http://schemas.microsoft.com/office/drawing/2014/main" id="{FDA530E1-5E88-4861-8642-F5B6A715BF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872455" y="472462"/>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4">
              <a:extLst>
                <a:ext uri="{FF2B5EF4-FFF2-40B4-BE49-F238E27FC236}">
                  <a16:creationId xmlns:a16="http://schemas.microsoft.com/office/drawing/2014/main" id="{854D2927-5C3A-424C-B30D-6048719C88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2046191" y="330348"/>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id="{9B9A782D-CE07-499E-81BB-3F6D2E7EF0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872455" y="330348"/>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4">
              <a:extLst>
                <a:ext uri="{FF2B5EF4-FFF2-40B4-BE49-F238E27FC236}">
                  <a16:creationId xmlns:a16="http://schemas.microsoft.com/office/drawing/2014/main" id="{BDEBE12E-1915-4596-A0A7-9C61CAF828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2046191" y="188234"/>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6">
              <a:extLst>
                <a:ext uri="{FF2B5EF4-FFF2-40B4-BE49-F238E27FC236}">
                  <a16:creationId xmlns:a16="http://schemas.microsoft.com/office/drawing/2014/main" id="{4FBDEF84-1447-47C6-998D-A35B78E0C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872455" y="188234"/>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Content Placeholder 2">
            <a:extLst>
              <a:ext uri="{FF2B5EF4-FFF2-40B4-BE49-F238E27FC236}">
                <a16:creationId xmlns:a16="http://schemas.microsoft.com/office/drawing/2014/main" id="{1B6D8030-6D32-4684-BA38-057448DA5512}"/>
              </a:ext>
            </a:extLst>
          </p:cNvPr>
          <p:cNvSpPr>
            <a:spLocks noGrp="1"/>
          </p:cNvSpPr>
          <p:nvPr>
            <p:ph idx="1"/>
          </p:nvPr>
        </p:nvSpPr>
        <p:spPr>
          <a:xfrm>
            <a:off x="5470497" y="106652"/>
            <a:ext cx="6003516" cy="6751348"/>
          </a:xfrm>
        </p:spPr>
        <p:txBody>
          <a:bodyPr anchor="ctr">
            <a:noAutofit/>
          </a:bodyPr>
          <a:lstStyle/>
          <a:p>
            <a:pPr marL="514350" indent="-514350">
              <a:buAutoNum type="arabicPeriod"/>
            </a:pPr>
            <a:r>
              <a:rPr lang="en-US" dirty="0"/>
              <a:t>Define Compassion Fatigue, Secondary Trauma &amp; Burnout</a:t>
            </a:r>
          </a:p>
          <a:p>
            <a:pPr marL="514350" indent="-514350">
              <a:buAutoNum type="arabicPeriod"/>
            </a:pPr>
            <a:endParaRPr lang="en-US" dirty="0"/>
          </a:p>
          <a:p>
            <a:pPr marL="0" indent="0">
              <a:buNone/>
            </a:pPr>
            <a:r>
              <a:rPr lang="en-US" dirty="0"/>
              <a:t>2.   Self-Assessment</a:t>
            </a:r>
          </a:p>
          <a:p>
            <a:pPr marL="0" indent="0">
              <a:buNone/>
            </a:pPr>
            <a:endParaRPr lang="en-US" dirty="0"/>
          </a:p>
          <a:p>
            <a:pPr marL="0" indent="0">
              <a:buNone/>
            </a:pPr>
            <a:r>
              <a:rPr lang="en-US" dirty="0"/>
              <a:t>3.    Review Signs &amp; Symptoms</a:t>
            </a:r>
          </a:p>
          <a:p>
            <a:pPr marL="514350" indent="-514350">
              <a:buAutoNum type="arabicPeriod"/>
            </a:pPr>
            <a:endParaRPr lang="en-US" dirty="0"/>
          </a:p>
          <a:p>
            <a:pPr marL="0" indent="0">
              <a:buNone/>
            </a:pPr>
            <a:r>
              <a:rPr lang="en-US" dirty="0"/>
              <a:t>4.    Define Window of Tolerance</a:t>
            </a:r>
          </a:p>
          <a:p>
            <a:pPr marL="514350" indent="-514350">
              <a:buAutoNum type="arabicPeriod"/>
            </a:pPr>
            <a:endParaRPr lang="en-US" dirty="0"/>
          </a:p>
          <a:p>
            <a:pPr marL="0" indent="0">
              <a:buNone/>
            </a:pPr>
            <a:r>
              <a:rPr lang="en-US" dirty="0"/>
              <a:t>5.    10 Tools for Building Resiliency</a:t>
            </a:r>
          </a:p>
          <a:p>
            <a:pPr marL="514350" indent="-514350">
              <a:buAutoNum type="arabicPeriod"/>
            </a:pPr>
            <a:endParaRPr lang="en-US" dirty="0"/>
          </a:p>
          <a:p>
            <a:pPr marL="0" indent="0">
              <a:buNone/>
            </a:pPr>
            <a:r>
              <a:rPr lang="en-US" dirty="0"/>
              <a:t>6.    Commitment</a:t>
            </a:r>
          </a:p>
          <a:p>
            <a:pPr marL="0" indent="0">
              <a:buNone/>
            </a:pPr>
            <a:endParaRPr lang="en-US" dirty="0"/>
          </a:p>
          <a:p>
            <a:pPr marL="0" indent="0">
              <a:buNone/>
            </a:pPr>
            <a:r>
              <a:rPr lang="en-US" dirty="0"/>
              <a:t>7.    Resources and Evaluation</a:t>
            </a:r>
          </a:p>
        </p:txBody>
      </p:sp>
    </p:spTree>
    <p:extLst>
      <p:ext uri="{BB962C8B-B14F-4D97-AF65-F5344CB8AC3E}">
        <p14:creationId xmlns:p14="http://schemas.microsoft.com/office/powerpoint/2010/main" val="6270678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clouds in the sky&#10;&#10;Description automatically generated">
            <a:extLst>
              <a:ext uri="{FF2B5EF4-FFF2-40B4-BE49-F238E27FC236}">
                <a16:creationId xmlns:a16="http://schemas.microsoft.com/office/drawing/2014/main" id="{B172C085-A177-47D6-B01A-DCE52167E563}"/>
              </a:ext>
            </a:extLst>
          </p:cNvPr>
          <p:cNvPicPr>
            <a:picLocks noChangeAspect="1"/>
          </p:cNvPicPr>
          <p:nvPr/>
        </p:nvPicPr>
        <p:blipFill rotWithShape="1">
          <a:blip r:embed="rId2">
            <a:extLst>
              <a:ext uri="{28A0092B-C50C-407E-A947-70E740481C1C}">
                <a14:useLocalDpi xmlns:a14="http://schemas.microsoft.com/office/drawing/2010/main" val="0"/>
              </a:ext>
            </a:extLst>
          </a:blip>
          <a:srcRect l="437" r="3815"/>
          <a:stretch/>
        </p:blipFill>
        <p:spPr>
          <a:xfrm>
            <a:off x="20" y="10"/>
            <a:ext cx="4580077" cy="6857990"/>
          </a:xfrm>
          <a:prstGeom prst="rect">
            <a:avLst/>
          </a:prstGeom>
        </p:spPr>
      </p:pic>
      <p:sp>
        <p:nvSpPr>
          <p:cNvPr id="3" name="Content Placeholder 2">
            <a:extLst>
              <a:ext uri="{FF2B5EF4-FFF2-40B4-BE49-F238E27FC236}">
                <a16:creationId xmlns:a16="http://schemas.microsoft.com/office/drawing/2014/main" id="{F331B194-EB51-41E3-AD9F-E29064E08AD6}"/>
              </a:ext>
            </a:extLst>
          </p:cNvPr>
          <p:cNvSpPr>
            <a:spLocks noGrp="1"/>
          </p:cNvSpPr>
          <p:nvPr>
            <p:ph idx="1"/>
          </p:nvPr>
        </p:nvSpPr>
        <p:spPr>
          <a:xfrm>
            <a:off x="5172074" y="2108201"/>
            <a:ext cx="5983606" cy="3760891"/>
          </a:xfrm>
        </p:spPr>
        <p:txBody>
          <a:bodyPr>
            <a:normAutofit/>
          </a:bodyPr>
          <a:lstStyle/>
          <a:p>
            <a:pPr marL="0" indent="0">
              <a:buNone/>
            </a:pPr>
            <a:r>
              <a:rPr lang="en-US" sz="3600" dirty="0"/>
              <a:t>Many of us were launched into this pandemic already tired and depleted.</a:t>
            </a:r>
          </a:p>
        </p:txBody>
      </p:sp>
    </p:spTree>
    <p:extLst>
      <p:ext uri="{BB962C8B-B14F-4D97-AF65-F5344CB8AC3E}">
        <p14:creationId xmlns:p14="http://schemas.microsoft.com/office/powerpoint/2010/main" val="8951065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018" name="Rectangle 1"/>
          <p:cNvSpPr>
            <a:spLocks/>
          </p:cNvSpPr>
          <p:nvPr/>
        </p:nvSpPr>
        <p:spPr bwMode="auto">
          <a:xfrm>
            <a:off x="6413111" y="640081"/>
            <a:ext cx="5138808" cy="359276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lIns="91440" tIns="45720" rIns="91440" bIns="45720" rtlCol="0" anchor="b">
            <a:normAutofit/>
          </a:bodyPr>
          <a:lstStyle/>
          <a:p>
            <a:pPr algn="ctr">
              <a:lnSpc>
                <a:spcPct val="90000"/>
              </a:lnSpc>
              <a:spcBef>
                <a:spcPct val="0"/>
              </a:spcBef>
              <a:spcAft>
                <a:spcPts val="600"/>
              </a:spcAft>
            </a:pPr>
            <a:r>
              <a:rPr lang="en-US" sz="4400" dirty="0">
                <a:latin typeface="Arial Black" panose="020B0A04020102020204" pitchFamily="34" charset="0"/>
                <a:ea typeface="+mj-ea"/>
                <a:cs typeface="+mj-cs"/>
                <a:sym typeface="Arial" charset="0"/>
              </a:rPr>
              <a:t>The Compassion Fatigue Workbook</a:t>
            </a:r>
          </a:p>
        </p:txBody>
      </p:sp>
      <p:sp>
        <p:nvSpPr>
          <p:cNvPr id="74" name="Rectangle 73">
            <a:extLst>
              <a:ext uri="{FF2B5EF4-FFF2-40B4-BE49-F238E27FC236}">
                <a16:creationId xmlns:a16="http://schemas.microsoft.com/office/drawing/2014/main" id="{8AD13924-DC7C-4339-B194-8A4EFFBF2A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6107584" cy="6858000"/>
          </a:xfrm>
          <a:prstGeom prst="rect">
            <a:avLst/>
          </a:prstGeom>
          <a:solidFill>
            <a:srgbClr val="153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ounded Rectangle 26">
            <a:extLst>
              <a:ext uri="{FF2B5EF4-FFF2-40B4-BE49-F238E27FC236}">
                <a16:creationId xmlns:a16="http://schemas.microsoft.com/office/drawing/2014/main" id="{72458505-C9BA-445F-AE75-CFC7FF04F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6745" y="640080"/>
            <a:ext cx="4809175" cy="5577818"/>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60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8800" y="-12903200"/>
            <a:ext cx="5740400" cy="8166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pic>
        <p:nvPicPr>
          <p:cNvPr id="3" name="Picture 2" descr="A close up of a sign&#10;&#10;Description automatically generated">
            <a:extLst>
              <a:ext uri="{FF2B5EF4-FFF2-40B4-BE49-F238E27FC236}">
                <a16:creationId xmlns:a16="http://schemas.microsoft.com/office/drawing/2014/main" id="{096A3385-D8C5-4083-821D-E151AF61C3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3007" y="1047739"/>
            <a:ext cx="3676650" cy="4762500"/>
          </a:xfrm>
          <a:prstGeom prst="rect">
            <a:avLst/>
          </a:prstGeom>
        </p:spPr>
      </p:pic>
    </p:spTree>
    <p:extLst>
      <p:ext uri="{BB962C8B-B14F-4D97-AF65-F5344CB8AC3E}">
        <p14:creationId xmlns:p14="http://schemas.microsoft.com/office/powerpoint/2010/main" val="2157601189"/>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9" name="Rectangle 198">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1" name="Rectangle 200">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3" name="Picture 202">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6498" name="Rectangle 2"/>
          <p:cNvSpPr>
            <a:spLocks noGrp="1" noChangeArrowheads="1"/>
          </p:cNvSpPr>
          <p:nvPr>
            <p:ph type="title"/>
          </p:nvPr>
        </p:nvSpPr>
        <p:spPr>
          <a:xfrm>
            <a:off x="640079" y="2053641"/>
            <a:ext cx="3669161" cy="2760098"/>
          </a:xfrm>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prstTxWarp prst="textChevron">
              <a:avLst/>
            </a:prstTxWarp>
            <a:normAutofit/>
          </a:bodyPr>
          <a:lstStyle/>
          <a:p>
            <a:pPr eaLnBrk="1" hangingPunct="1">
              <a:defRPr/>
            </a:pPr>
            <a:r>
              <a:rPr lang="en-US" b="1" spc="50">
                <a:ln w="13500">
                  <a:solidFill>
                    <a:schemeClr val="accent1">
                      <a:shade val="2500"/>
                      <a:alpha val="6500"/>
                    </a:schemeClr>
                  </a:solidFill>
                  <a:prstDash val="solid"/>
                </a:ln>
                <a:solidFill>
                  <a:srgbClr val="FFFFFF"/>
                </a:solidFill>
                <a:effectLst>
                  <a:innerShdw blurRad="50900" dist="38500" dir="13500000">
                    <a:srgbClr val="000000">
                      <a:alpha val="60000"/>
                    </a:srgbClr>
                  </a:innerShdw>
                </a:effectLst>
              </a:rPr>
              <a:t>The Reality Is…</a:t>
            </a:r>
          </a:p>
        </p:txBody>
      </p:sp>
      <p:sp>
        <p:nvSpPr>
          <p:cNvPr id="2" name="Date Placeholder 1"/>
          <p:cNvSpPr>
            <a:spLocks noGrp="1"/>
          </p:cNvSpPr>
          <p:nvPr>
            <p:ph type="dt" sz="half" idx="10"/>
          </p:nvPr>
        </p:nvSpPr>
        <p:spPr>
          <a:xfrm>
            <a:off x="7717864" y="341916"/>
            <a:ext cx="3108065" cy="314067"/>
          </a:xfrm>
        </p:spPr>
        <p:txBody>
          <a:bodyPr>
            <a:normAutofit/>
          </a:bodyPr>
          <a:lstStyle/>
          <a:p>
            <a:pPr algn="r">
              <a:spcAft>
                <a:spcPts val="600"/>
              </a:spcAft>
            </a:pPr>
            <a:fld id="{941551BC-FC87-4730-9363-3F8985B223CD}" type="datetime1">
              <a:rPr lang="en-US" sz="1000">
                <a:solidFill>
                  <a:srgbClr val="898989"/>
                </a:solidFill>
              </a:rPr>
              <a:pPr algn="r">
                <a:spcAft>
                  <a:spcPts val="600"/>
                </a:spcAft>
              </a:pPr>
              <a:t>9/20/2020</a:t>
            </a:fld>
            <a:endParaRPr lang="en-US" sz="1000">
              <a:solidFill>
                <a:srgbClr val="898989"/>
              </a:solidFill>
            </a:endParaRPr>
          </a:p>
        </p:txBody>
      </p:sp>
      <p:sp>
        <p:nvSpPr>
          <p:cNvPr id="106497" name="Rectangle 1"/>
          <p:cNvSpPr>
            <a:spLocks noGrp="1" noChangeArrowheads="1"/>
          </p:cNvSpPr>
          <p:nvPr>
            <p:ph idx="1"/>
          </p:nvPr>
        </p:nvSpPr>
        <p:spPr>
          <a:xfrm>
            <a:off x="6090574" y="801866"/>
            <a:ext cx="5306084" cy="5230634"/>
          </a:xfrm>
          <a:extLst>
            <a:ext uri="{91240B29-F687-4f45-9708-019B960494DF}">
              <a14:hiddenLine xmlns:a14="http://schemas.microsoft.com/office/drawing/2010/main" xmlns="" w="9525">
                <a:solidFill>
                  <a:srgbClr val="000000"/>
                </a:solidFill>
                <a:miter lim="800000"/>
                <a:headEnd/>
                <a:tailEnd/>
              </a14:hiddenLine>
            </a:ext>
          </a:extLst>
        </p:spPr>
        <p:txBody>
          <a:bodyPr anchor="ctr">
            <a:normAutofit/>
          </a:bodyPr>
          <a:lstStyle/>
          <a:p>
            <a:pPr marL="0" indent="0"/>
            <a:r>
              <a:rPr lang="en-US" sz="2400" dirty="0">
                <a:solidFill>
                  <a:srgbClr val="000000"/>
                </a:solidFill>
                <a:effectLst>
                  <a:outerShdw blurRad="38100" dist="38100" dir="2700000" algn="tl">
                    <a:srgbClr val="000000"/>
                  </a:outerShdw>
                </a:effectLst>
                <a:latin typeface="Palatino Bold" charset="0"/>
                <a:ea typeface="ヒラギノ角ゴ ProN W3" charset="0"/>
                <a:cs typeface="Palatino Bold" charset="0"/>
                <a:sym typeface="Palatino Bold" charset="0"/>
              </a:rPr>
              <a:t> Deeply compromised system</a:t>
            </a:r>
            <a:endParaRPr lang="en-US" sz="2400" dirty="0">
              <a:solidFill>
                <a:srgbClr val="000000"/>
              </a:solidFill>
              <a:latin typeface="Futura Condensed" charset="0"/>
              <a:ea typeface="ヒラギノ角ゴ ProN W3" charset="0"/>
              <a:cs typeface="ヒラギノ角ゴ ProN W3" charset="0"/>
            </a:endParaRPr>
          </a:p>
          <a:p>
            <a:pPr marL="0" indent="0"/>
            <a:r>
              <a:rPr lang="en-US" sz="2400" dirty="0">
                <a:solidFill>
                  <a:srgbClr val="000000"/>
                </a:solidFill>
                <a:effectLst>
                  <a:outerShdw blurRad="38100" dist="38100" dir="2700000" algn="tl">
                    <a:srgbClr val="000000"/>
                  </a:outerShdw>
                </a:effectLst>
                <a:latin typeface="Palatino Bold" charset="0"/>
                <a:ea typeface="ヒラギノ角ゴ ProN W3" charset="0"/>
                <a:cs typeface="Palatino Bold" charset="0"/>
                <a:sym typeface="Palatino Bold" charset="0"/>
              </a:rPr>
              <a:t> Ongoing challenges and cutbacks</a:t>
            </a:r>
            <a:endParaRPr lang="en-US" sz="2400" dirty="0">
              <a:solidFill>
                <a:srgbClr val="000000"/>
              </a:solidFill>
              <a:latin typeface="Futura Condensed" charset="0"/>
              <a:ea typeface="ヒラギノ角ゴ ProN W3" charset="0"/>
              <a:cs typeface="ヒラギノ角ゴ ProN W3" charset="0"/>
            </a:endParaRPr>
          </a:p>
          <a:p>
            <a:pPr marL="0" indent="0"/>
            <a:r>
              <a:rPr lang="en-US" sz="2400" dirty="0">
                <a:solidFill>
                  <a:srgbClr val="000000"/>
                </a:solidFill>
                <a:effectLst>
                  <a:outerShdw blurRad="38100" dist="38100" dir="2700000" algn="tl">
                    <a:srgbClr val="000000"/>
                  </a:outerShdw>
                </a:effectLst>
                <a:latin typeface="Palatino Bold" charset="0"/>
                <a:ea typeface="ヒラギノ角ゴ ProN W3" charset="0"/>
                <a:cs typeface="Palatino Bold" charset="0"/>
                <a:sym typeface="Palatino Bold" charset="0"/>
              </a:rPr>
              <a:t> Difficult stories</a:t>
            </a:r>
            <a:endParaRPr lang="en-US" sz="2400" dirty="0">
              <a:solidFill>
                <a:srgbClr val="000000"/>
              </a:solidFill>
              <a:latin typeface="Futura Condensed" charset="0"/>
              <a:ea typeface="ヒラギノ角ゴ ProN W3" charset="0"/>
              <a:cs typeface="ヒラギノ角ゴ ProN W3" charset="0"/>
            </a:endParaRPr>
          </a:p>
          <a:p>
            <a:pPr marL="0" indent="0"/>
            <a:r>
              <a:rPr lang="en-US" sz="2400" dirty="0">
                <a:solidFill>
                  <a:srgbClr val="000000"/>
                </a:solidFill>
                <a:effectLst>
                  <a:outerShdw blurRad="38100" dist="38100" dir="2700000" algn="tl">
                    <a:srgbClr val="000000"/>
                  </a:outerShdw>
                </a:effectLst>
                <a:latin typeface="Palatino Bold" charset="0"/>
                <a:ea typeface="ヒラギノ角ゴ ProN W3" charset="0"/>
                <a:cs typeface="Palatino Bold" charset="0"/>
                <a:sym typeface="Palatino Bold" charset="0"/>
              </a:rPr>
              <a:t> Losses</a:t>
            </a:r>
          </a:p>
          <a:p>
            <a:pPr marL="0" indent="0"/>
            <a:r>
              <a:rPr lang="en-US" sz="2400" dirty="0">
                <a:solidFill>
                  <a:srgbClr val="000000"/>
                </a:solidFill>
                <a:effectLst>
                  <a:outerShdw blurRad="38100" dist="38100" dir="2700000" algn="tl">
                    <a:srgbClr val="000000"/>
                  </a:outerShdw>
                </a:effectLst>
                <a:latin typeface="Palatino Bold" charset="0"/>
                <a:ea typeface="ヒラギノ角ゴ ProN W3" charset="0"/>
                <a:cs typeface="Palatino Bold" charset="0"/>
                <a:sym typeface="Palatino Bold" charset="0"/>
              </a:rPr>
              <a:t> Do More With Less</a:t>
            </a:r>
          </a:p>
          <a:p>
            <a:pPr marL="0" indent="0">
              <a:buNone/>
            </a:pPr>
            <a:endParaRPr lang="en-US" sz="2400" i="1" dirty="0">
              <a:solidFill>
                <a:srgbClr val="000000"/>
              </a:solidFill>
              <a:effectLst>
                <a:outerShdw blurRad="38100" dist="38100" dir="2700000" algn="tl">
                  <a:srgbClr val="000000"/>
                </a:outerShdw>
              </a:effectLst>
              <a:latin typeface="Palatino Bold" charset="0"/>
              <a:ea typeface="ヒラギノ角ゴ ProN W3" charset="0"/>
              <a:cs typeface="Palatino Bold" charset="0"/>
              <a:sym typeface="Palatino Bold" charset="0"/>
            </a:endParaRPr>
          </a:p>
          <a:p>
            <a:pPr marL="0" indent="0">
              <a:buNone/>
            </a:pPr>
            <a:endParaRPr lang="en-US" sz="2400" i="1" dirty="0">
              <a:solidFill>
                <a:srgbClr val="000000"/>
              </a:solidFill>
              <a:effectLst>
                <a:outerShdw blurRad="38100" dist="38100" dir="2700000" algn="tl">
                  <a:srgbClr val="000000"/>
                </a:outerShdw>
              </a:effectLst>
              <a:latin typeface="Palatino Bold" charset="0"/>
              <a:ea typeface="ヒラギノ角ゴ ProN W3" charset="0"/>
              <a:cs typeface="Palatino Bold" charset="0"/>
              <a:sym typeface="Palatino Bold" charset="0"/>
            </a:endParaRPr>
          </a:p>
          <a:p>
            <a:pPr marL="0" indent="0">
              <a:buNone/>
            </a:pPr>
            <a:r>
              <a:rPr lang="en-US" sz="2400" i="1" dirty="0">
                <a:solidFill>
                  <a:srgbClr val="000000"/>
                </a:solidFill>
                <a:effectLst>
                  <a:outerShdw blurRad="38100" dist="38100" dir="2700000" algn="tl">
                    <a:srgbClr val="000000"/>
                  </a:outerShdw>
                </a:effectLst>
                <a:latin typeface="Palatino Bold" charset="0"/>
                <a:ea typeface="ヒラギノ角ゴ ProN W3" charset="0"/>
                <a:cs typeface="Palatino Bold" charset="0"/>
                <a:sym typeface="Palatino Bold" charset="0"/>
              </a:rPr>
              <a:t>              </a:t>
            </a:r>
            <a:r>
              <a:rPr lang="en-US" sz="2400" i="1" dirty="0">
                <a:solidFill>
                  <a:srgbClr val="000000"/>
                </a:solidFill>
                <a:effectLst>
                  <a:outerShdw blurRad="38100" dist="38100" dir="2700000" algn="tl">
                    <a:srgbClr val="000000"/>
                  </a:outerShdw>
                </a:effectLst>
                <a:latin typeface="Arial Black" panose="020B0A04020102020204" pitchFamily="34" charset="0"/>
                <a:ea typeface="ヒラギノ角ゴ ProN W3" charset="0"/>
                <a:cs typeface="Palatino Bold" charset="0"/>
                <a:sym typeface="Palatino Bold" charset="0"/>
              </a:rPr>
              <a:t>It is not your fault</a:t>
            </a:r>
            <a:endParaRPr lang="en-US" sz="2400" i="1" dirty="0">
              <a:solidFill>
                <a:srgbClr val="000000"/>
              </a:solidFill>
              <a:effectLst>
                <a:outerShdw blurRad="38100" dist="38100" dir="2700000" algn="tl">
                  <a:srgbClr val="000000"/>
                </a:outerShdw>
              </a:effectLst>
              <a:latin typeface="Arial Black" panose="020B0A04020102020204" pitchFamily="34" charset="0"/>
              <a:ea typeface="ヒラギノ明朝 ProN W6" charset="0"/>
              <a:cs typeface="ヒラギノ明朝 ProN W6" charset="0"/>
              <a:sym typeface="Palatino Bold" charset="0"/>
            </a:endParaRPr>
          </a:p>
        </p:txBody>
      </p:sp>
      <p:sp>
        <p:nvSpPr>
          <p:cNvPr id="3" name="Slide Number Placeholder 2"/>
          <p:cNvSpPr>
            <a:spLocks noGrp="1"/>
          </p:cNvSpPr>
          <p:nvPr>
            <p:ph type="sldNum" sz="quarter" idx="12"/>
          </p:nvPr>
        </p:nvSpPr>
        <p:spPr>
          <a:xfrm>
            <a:off x="10825930" y="6223702"/>
            <a:ext cx="570728" cy="314067"/>
          </a:xfrm>
        </p:spPr>
        <p:txBody>
          <a:bodyPr>
            <a:normAutofit/>
          </a:bodyPr>
          <a:lstStyle/>
          <a:p>
            <a:pPr>
              <a:spcAft>
                <a:spcPts val="600"/>
              </a:spcAft>
            </a:pPr>
            <a:fld id="{3659BA46-0C38-7B41-A986-6D1C9371618B}" type="slidenum">
              <a:rPr lang="en-US" sz="1000">
                <a:solidFill>
                  <a:srgbClr val="898989"/>
                </a:solidFill>
              </a:rPr>
              <a:pPr>
                <a:spcAft>
                  <a:spcPts val="600"/>
                </a:spcAft>
              </a:pPr>
              <a:t>9</a:t>
            </a:fld>
            <a:endParaRPr lang="en-US" sz="1000">
              <a:solidFill>
                <a:srgbClr val="898989"/>
              </a:solidFill>
            </a:endParaRPr>
          </a:p>
        </p:txBody>
      </p:sp>
      <p:sp>
        <p:nvSpPr>
          <p:cNvPr id="87044" name="Rectangle 3"/>
          <p:cNvSpPr>
            <a:spLocks/>
          </p:cNvSpPr>
          <p:nvPr/>
        </p:nvSpPr>
        <p:spPr bwMode="auto">
          <a:xfrm>
            <a:off x="1507854" y="6519864"/>
            <a:ext cx="4829719"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none" lIns="38100" tIns="38100" rIns="38100" bIns="38100">
            <a:spAutoFit/>
          </a:bodyPr>
          <a:lstStyle/>
          <a:p>
            <a:pPr algn="ctr">
              <a:spcAft>
                <a:spcPts val="600"/>
              </a:spcAft>
            </a:pPr>
            <a:r>
              <a:rPr lang="en-US" sz="1600">
                <a:solidFill>
                  <a:srgbClr val="FFFFFF"/>
                </a:solidFill>
                <a:latin typeface="Arial" charset="0"/>
                <a:cs typeface="Arial" charset="0"/>
                <a:sym typeface="Arial" charset="0"/>
              </a:rPr>
              <a:t>From Françoise Mathieu www.compassionfatigue.ca</a:t>
            </a:r>
          </a:p>
        </p:txBody>
      </p:sp>
    </p:spTree>
    <p:extLst>
      <p:ext uri="{BB962C8B-B14F-4D97-AF65-F5344CB8AC3E}">
        <p14:creationId xmlns:p14="http://schemas.microsoft.com/office/powerpoint/2010/main" val="3116921617"/>
      </p:ext>
    </p:extLst>
  </p:cSld>
  <p:clrMapOvr>
    <a:masterClrMapping/>
  </p:clrMapOvr>
  <p:transition spd="slow">
    <p:push dir="u"/>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122</TotalTime>
  <Words>2208</Words>
  <Application>Microsoft Office PowerPoint</Application>
  <PresentationFormat>Widescreen</PresentationFormat>
  <Paragraphs>385</Paragraphs>
  <Slides>54</Slides>
  <Notes>14</Notes>
  <HiddenSlides>0</HiddenSlides>
  <MMClips>0</MMClips>
  <ScaleCrop>false</ScaleCrop>
  <HeadingPairs>
    <vt:vector size="6" baseType="variant">
      <vt:variant>
        <vt:lpstr>Fonts Used</vt:lpstr>
      </vt:variant>
      <vt:variant>
        <vt:i4>20</vt:i4>
      </vt:variant>
      <vt:variant>
        <vt:lpstr>Theme</vt:lpstr>
      </vt:variant>
      <vt:variant>
        <vt:i4>1</vt:i4>
      </vt:variant>
      <vt:variant>
        <vt:lpstr>Slide Titles</vt:lpstr>
      </vt:variant>
      <vt:variant>
        <vt:i4>54</vt:i4>
      </vt:variant>
    </vt:vector>
  </HeadingPairs>
  <TitlesOfParts>
    <vt:vector size="75" baseType="lpstr">
      <vt:lpstr>American Typewriter</vt:lpstr>
      <vt:lpstr>Arial</vt:lpstr>
      <vt:lpstr>Arial Black</vt:lpstr>
      <vt:lpstr>Calibri</vt:lpstr>
      <vt:lpstr>Calibri Light</vt:lpstr>
      <vt:lpstr>Courier New</vt:lpstr>
      <vt:lpstr>Elephant</vt:lpstr>
      <vt:lpstr>Futura Condensed</vt:lpstr>
      <vt:lpstr>Georgia</vt:lpstr>
      <vt:lpstr>Georgia Pro Black</vt:lpstr>
      <vt:lpstr>Hoefler Text</vt:lpstr>
      <vt:lpstr>Lucida Grande</vt:lpstr>
      <vt:lpstr>Lucida Handwriting</vt:lpstr>
      <vt:lpstr>Optima</vt:lpstr>
      <vt:lpstr>Palatino</vt:lpstr>
      <vt:lpstr>Palatino Bold</vt:lpstr>
      <vt:lpstr>Palatino Linotype</vt:lpstr>
      <vt:lpstr>Palatino Linotype Italic</vt:lpstr>
      <vt:lpstr>Times New Roman</vt:lpstr>
      <vt:lpstr>Wingdings</vt:lpstr>
      <vt:lpstr>Office Theme</vt:lpstr>
      <vt:lpstr>Self-Care is NOT Selfish:  Creative Tools for  Transforming Compassion Fatigue &amp; Secondary Trauma</vt:lpstr>
      <vt:lpstr>Welcome! We are coming to you from our homes in Florida and Nebraska…</vt:lpstr>
      <vt:lpstr>PowerPoint Presentation</vt:lpstr>
      <vt:lpstr>You Are Probably a Dog</vt:lpstr>
      <vt:lpstr>Grounding Meditation</vt:lpstr>
      <vt:lpstr>agenda</vt:lpstr>
      <vt:lpstr>PowerPoint Presentation</vt:lpstr>
      <vt:lpstr>PowerPoint Presentation</vt:lpstr>
      <vt:lpstr>The Reality Is…</vt:lpstr>
      <vt:lpstr>So What is Compassion FATIGUE (CF) ?</vt:lpstr>
      <vt:lpstr>“The expectation that we can be immersed in suffering and loss daily and not be touched by it as unrealistic as expecting to be able to walk through water without getting wet.”</vt:lpstr>
      <vt:lpstr>PowerPoint Presentation</vt:lpstr>
      <vt:lpstr>What is secondary trauma?</vt:lpstr>
      <vt:lpstr>The World Health Organization officially recognized Burnout as a condition defining it as a chronic workplace stress that has not been managed successfully.       -May 2019</vt:lpstr>
      <vt:lpstr>“Exhaustipated”</vt:lpstr>
      <vt:lpstr>PowerPoint Presentation</vt:lpstr>
      <vt:lpstr>PowerPoint Presentation</vt:lpstr>
      <vt:lpstr>Physical Signs of  Compassion Fatigue</vt:lpstr>
      <vt:lpstr>Behavioral Signs and Symptoms</vt:lpstr>
      <vt:lpstr>PowerPoint Presentation</vt:lpstr>
      <vt:lpstr>Psychological Signs and Symptoms   </vt:lpstr>
      <vt:lpstr>PowerPoint Presentation</vt:lpstr>
      <vt:lpstr>Psychological Signs and Symptoms continued…</vt:lpstr>
      <vt:lpstr>PowerPoint Presentation</vt:lpstr>
      <vt:lpstr>Window of Tolerance –stmichaelshospital.com (MAST program)</vt:lpstr>
      <vt:lpstr>PowerPoint Presentation</vt:lpstr>
      <vt:lpstr>Resiliency Tools to Prevent Compassion Fatigue &amp; Secondary Trauma</vt:lpstr>
      <vt:lpstr>Professional Quality of Life Survey (Pro QOL)</vt:lpstr>
      <vt:lpstr>What is Grounding?</vt:lpstr>
      <vt:lpstr>When do we use Grounding?</vt:lpstr>
      <vt:lpstr>Types of Grounding</vt:lpstr>
      <vt:lpstr>Mental Grounding</vt:lpstr>
      <vt:lpstr>Soothing Grounding</vt:lpstr>
      <vt:lpstr>Physical Grounding</vt:lpstr>
      <vt:lpstr>PowerPoint Presentation</vt:lpstr>
      <vt:lpstr>Snaccident:</vt:lpstr>
      <vt:lpstr>PowerPoint Presentation</vt:lpstr>
      <vt:lpstr>  How Mindfulness Helps  </vt:lpstr>
      <vt:lpstr>Mindfulness at Your Fingertips</vt:lpstr>
      <vt:lpstr>Low Impact Debriefing (LID): 4 steps to protect yourself from being slimed, and to help minimize the risk of traumatizing others.                                       TEND Academy</vt:lpstr>
      <vt:lpstr>PowerPoint Presentation</vt:lpstr>
      <vt:lpstr>Hot Walk &amp; Talk  Dr. Patricia Fisher, TEND Academy</vt:lpstr>
      <vt:lpstr>PowerPoint Presentation</vt:lpstr>
      <vt:lpstr>How many hours per month?</vt:lpstr>
      <vt:lpstr>PowerPoint Presentation</vt:lpstr>
      <vt:lpstr>Positive support</vt:lpstr>
      <vt:lpstr>PowerPoint Presentation</vt:lpstr>
      <vt:lpstr>PowerPoint Presentation</vt:lpstr>
      <vt:lpstr>       Mindful Movements</vt:lpstr>
      <vt:lpstr>PowerPoint Presentation</vt:lpstr>
      <vt:lpstr>Making a Commitment to Yourself</vt:lpstr>
      <vt:lpstr>PowerPoint Presentation</vt:lpstr>
      <vt:lpstr>PowerPoint Presentation</vt:lpstr>
      <vt:lpstr>Thank you, Resource List &amp; Evaluation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Walking the Walk:  Creative Tools for  Transforming Compassion Fatigue &amp; Secondary Trauma</dc:title>
  <dc:creator>Kay Glidden</dc:creator>
  <cp:lastModifiedBy>Kay Glidden</cp:lastModifiedBy>
  <cp:revision>19</cp:revision>
  <dcterms:created xsi:type="dcterms:W3CDTF">2020-08-03T17:41:16Z</dcterms:created>
  <dcterms:modified xsi:type="dcterms:W3CDTF">2020-09-20T19:13:45Z</dcterms:modified>
</cp:coreProperties>
</file>