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 id="2147483672" r:id="rId2"/>
  </p:sldMasterIdLst>
  <p:notesMasterIdLst>
    <p:notesMasterId r:id="rId68"/>
  </p:notesMasterIdLst>
  <p:handoutMasterIdLst>
    <p:handoutMasterId r:id="rId69"/>
  </p:handoutMasterIdLst>
  <p:sldIdLst>
    <p:sldId id="256" r:id="rId3"/>
    <p:sldId id="326" r:id="rId4"/>
    <p:sldId id="328" r:id="rId5"/>
    <p:sldId id="321" r:id="rId6"/>
    <p:sldId id="271" r:id="rId7"/>
    <p:sldId id="272" r:id="rId8"/>
    <p:sldId id="333" r:id="rId9"/>
    <p:sldId id="332" r:id="rId10"/>
    <p:sldId id="320" r:id="rId11"/>
    <p:sldId id="275" r:id="rId12"/>
    <p:sldId id="274" r:id="rId13"/>
    <p:sldId id="367" r:id="rId14"/>
    <p:sldId id="277" r:id="rId15"/>
    <p:sldId id="276" r:id="rId16"/>
    <p:sldId id="317" r:id="rId17"/>
    <p:sldId id="322" r:id="rId18"/>
    <p:sldId id="356" r:id="rId19"/>
    <p:sldId id="331" r:id="rId20"/>
    <p:sldId id="314" r:id="rId21"/>
    <p:sldId id="375" r:id="rId22"/>
    <p:sldId id="282" r:id="rId23"/>
    <p:sldId id="283" r:id="rId24"/>
    <p:sldId id="284" r:id="rId25"/>
    <p:sldId id="281" r:id="rId26"/>
    <p:sldId id="329" r:id="rId27"/>
    <p:sldId id="323" r:id="rId28"/>
    <p:sldId id="318" r:id="rId29"/>
    <p:sldId id="315" r:id="rId30"/>
    <p:sldId id="286" r:id="rId31"/>
    <p:sldId id="287" r:id="rId32"/>
    <p:sldId id="370" r:id="rId33"/>
    <p:sldId id="364" r:id="rId34"/>
    <p:sldId id="365" r:id="rId35"/>
    <p:sldId id="324" r:id="rId36"/>
    <p:sldId id="330" r:id="rId37"/>
    <p:sldId id="296" r:id="rId38"/>
    <p:sldId id="304" r:id="rId39"/>
    <p:sldId id="305" r:id="rId40"/>
    <p:sldId id="306" r:id="rId41"/>
    <p:sldId id="368" r:id="rId42"/>
    <p:sldId id="372" r:id="rId43"/>
    <p:sldId id="374" r:id="rId44"/>
    <p:sldId id="369" r:id="rId45"/>
    <p:sldId id="348" r:id="rId46"/>
    <p:sldId id="352" r:id="rId47"/>
    <p:sldId id="335" r:id="rId48"/>
    <p:sldId id="336" r:id="rId49"/>
    <p:sldId id="362" r:id="rId50"/>
    <p:sldId id="359" r:id="rId51"/>
    <p:sldId id="363" r:id="rId52"/>
    <p:sldId id="337" r:id="rId53"/>
    <p:sldId id="360" r:id="rId54"/>
    <p:sldId id="361" r:id="rId55"/>
    <p:sldId id="338" r:id="rId56"/>
    <p:sldId id="339" r:id="rId57"/>
    <p:sldId id="377" r:id="rId58"/>
    <p:sldId id="378" r:id="rId59"/>
    <p:sldId id="379" r:id="rId60"/>
    <p:sldId id="380" r:id="rId61"/>
    <p:sldId id="344" r:id="rId62"/>
    <p:sldId id="345" r:id="rId63"/>
    <p:sldId id="346" r:id="rId64"/>
    <p:sldId id="349" r:id="rId65"/>
    <p:sldId id="350" r:id="rId66"/>
    <p:sldId id="351" r:id="rId67"/>
  </p:sldIdLst>
  <p:sldSz cx="9144000" cy="6858000" type="screen4x3"/>
  <p:notesSz cx="7102475" cy="93884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422" autoAdjust="0"/>
    <p:restoredTop sz="82598" autoAdjust="0"/>
  </p:normalViewPr>
  <p:slideViewPr>
    <p:cSldViewPr snapToGrid="0" snapToObjects="1">
      <p:cViewPr varScale="1">
        <p:scale>
          <a:sx n="52" d="100"/>
          <a:sy n="52" d="100"/>
        </p:scale>
        <p:origin x="456" y="29"/>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1392"/>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slide" Target="slides/slide53.xml"/><Relationship Id="rId63" Type="http://schemas.openxmlformats.org/officeDocument/2006/relationships/slide" Target="slides/slide61.xml"/><Relationship Id="rId68" Type="http://schemas.openxmlformats.org/officeDocument/2006/relationships/notesMaster" Target="notesMasters/notesMaster1.xml"/><Relationship Id="rId7" Type="http://schemas.openxmlformats.org/officeDocument/2006/relationships/slide" Target="slides/slide5.xml"/><Relationship Id="rId71"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66" Type="http://schemas.openxmlformats.org/officeDocument/2006/relationships/slide" Target="slides/slide64.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61" Type="http://schemas.openxmlformats.org/officeDocument/2006/relationships/slide" Target="slides/slide59.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slide" Target="slides/slide63.xml"/><Relationship Id="rId73"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slide" Target="slides/slide62.xml"/><Relationship Id="rId69" Type="http://schemas.openxmlformats.org/officeDocument/2006/relationships/handoutMaster" Target="handoutMasters/handoutMaster1.xml"/><Relationship Id="rId8" Type="http://schemas.openxmlformats.org/officeDocument/2006/relationships/slide" Target="slides/slide6.xml"/><Relationship Id="rId51" Type="http://schemas.openxmlformats.org/officeDocument/2006/relationships/slide" Target="slides/slide49.xml"/><Relationship Id="rId72" Type="http://schemas.openxmlformats.org/officeDocument/2006/relationships/theme" Target="theme/theme1.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slide" Target="slides/slide65.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 Id="rId7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69424"/>
          </a:xfrm>
          <a:prstGeom prst="rect">
            <a:avLst/>
          </a:prstGeom>
        </p:spPr>
        <p:txBody>
          <a:bodyPr vert="horz" lIns="94201" tIns="47100" rIns="94201" bIns="47100" rtlCol="0"/>
          <a:lstStyle>
            <a:lvl1pPr algn="l">
              <a:defRPr sz="1200"/>
            </a:lvl1pPr>
          </a:lstStyle>
          <a:p>
            <a:endParaRPr lang="en-US" dirty="0"/>
          </a:p>
        </p:txBody>
      </p:sp>
      <p:sp>
        <p:nvSpPr>
          <p:cNvPr id="3" name="Date Placeholder 2"/>
          <p:cNvSpPr>
            <a:spLocks noGrp="1"/>
          </p:cNvSpPr>
          <p:nvPr>
            <p:ph type="dt" sz="quarter" idx="1"/>
          </p:nvPr>
        </p:nvSpPr>
        <p:spPr>
          <a:xfrm>
            <a:off x="4023092" y="0"/>
            <a:ext cx="3077739" cy="469424"/>
          </a:xfrm>
          <a:prstGeom prst="rect">
            <a:avLst/>
          </a:prstGeom>
        </p:spPr>
        <p:txBody>
          <a:bodyPr vert="horz" lIns="94201" tIns="47100" rIns="94201" bIns="47100" rtlCol="0"/>
          <a:lstStyle>
            <a:lvl1pPr algn="r">
              <a:defRPr sz="1200"/>
            </a:lvl1pPr>
          </a:lstStyle>
          <a:p>
            <a:fld id="{8CD157F0-606D-CB42-A760-380E92139056}" type="datetimeFigureOut">
              <a:rPr lang="en-US" smtClean="0"/>
              <a:t>5/13/2019</a:t>
            </a:fld>
            <a:endParaRPr lang="en-US" dirty="0"/>
          </a:p>
        </p:txBody>
      </p:sp>
      <p:sp>
        <p:nvSpPr>
          <p:cNvPr id="4" name="Footer Placeholder 3"/>
          <p:cNvSpPr>
            <a:spLocks noGrp="1"/>
          </p:cNvSpPr>
          <p:nvPr>
            <p:ph type="ftr" sz="quarter" idx="2"/>
          </p:nvPr>
        </p:nvSpPr>
        <p:spPr>
          <a:xfrm>
            <a:off x="0" y="8917422"/>
            <a:ext cx="3077739" cy="469424"/>
          </a:xfrm>
          <a:prstGeom prst="rect">
            <a:avLst/>
          </a:prstGeom>
        </p:spPr>
        <p:txBody>
          <a:bodyPr vert="horz" lIns="94201" tIns="47100" rIns="94201" bIns="47100" rtlCol="0" anchor="b"/>
          <a:lstStyle>
            <a:lvl1pPr algn="l">
              <a:defRPr sz="1200"/>
            </a:lvl1pPr>
          </a:lstStyle>
          <a:p>
            <a:endParaRPr lang="en-US" dirty="0"/>
          </a:p>
        </p:txBody>
      </p:sp>
      <p:sp>
        <p:nvSpPr>
          <p:cNvPr id="5" name="Slide Number Placeholder 4"/>
          <p:cNvSpPr>
            <a:spLocks noGrp="1"/>
          </p:cNvSpPr>
          <p:nvPr>
            <p:ph type="sldNum" sz="quarter" idx="3"/>
          </p:nvPr>
        </p:nvSpPr>
        <p:spPr>
          <a:xfrm>
            <a:off x="4023092" y="8917422"/>
            <a:ext cx="3077739" cy="469424"/>
          </a:xfrm>
          <a:prstGeom prst="rect">
            <a:avLst/>
          </a:prstGeom>
        </p:spPr>
        <p:txBody>
          <a:bodyPr vert="horz" lIns="94201" tIns="47100" rIns="94201" bIns="47100" rtlCol="0" anchor="b"/>
          <a:lstStyle>
            <a:lvl1pPr algn="r">
              <a:defRPr sz="1200"/>
            </a:lvl1pPr>
          </a:lstStyle>
          <a:p>
            <a:fld id="{B7BB28A9-52A6-8945-A772-038BDC2A4679}" type="slidenum">
              <a:rPr lang="en-US" smtClean="0"/>
              <a:t>‹#›</a:t>
            </a:fld>
            <a:endParaRPr lang="en-US" dirty="0"/>
          </a:p>
        </p:txBody>
      </p:sp>
    </p:spTree>
    <p:extLst>
      <p:ext uri="{BB962C8B-B14F-4D97-AF65-F5344CB8AC3E}">
        <p14:creationId xmlns:p14="http://schemas.microsoft.com/office/powerpoint/2010/main" val="17389784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69424"/>
          </a:xfrm>
          <a:prstGeom prst="rect">
            <a:avLst/>
          </a:prstGeom>
        </p:spPr>
        <p:txBody>
          <a:bodyPr vert="horz" lIns="94201" tIns="47100" rIns="94201" bIns="47100" rtlCol="0"/>
          <a:lstStyle>
            <a:lvl1pPr algn="l">
              <a:defRPr sz="1200"/>
            </a:lvl1pPr>
          </a:lstStyle>
          <a:p>
            <a:endParaRPr lang="en-US" dirty="0"/>
          </a:p>
        </p:txBody>
      </p:sp>
      <p:sp>
        <p:nvSpPr>
          <p:cNvPr id="3" name="Date Placeholder 2"/>
          <p:cNvSpPr>
            <a:spLocks noGrp="1"/>
          </p:cNvSpPr>
          <p:nvPr>
            <p:ph type="dt" idx="1"/>
          </p:nvPr>
        </p:nvSpPr>
        <p:spPr>
          <a:xfrm>
            <a:off x="4023092" y="0"/>
            <a:ext cx="3077739" cy="469424"/>
          </a:xfrm>
          <a:prstGeom prst="rect">
            <a:avLst/>
          </a:prstGeom>
        </p:spPr>
        <p:txBody>
          <a:bodyPr vert="horz" lIns="94201" tIns="47100" rIns="94201" bIns="47100" rtlCol="0"/>
          <a:lstStyle>
            <a:lvl1pPr algn="r">
              <a:defRPr sz="1200"/>
            </a:lvl1pPr>
          </a:lstStyle>
          <a:p>
            <a:fld id="{F072AF7E-5281-2740-A9E5-B955D20F1B67}" type="datetimeFigureOut">
              <a:rPr lang="en-US" smtClean="0"/>
              <a:t>5/13/2019</a:t>
            </a:fld>
            <a:endParaRPr lang="en-US" dirty="0"/>
          </a:p>
        </p:txBody>
      </p:sp>
      <p:sp>
        <p:nvSpPr>
          <p:cNvPr id="4" name="Slide Image Placeholder 3"/>
          <p:cNvSpPr>
            <a:spLocks noGrp="1" noRot="1" noChangeAspect="1"/>
          </p:cNvSpPr>
          <p:nvPr>
            <p:ph type="sldImg" idx="2"/>
          </p:nvPr>
        </p:nvSpPr>
        <p:spPr>
          <a:xfrm>
            <a:off x="1204913" y="704850"/>
            <a:ext cx="4692650" cy="3519488"/>
          </a:xfrm>
          <a:prstGeom prst="rect">
            <a:avLst/>
          </a:prstGeom>
          <a:noFill/>
          <a:ln w="12700">
            <a:solidFill>
              <a:prstClr val="black"/>
            </a:solidFill>
          </a:ln>
        </p:spPr>
        <p:txBody>
          <a:bodyPr vert="horz" lIns="94201" tIns="47100" rIns="94201" bIns="47100" rtlCol="0" anchor="ctr"/>
          <a:lstStyle/>
          <a:p>
            <a:endParaRPr lang="en-US" dirty="0"/>
          </a:p>
        </p:txBody>
      </p:sp>
      <p:sp>
        <p:nvSpPr>
          <p:cNvPr id="5" name="Notes Placeholder 4"/>
          <p:cNvSpPr>
            <a:spLocks noGrp="1"/>
          </p:cNvSpPr>
          <p:nvPr>
            <p:ph type="body" sz="quarter" idx="3"/>
          </p:nvPr>
        </p:nvSpPr>
        <p:spPr>
          <a:xfrm>
            <a:off x="710248" y="4459526"/>
            <a:ext cx="5681980" cy="4224814"/>
          </a:xfrm>
          <a:prstGeom prst="rect">
            <a:avLst/>
          </a:prstGeom>
        </p:spPr>
        <p:txBody>
          <a:bodyPr vert="horz" lIns="94201" tIns="47100" rIns="94201" bIns="4710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917422"/>
            <a:ext cx="3077739" cy="469424"/>
          </a:xfrm>
          <a:prstGeom prst="rect">
            <a:avLst/>
          </a:prstGeom>
        </p:spPr>
        <p:txBody>
          <a:bodyPr vert="horz" lIns="94201" tIns="47100" rIns="94201" bIns="47100" rtlCol="0" anchor="b"/>
          <a:lstStyle>
            <a:lvl1pPr algn="l">
              <a:defRPr sz="1200"/>
            </a:lvl1pPr>
          </a:lstStyle>
          <a:p>
            <a:endParaRPr lang="en-US" dirty="0"/>
          </a:p>
        </p:txBody>
      </p:sp>
      <p:sp>
        <p:nvSpPr>
          <p:cNvPr id="7" name="Slide Number Placeholder 6"/>
          <p:cNvSpPr>
            <a:spLocks noGrp="1"/>
          </p:cNvSpPr>
          <p:nvPr>
            <p:ph type="sldNum" sz="quarter" idx="5"/>
          </p:nvPr>
        </p:nvSpPr>
        <p:spPr>
          <a:xfrm>
            <a:off x="4023092" y="8917422"/>
            <a:ext cx="3077739" cy="469424"/>
          </a:xfrm>
          <a:prstGeom prst="rect">
            <a:avLst/>
          </a:prstGeom>
        </p:spPr>
        <p:txBody>
          <a:bodyPr vert="horz" lIns="94201" tIns="47100" rIns="94201" bIns="47100" rtlCol="0" anchor="b"/>
          <a:lstStyle>
            <a:lvl1pPr algn="r">
              <a:defRPr sz="1200"/>
            </a:lvl1pPr>
          </a:lstStyle>
          <a:p>
            <a:fld id="{B67B7383-CEB0-2945-B1B1-295358B2AF6C}" type="slidenum">
              <a:rPr lang="en-US" smtClean="0"/>
              <a:t>‹#›</a:t>
            </a:fld>
            <a:endParaRPr lang="en-US" dirty="0"/>
          </a:p>
        </p:txBody>
      </p:sp>
    </p:spTree>
    <p:extLst>
      <p:ext uri="{BB962C8B-B14F-4D97-AF65-F5344CB8AC3E}">
        <p14:creationId xmlns:p14="http://schemas.microsoft.com/office/powerpoint/2010/main" val="1914351770"/>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3" Type="http://schemas.openxmlformats.org/officeDocument/2006/relationships/hyperlink" Target="https://www.ilr.cornell.edu/" TargetMode="External"/><Relationship Id="rId7" Type="http://schemas.openxmlformats.org/officeDocument/2006/relationships/hyperlink" Target="http://y-tac.org/mindy-larson/" TargetMode="External"/><Relationship Id="rId2" Type="http://schemas.openxmlformats.org/officeDocument/2006/relationships/slide" Target="../slides/slide46.xml"/><Relationship Id="rId1" Type="http://schemas.openxmlformats.org/officeDocument/2006/relationships/notesMaster" Target="../notesMasters/notesMaster1.xml"/><Relationship Id="rId6" Type="http://schemas.openxmlformats.org/officeDocument/2006/relationships/hyperlink" Target="http://y-tac.org/wendy-quarles/" TargetMode="External"/><Relationship Id="rId5" Type="http://schemas.openxmlformats.org/officeDocument/2006/relationships/hyperlink" Target="http://y-tac.org/about-us/our-team/" TargetMode="External"/><Relationship Id="rId4" Type="http://schemas.openxmlformats.org/officeDocument/2006/relationships/hyperlink" Target="http://www.bu.edu/sed/" TargetMode="Externa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67B7383-CEB0-2945-B1B1-295358B2AF6C}" type="slidenum">
              <a:rPr lang="en-US" smtClean="0"/>
              <a:t>1</a:t>
            </a:fld>
            <a:endParaRPr lang="en-US" dirty="0"/>
          </a:p>
        </p:txBody>
      </p:sp>
    </p:spTree>
    <p:extLst>
      <p:ext uri="{BB962C8B-B14F-4D97-AF65-F5344CB8AC3E}">
        <p14:creationId xmlns:p14="http://schemas.microsoft.com/office/powerpoint/2010/main" val="236948978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400" dirty="0"/>
          </a:p>
          <a:p>
            <a:r>
              <a:rPr lang="en-US" b="1" dirty="0"/>
              <a:t> </a:t>
            </a:r>
            <a:endParaRPr lang="en-US" sz="1100" dirty="0"/>
          </a:p>
          <a:p>
            <a:r>
              <a:rPr lang="en-US" dirty="0"/>
              <a:t> </a:t>
            </a:r>
          </a:p>
          <a:p>
            <a:r>
              <a:rPr lang="en-US" dirty="0"/>
              <a:t> </a:t>
            </a:r>
          </a:p>
          <a:p>
            <a:endParaRPr lang="en-US" dirty="0"/>
          </a:p>
        </p:txBody>
      </p:sp>
      <p:sp>
        <p:nvSpPr>
          <p:cNvPr id="4" name="Slide Number Placeholder 3"/>
          <p:cNvSpPr>
            <a:spLocks noGrp="1"/>
          </p:cNvSpPr>
          <p:nvPr>
            <p:ph type="sldNum" sz="quarter" idx="10"/>
          </p:nvPr>
        </p:nvSpPr>
        <p:spPr/>
        <p:txBody>
          <a:bodyPr/>
          <a:lstStyle/>
          <a:p>
            <a:fld id="{0AFC1B4D-D2DF-477D-B569-E98FE8993583}" type="slidenum">
              <a:rPr lang="en-US" smtClean="0"/>
              <a:t>13</a:t>
            </a:fld>
            <a:endParaRPr lang="en-US"/>
          </a:p>
        </p:txBody>
      </p:sp>
    </p:spTree>
    <p:extLst>
      <p:ext uri="{BB962C8B-B14F-4D97-AF65-F5344CB8AC3E}">
        <p14:creationId xmlns:p14="http://schemas.microsoft.com/office/powerpoint/2010/main" val="387368238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400" dirty="0"/>
          </a:p>
          <a:p>
            <a:r>
              <a:rPr lang="en-US" b="1" dirty="0"/>
              <a:t> </a:t>
            </a:r>
            <a:endParaRPr lang="en-US" sz="1100" dirty="0"/>
          </a:p>
          <a:p>
            <a:r>
              <a:rPr lang="en-US" dirty="0"/>
              <a:t> </a:t>
            </a:r>
          </a:p>
          <a:p>
            <a:r>
              <a:rPr lang="en-US" dirty="0"/>
              <a:t> </a:t>
            </a:r>
          </a:p>
          <a:p>
            <a:endParaRPr lang="en-US" dirty="0"/>
          </a:p>
        </p:txBody>
      </p:sp>
      <p:sp>
        <p:nvSpPr>
          <p:cNvPr id="4" name="Slide Number Placeholder 3"/>
          <p:cNvSpPr>
            <a:spLocks noGrp="1"/>
          </p:cNvSpPr>
          <p:nvPr>
            <p:ph type="sldNum" sz="quarter" idx="10"/>
          </p:nvPr>
        </p:nvSpPr>
        <p:spPr/>
        <p:txBody>
          <a:bodyPr/>
          <a:lstStyle/>
          <a:p>
            <a:fld id="{0AFC1B4D-D2DF-477D-B569-E98FE8993583}" type="slidenum">
              <a:rPr lang="en-US" smtClean="0"/>
              <a:t>14</a:t>
            </a:fld>
            <a:endParaRPr lang="en-US"/>
          </a:p>
        </p:txBody>
      </p:sp>
    </p:spTree>
    <p:extLst>
      <p:ext uri="{BB962C8B-B14F-4D97-AF65-F5344CB8AC3E}">
        <p14:creationId xmlns:p14="http://schemas.microsoft.com/office/powerpoint/2010/main" val="85532106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67B7383-CEB0-2945-B1B1-295358B2AF6C}" type="slidenum">
              <a:rPr lang="en-US" smtClean="0"/>
              <a:t>17</a:t>
            </a:fld>
            <a:endParaRPr lang="en-US"/>
          </a:p>
        </p:txBody>
      </p:sp>
    </p:spTree>
    <p:extLst>
      <p:ext uri="{BB962C8B-B14F-4D97-AF65-F5344CB8AC3E}">
        <p14:creationId xmlns:p14="http://schemas.microsoft.com/office/powerpoint/2010/main" val="228180818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There’s a difference between a Student, and a Youth</a:t>
            </a:r>
            <a:endParaRPr lang="en-US" dirty="0"/>
          </a:p>
        </p:txBody>
      </p:sp>
      <p:sp>
        <p:nvSpPr>
          <p:cNvPr id="4" name="Slide Number Placeholder 3"/>
          <p:cNvSpPr>
            <a:spLocks noGrp="1"/>
          </p:cNvSpPr>
          <p:nvPr>
            <p:ph type="sldNum" sz="quarter" idx="10"/>
          </p:nvPr>
        </p:nvSpPr>
        <p:spPr/>
        <p:txBody>
          <a:bodyPr/>
          <a:lstStyle/>
          <a:p>
            <a:fld id="{B67B7383-CEB0-2945-B1B1-295358B2AF6C}" type="slidenum">
              <a:rPr lang="en-US" smtClean="0"/>
              <a:t>18</a:t>
            </a:fld>
            <a:endParaRPr lang="en-US"/>
          </a:p>
        </p:txBody>
      </p:sp>
    </p:spTree>
    <p:extLst>
      <p:ext uri="{BB962C8B-B14F-4D97-AF65-F5344CB8AC3E}">
        <p14:creationId xmlns:p14="http://schemas.microsoft.com/office/powerpoint/2010/main" val="63638021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400" dirty="0"/>
          </a:p>
          <a:p>
            <a:r>
              <a:rPr lang="en-US" b="1" dirty="0"/>
              <a:t> WIOA emphasizes the provision of services to students and youth with disabilities to ensure they have opportunities to receive training and other services needed to achieve competitive integrated employment</a:t>
            </a:r>
          </a:p>
          <a:p>
            <a:endParaRPr lang="en-US" b="1" dirty="0"/>
          </a:p>
          <a:p>
            <a:r>
              <a:rPr lang="en-US" b="1" dirty="0"/>
              <a:t>Students can be in secondary education programs, non-traditional programs such as home schooling, postsecondary education programs, other programs such as those offered through the juvenile justice system.</a:t>
            </a:r>
          </a:p>
          <a:p>
            <a:endParaRPr lang="en-US" b="1" dirty="0"/>
          </a:p>
          <a:p>
            <a:r>
              <a:rPr lang="en-US" b="1" dirty="0"/>
              <a:t>Age requirements: not younger than the earliest age to receive transition services under IDEA or a different age if determined by the state; not older than 21 or the maximum age to receive services under IDEA</a:t>
            </a:r>
          </a:p>
          <a:p>
            <a:endParaRPr lang="en-US" sz="1100" dirty="0"/>
          </a:p>
          <a:p>
            <a:r>
              <a:rPr lang="en-US" dirty="0"/>
              <a:t> </a:t>
            </a:r>
          </a:p>
          <a:p>
            <a:r>
              <a:rPr lang="en-US" dirty="0"/>
              <a:t> </a:t>
            </a:r>
          </a:p>
          <a:p>
            <a:endParaRPr lang="en-US" dirty="0"/>
          </a:p>
        </p:txBody>
      </p:sp>
      <p:sp>
        <p:nvSpPr>
          <p:cNvPr id="4" name="Slide Number Placeholder 3"/>
          <p:cNvSpPr>
            <a:spLocks noGrp="1"/>
          </p:cNvSpPr>
          <p:nvPr>
            <p:ph type="sldNum" sz="quarter" idx="10"/>
          </p:nvPr>
        </p:nvSpPr>
        <p:spPr/>
        <p:txBody>
          <a:bodyPr/>
          <a:lstStyle/>
          <a:p>
            <a:fld id="{0AFC1B4D-D2DF-477D-B569-E98FE8993583}" type="slidenum">
              <a:rPr lang="en-US" smtClean="0"/>
              <a:t>19</a:t>
            </a:fld>
            <a:endParaRPr lang="en-US"/>
          </a:p>
        </p:txBody>
      </p:sp>
    </p:spTree>
    <p:extLst>
      <p:ext uri="{BB962C8B-B14F-4D97-AF65-F5344CB8AC3E}">
        <p14:creationId xmlns:p14="http://schemas.microsoft.com/office/powerpoint/2010/main" val="412424601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a:t>Must be made available to all students who are eligible or potential eligible for VR services</a:t>
            </a:r>
          </a:p>
          <a:p>
            <a:r>
              <a:rPr lang="en-US" sz="1400" dirty="0"/>
              <a:t>Application and IPE is not required</a:t>
            </a:r>
          </a:p>
          <a:p>
            <a:r>
              <a:rPr lang="en-US" sz="1400" dirty="0"/>
              <a:t>Services can be provided in a group, but must be tracked </a:t>
            </a:r>
            <a:r>
              <a:rPr lang="en-US" sz="1400" dirty="0" smtClean="0"/>
              <a:t>individually</a:t>
            </a:r>
          </a:p>
          <a:p>
            <a:r>
              <a:rPr lang="en-US" sz="1400" dirty="0" smtClean="0"/>
              <a:t>Mention</a:t>
            </a:r>
            <a:endParaRPr lang="en-US" sz="1400" dirty="0"/>
          </a:p>
          <a:p>
            <a:r>
              <a:rPr lang="en-US" b="1" dirty="0"/>
              <a:t> </a:t>
            </a:r>
            <a:endParaRPr lang="en-US" sz="1100" dirty="0"/>
          </a:p>
          <a:p>
            <a:r>
              <a:rPr lang="en-US" dirty="0"/>
              <a:t> </a:t>
            </a:r>
          </a:p>
          <a:p>
            <a:r>
              <a:rPr lang="en-US" dirty="0"/>
              <a:t> </a:t>
            </a:r>
          </a:p>
          <a:p>
            <a:endParaRPr lang="en-US" dirty="0"/>
          </a:p>
        </p:txBody>
      </p:sp>
      <p:sp>
        <p:nvSpPr>
          <p:cNvPr id="4" name="Slide Number Placeholder 3"/>
          <p:cNvSpPr>
            <a:spLocks noGrp="1"/>
          </p:cNvSpPr>
          <p:nvPr>
            <p:ph type="sldNum" sz="quarter" idx="10"/>
          </p:nvPr>
        </p:nvSpPr>
        <p:spPr/>
        <p:txBody>
          <a:bodyPr/>
          <a:lstStyle/>
          <a:p>
            <a:fld id="{0AFC1B4D-D2DF-477D-B569-E98FE8993583}" type="slidenum">
              <a:rPr lang="en-US" smtClean="0"/>
              <a:t>20</a:t>
            </a:fld>
            <a:endParaRPr lang="en-US"/>
          </a:p>
        </p:txBody>
      </p:sp>
    </p:spTree>
    <p:extLst>
      <p:ext uri="{BB962C8B-B14F-4D97-AF65-F5344CB8AC3E}">
        <p14:creationId xmlns:p14="http://schemas.microsoft.com/office/powerpoint/2010/main" val="417364465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400" dirty="0"/>
          </a:p>
          <a:p>
            <a:r>
              <a:rPr lang="en-US" b="1" dirty="0"/>
              <a:t> If funds reserved for Pre-ETS remain after all necessary required activities have been provided, the VR agency may provide other activities that improve the transition of students with disabilities and support the arrangement and provision of required activities</a:t>
            </a:r>
            <a:endParaRPr lang="en-US" sz="1100" dirty="0"/>
          </a:p>
          <a:p>
            <a:r>
              <a:rPr lang="en-US" dirty="0"/>
              <a:t> </a:t>
            </a:r>
          </a:p>
          <a:p>
            <a:r>
              <a:rPr lang="en-US" dirty="0"/>
              <a:t> </a:t>
            </a:r>
          </a:p>
          <a:p>
            <a:endParaRPr lang="en-US" dirty="0"/>
          </a:p>
        </p:txBody>
      </p:sp>
      <p:sp>
        <p:nvSpPr>
          <p:cNvPr id="4" name="Slide Number Placeholder 3"/>
          <p:cNvSpPr>
            <a:spLocks noGrp="1"/>
          </p:cNvSpPr>
          <p:nvPr>
            <p:ph type="sldNum" sz="quarter" idx="10"/>
          </p:nvPr>
        </p:nvSpPr>
        <p:spPr/>
        <p:txBody>
          <a:bodyPr/>
          <a:lstStyle/>
          <a:p>
            <a:fld id="{0AFC1B4D-D2DF-477D-B569-E98FE8993583}" type="slidenum">
              <a:rPr lang="en-US" smtClean="0"/>
              <a:t>21</a:t>
            </a:fld>
            <a:endParaRPr lang="en-US"/>
          </a:p>
        </p:txBody>
      </p:sp>
    </p:spTree>
    <p:extLst>
      <p:ext uri="{BB962C8B-B14F-4D97-AF65-F5344CB8AC3E}">
        <p14:creationId xmlns:p14="http://schemas.microsoft.com/office/powerpoint/2010/main" val="175100152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smtClean="0"/>
              <a:t>Coordinate activities with transition services provided by local educational agencies under IDEA;</a:t>
            </a:r>
          </a:p>
          <a:p>
            <a:r>
              <a:rPr lang="en-US" sz="1400" dirty="0" smtClean="0"/>
              <a:t>Apply evidence-based findings to improve policy, procedure, practice, and the preparation of personnel;</a:t>
            </a:r>
          </a:p>
          <a:p>
            <a:r>
              <a:rPr lang="en-US" sz="1400" dirty="0" smtClean="0"/>
              <a:t>Develop model transition demonstration projects;</a:t>
            </a:r>
          </a:p>
          <a:p>
            <a:r>
              <a:rPr lang="en-US" sz="1400" dirty="0" smtClean="0"/>
              <a:t>Establish or support multistate or regional partnerships that involve States, LEAs, DSUs, DD agencies, private businesses, etc.</a:t>
            </a:r>
          </a:p>
          <a:p>
            <a:r>
              <a:rPr lang="en-US" sz="1400" dirty="0" smtClean="0"/>
              <a:t>Disseminate information and strategies to improve the transition to postsecondary activities of those who are traditionally unserved.</a:t>
            </a:r>
          </a:p>
          <a:p>
            <a:pPr marL="0" indent="0">
              <a:buNone/>
            </a:pPr>
            <a:endParaRPr lang="en-US" sz="1400" dirty="0" smtClean="0"/>
          </a:p>
          <a:p>
            <a:endParaRPr lang="en-US" sz="1400" dirty="0"/>
          </a:p>
          <a:p>
            <a:r>
              <a:rPr lang="en-US" b="1" dirty="0"/>
              <a:t> </a:t>
            </a:r>
            <a:endParaRPr lang="en-US" sz="1100" dirty="0"/>
          </a:p>
          <a:p>
            <a:r>
              <a:rPr lang="en-US" dirty="0"/>
              <a:t> </a:t>
            </a:r>
          </a:p>
          <a:p>
            <a:r>
              <a:rPr lang="en-US" dirty="0"/>
              <a:t> </a:t>
            </a:r>
          </a:p>
          <a:p>
            <a:endParaRPr lang="en-US" dirty="0"/>
          </a:p>
        </p:txBody>
      </p:sp>
      <p:sp>
        <p:nvSpPr>
          <p:cNvPr id="4" name="Slide Number Placeholder 3"/>
          <p:cNvSpPr>
            <a:spLocks noGrp="1"/>
          </p:cNvSpPr>
          <p:nvPr>
            <p:ph type="sldNum" sz="quarter" idx="10"/>
          </p:nvPr>
        </p:nvSpPr>
        <p:spPr/>
        <p:txBody>
          <a:bodyPr/>
          <a:lstStyle/>
          <a:p>
            <a:fld id="{0AFC1B4D-D2DF-477D-B569-E98FE8993583}" type="slidenum">
              <a:rPr lang="en-US" smtClean="0"/>
              <a:t>22</a:t>
            </a:fld>
            <a:endParaRPr lang="en-US"/>
          </a:p>
        </p:txBody>
      </p:sp>
    </p:spTree>
    <p:extLst>
      <p:ext uri="{BB962C8B-B14F-4D97-AF65-F5344CB8AC3E}">
        <p14:creationId xmlns:p14="http://schemas.microsoft.com/office/powerpoint/2010/main" val="243391781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400" dirty="0"/>
          </a:p>
          <a:p>
            <a:r>
              <a:rPr lang="en-US" b="1" dirty="0"/>
              <a:t> </a:t>
            </a:r>
            <a:endParaRPr lang="en-US" sz="1100" dirty="0"/>
          </a:p>
          <a:p>
            <a:r>
              <a:rPr lang="en-US" dirty="0"/>
              <a:t> </a:t>
            </a:r>
          </a:p>
          <a:p>
            <a:r>
              <a:rPr lang="en-US" dirty="0"/>
              <a:t> </a:t>
            </a:r>
          </a:p>
          <a:p>
            <a:endParaRPr lang="en-US" dirty="0"/>
          </a:p>
        </p:txBody>
      </p:sp>
      <p:sp>
        <p:nvSpPr>
          <p:cNvPr id="4" name="Slide Number Placeholder 3"/>
          <p:cNvSpPr>
            <a:spLocks noGrp="1"/>
          </p:cNvSpPr>
          <p:nvPr>
            <p:ph type="sldNum" sz="quarter" idx="10"/>
          </p:nvPr>
        </p:nvSpPr>
        <p:spPr/>
        <p:txBody>
          <a:bodyPr/>
          <a:lstStyle/>
          <a:p>
            <a:fld id="{0AFC1B4D-D2DF-477D-B569-E98FE8993583}" type="slidenum">
              <a:rPr lang="en-US" smtClean="0"/>
              <a:t>23</a:t>
            </a:fld>
            <a:endParaRPr lang="en-US"/>
          </a:p>
        </p:txBody>
      </p:sp>
    </p:spTree>
    <p:extLst>
      <p:ext uri="{BB962C8B-B14F-4D97-AF65-F5344CB8AC3E}">
        <p14:creationId xmlns:p14="http://schemas.microsoft.com/office/powerpoint/2010/main" val="334996279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400" dirty="0"/>
          </a:p>
          <a:p>
            <a:r>
              <a:rPr lang="en-US" b="1" dirty="0"/>
              <a:t> </a:t>
            </a:r>
            <a:endParaRPr lang="en-US" sz="1100" dirty="0"/>
          </a:p>
          <a:p>
            <a:r>
              <a:rPr lang="en-US" dirty="0"/>
              <a:t> </a:t>
            </a:r>
          </a:p>
          <a:p>
            <a:r>
              <a:rPr lang="en-US" dirty="0"/>
              <a:t> </a:t>
            </a:r>
          </a:p>
          <a:p>
            <a:endParaRPr lang="en-US" dirty="0"/>
          </a:p>
        </p:txBody>
      </p:sp>
      <p:sp>
        <p:nvSpPr>
          <p:cNvPr id="4" name="Slide Number Placeholder 3"/>
          <p:cNvSpPr>
            <a:spLocks noGrp="1"/>
          </p:cNvSpPr>
          <p:nvPr>
            <p:ph type="sldNum" sz="quarter" idx="10"/>
          </p:nvPr>
        </p:nvSpPr>
        <p:spPr/>
        <p:txBody>
          <a:bodyPr/>
          <a:lstStyle/>
          <a:p>
            <a:fld id="{0AFC1B4D-D2DF-477D-B569-E98FE8993583}" type="slidenum">
              <a:rPr lang="en-US" smtClean="0"/>
              <a:t>24</a:t>
            </a:fld>
            <a:endParaRPr lang="en-US"/>
          </a:p>
        </p:txBody>
      </p:sp>
    </p:spTree>
    <p:extLst>
      <p:ext uri="{BB962C8B-B14F-4D97-AF65-F5344CB8AC3E}">
        <p14:creationId xmlns:p14="http://schemas.microsoft.com/office/powerpoint/2010/main" val="30332629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67B7383-CEB0-2945-B1B1-295358B2AF6C}" type="slidenum">
              <a:rPr lang="en-US" smtClean="0"/>
              <a:t>4</a:t>
            </a:fld>
            <a:endParaRPr lang="en-US" dirty="0"/>
          </a:p>
        </p:txBody>
      </p:sp>
    </p:spTree>
    <p:extLst>
      <p:ext uri="{BB962C8B-B14F-4D97-AF65-F5344CB8AC3E}">
        <p14:creationId xmlns:p14="http://schemas.microsoft.com/office/powerpoint/2010/main" val="105497477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67B7383-CEB0-2945-B1B1-295358B2AF6C}" type="slidenum">
              <a:rPr lang="en-US" smtClean="0"/>
              <a:t>27</a:t>
            </a:fld>
            <a:endParaRPr lang="en-US"/>
          </a:p>
        </p:txBody>
      </p:sp>
    </p:spTree>
    <p:extLst>
      <p:ext uri="{BB962C8B-B14F-4D97-AF65-F5344CB8AC3E}">
        <p14:creationId xmlns:p14="http://schemas.microsoft.com/office/powerpoint/2010/main" val="57735725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400" dirty="0"/>
          </a:p>
          <a:p>
            <a:r>
              <a:rPr lang="en-US" b="1" dirty="0"/>
              <a:t> </a:t>
            </a:r>
            <a:r>
              <a:rPr lang="en-US" dirty="0"/>
              <a:t>DSU must provide the documentation to the youth.  If they refuse to participate in the required activities, they will not be able to work at subminimum wage.</a:t>
            </a:r>
            <a:endParaRPr lang="en-US" sz="1100" dirty="0"/>
          </a:p>
          <a:p>
            <a:r>
              <a:rPr lang="en-US" dirty="0"/>
              <a:t> </a:t>
            </a:r>
          </a:p>
          <a:p>
            <a:r>
              <a:rPr lang="en-US" dirty="0"/>
              <a:t> </a:t>
            </a:r>
          </a:p>
          <a:p>
            <a:endParaRPr lang="en-US" dirty="0"/>
          </a:p>
        </p:txBody>
      </p:sp>
      <p:sp>
        <p:nvSpPr>
          <p:cNvPr id="4" name="Slide Number Placeholder 3"/>
          <p:cNvSpPr>
            <a:spLocks noGrp="1"/>
          </p:cNvSpPr>
          <p:nvPr>
            <p:ph type="sldNum" sz="quarter" idx="10"/>
          </p:nvPr>
        </p:nvSpPr>
        <p:spPr/>
        <p:txBody>
          <a:bodyPr/>
          <a:lstStyle/>
          <a:p>
            <a:fld id="{0AFC1B4D-D2DF-477D-B569-E98FE8993583}" type="slidenum">
              <a:rPr lang="en-US" smtClean="0"/>
              <a:t>28</a:t>
            </a:fld>
            <a:endParaRPr lang="en-US"/>
          </a:p>
        </p:txBody>
      </p:sp>
    </p:spTree>
    <p:extLst>
      <p:ext uri="{BB962C8B-B14F-4D97-AF65-F5344CB8AC3E}">
        <p14:creationId xmlns:p14="http://schemas.microsoft.com/office/powerpoint/2010/main" val="373078933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400" dirty="0"/>
          </a:p>
          <a:p>
            <a:r>
              <a:rPr lang="en-US" b="1" dirty="0"/>
              <a:t> </a:t>
            </a:r>
            <a:endParaRPr lang="en-US" sz="1100" dirty="0"/>
          </a:p>
          <a:p>
            <a:r>
              <a:rPr lang="en-US" dirty="0"/>
              <a:t> </a:t>
            </a:r>
          </a:p>
          <a:p>
            <a:r>
              <a:rPr lang="en-US" dirty="0"/>
              <a:t> </a:t>
            </a:r>
          </a:p>
          <a:p>
            <a:endParaRPr lang="en-US" dirty="0"/>
          </a:p>
        </p:txBody>
      </p:sp>
      <p:sp>
        <p:nvSpPr>
          <p:cNvPr id="4" name="Slide Number Placeholder 3"/>
          <p:cNvSpPr>
            <a:spLocks noGrp="1"/>
          </p:cNvSpPr>
          <p:nvPr>
            <p:ph type="sldNum" sz="quarter" idx="10"/>
          </p:nvPr>
        </p:nvSpPr>
        <p:spPr/>
        <p:txBody>
          <a:bodyPr/>
          <a:lstStyle/>
          <a:p>
            <a:fld id="{0AFC1B4D-D2DF-477D-B569-E98FE8993583}" type="slidenum">
              <a:rPr lang="en-US" smtClean="0"/>
              <a:t>29</a:t>
            </a:fld>
            <a:endParaRPr lang="en-US"/>
          </a:p>
        </p:txBody>
      </p:sp>
    </p:spTree>
    <p:extLst>
      <p:ext uri="{BB962C8B-B14F-4D97-AF65-F5344CB8AC3E}">
        <p14:creationId xmlns:p14="http://schemas.microsoft.com/office/powerpoint/2010/main" val="163398759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100" dirty="0"/>
          </a:p>
          <a:p>
            <a:r>
              <a:rPr lang="en-US" dirty="0"/>
              <a:t> </a:t>
            </a:r>
          </a:p>
          <a:p>
            <a:r>
              <a:rPr lang="en-US" dirty="0"/>
              <a:t> </a:t>
            </a:r>
          </a:p>
          <a:p>
            <a:endParaRPr lang="en-US" dirty="0"/>
          </a:p>
        </p:txBody>
      </p:sp>
      <p:sp>
        <p:nvSpPr>
          <p:cNvPr id="4" name="Slide Number Placeholder 3"/>
          <p:cNvSpPr>
            <a:spLocks noGrp="1"/>
          </p:cNvSpPr>
          <p:nvPr>
            <p:ph type="sldNum" sz="quarter" idx="10"/>
          </p:nvPr>
        </p:nvSpPr>
        <p:spPr/>
        <p:txBody>
          <a:bodyPr/>
          <a:lstStyle/>
          <a:p>
            <a:fld id="{0AFC1B4D-D2DF-477D-B569-E98FE8993583}" type="slidenum">
              <a:rPr lang="en-US" smtClean="0"/>
              <a:t>30</a:t>
            </a:fld>
            <a:endParaRPr lang="en-US"/>
          </a:p>
        </p:txBody>
      </p:sp>
    </p:spTree>
    <p:extLst>
      <p:ext uri="{BB962C8B-B14F-4D97-AF65-F5344CB8AC3E}">
        <p14:creationId xmlns:p14="http://schemas.microsoft.com/office/powerpoint/2010/main" val="18555175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67B7383-CEB0-2945-B1B1-295358B2AF6C}" type="slidenum">
              <a:rPr lang="en-US" smtClean="0"/>
              <a:t>31</a:t>
            </a:fld>
            <a:endParaRPr lang="en-US" dirty="0"/>
          </a:p>
        </p:txBody>
      </p:sp>
    </p:spTree>
    <p:extLst>
      <p:ext uri="{BB962C8B-B14F-4D97-AF65-F5344CB8AC3E}">
        <p14:creationId xmlns:p14="http://schemas.microsoft.com/office/powerpoint/2010/main" val="96259503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100" dirty="0"/>
          </a:p>
          <a:p>
            <a:r>
              <a:rPr lang="en-US" dirty="0"/>
              <a:t> </a:t>
            </a:r>
          </a:p>
          <a:p>
            <a:r>
              <a:rPr lang="en-US" dirty="0"/>
              <a:t> </a:t>
            </a:r>
          </a:p>
          <a:p>
            <a:endParaRPr lang="en-US" dirty="0"/>
          </a:p>
        </p:txBody>
      </p:sp>
      <p:sp>
        <p:nvSpPr>
          <p:cNvPr id="4" name="Slide Number Placeholder 3"/>
          <p:cNvSpPr>
            <a:spLocks noGrp="1"/>
          </p:cNvSpPr>
          <p:nvPr>
            <p:ph type="sldNum" sz="quarter" idx="10"/>
          </p:nvPr>
        </p:nvSpPr>
        <p:spPr/>
        <p:txBody>
          <a:bodyPr/>
          <a:lstStyle/>
          <a:p>
            <a:fld id="{0AFC1B4D-D2DF-477D-B569-E98FE8993583}" type="slidenum">
              <a:rPr lang="en-US" smtClean="0"/>
              <a:t>32</a:t>
            </a:fld>
            <a:endParaRPr lang="en-US"/>
          </a:p>
        </p:txBody>
      </p:sp>
    </p:spTree>
    <p:extLst>
      <p:ext uri="{BB962C8B-B14F-4D97-AF65-F5344CB8AC3E}">
        <p14:creationId xmlns:p14="http://schemas.microsoft.com/office/powerpoint/2010/main" val="42743002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r>
              <a:rPr lang="en-US" dirty="0"/>
              <a:t> </a:t>
            </a:r>
          </a:p>
          <a:p>
            <a:endParaRPr lang="en-US" dirty="0"/>
          </a:p>
        </p:txBody>
      </p:sp>
      <p:sp>
        <p:nvSpPr>
          <p:cNvPr id="4" name="Slide Number Placeholder 3"/>
          <p:cNvSpPr>
            <a:spLocks noGrp="1"/>
          </p:cNvSpPr>
          <p:nvPr>
            <p:ph type="sldNum" sz="quarter" idx="10"/>
          </p:nvPr>
        </p:nvSpPr>
        <p:spPr/>
        <p:txBody>
          <a:bodyPr/>
          <a:lstStyle/>
          <a:p>
            <a:fld id="{0AFC1B4D-D2DF-477D-B569-E98FE8993583}" type="slidenum">
              <a:rPr lang="en-US" smtClean="0"/>
              <a:t>33</a:t>
            </a:fld>
            <a:endParaRPr lang="en-US"/>
          </a:p>
        </p:txBody>
      </p:sp>
    </p:spTree>
    <p:extLst>
      <p:ext uri="{BB962C8B-B14F-4D97-AF65-F5344CB8AC3E}">
        <p14:creationId xmlns:p14="http://schemas.microsoft.com/office/powerpoint/2010/main" val="132430612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r>
              <a:rPr lang="en-US" dirty="0"/>
              <a:t> </a:t>
            </a:r>
          </a:p>
          <a:p>
            <a:endParaRPr lang="en-US" dirty="0"/>
          </a:p>
        </p:txBody>
      </p:sp>
      <p:sp>
        <p:nvSpPr>
          <p:cNvPr id="4" name="Slide Number Placeholder 3"/>
          <p:cNvSpPr>
            <a:spLocks noGrp="1"/>
          </p:cNvSpPr>
          <p:nvPr>
            <p:ph type="sldNum" sz="quarter" idx="10"/>
          </p:nvPr>
        </p:nvSpPr>
        <p:spPr/>
        <p:txBody>
          <a:bodyPr/>
          <a:lstStyle/>
          <a:p>
            <a:fld id="{0AFC1B4D-D2DF-477D-B569-E98FE8993583}" type="slidenum">
              <a:rPr lang="en-US" smtClean="0"/>
              <a:t>36</a:t>
            </a:fld>
            <a:endParaRPr lang="en-US"/>
          </a:p>
        </p:txBody>
      </p:sp>
    </p:spTree>
    <p:extLst>
      <p:ext uri="{BB962C8B-B14F-4D97-AF65-F5344CB8AC3E}">
        <p14:creationId xmlns:p14="http://schemas.microsoft.com/office/powerpoint/2010/main" val="78995615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r>
              <a:rPr lang="en-US" dirty="0" smtClean="0"/>
              <a:t>WIOA specifically</a:t>
            </a:r>
            <a:r>
              <a:rPr lang="en-US" baseline="0" dirty="0" smtClean="0"/>
              <a:t> calls out Supported Employment and Customized Employment as two outcomes that are consistent with CIE</a:t>
            </a:r>
            <a:endParaRPr lang="en-US" dirty="0"/>
          </a:p>
        </p:txBody>
      </p:sp>
      <p:sp>
        <p:nvSpPr>
          <p:cNvPr id="4" name="Slide Number Placeholder 3"/>
          <p:cNvSpPr>
            <a:spLocks noGrp="1"/>
          </p:cNvSpPr>
          <p:nvPr>
            <p:ph type="sldNum" sz="quarter" idx="10"/>
          </p:nvPr>
        </p:nvSpPr>
        <p:spPr/>
        <p:txBody>
          <a:bodyPr/>
          <a:lstStyle/>
          <a:p>
            <a:fld id="{0AFC1B4D-D2DF-477D-B569-E98FE8993583}" type="slidenum">
              <a:rPr lang="en-US" smtClean="0"/>
              <a:t>37</a:t>
            </a:fld>
            <a:endParaRPr lang="en-US" dirty="0"/>
          </a:p>
        </p:txBody>
      </p:sp>
    </p:spTree>
    <p:extLst>
      <p:ext uri="{BB962C8B-B14F-4D97-AF65-F5344CB8AC3E}">
        <p14:creationId xmlns:p14="http://schemas.microsoft.com/office/powerpoint/2010/main" val="68314758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r>
              <a:rPr lang="en-US" dirty="0" smtClean="0"/>
              <a:t>CE generally used</a:t>
            </a:r>
            <a:r>
              <a:rPr lang="en-US" baseline="0" dirty="0" smtClean="0"/>
              <a:t> for job seekers that don’t fit into existing jobs, but the situation has to work for the employer too.</a:t>
            </a:r>
            <a:endParaRPr lang="en-US" dirty="0"/>
          </a:p>
        </p:txBody>
      </p:sp>
      <p:sp>
        <p:nvSpPr>
          <p:cNvPr id="4" name="Slide Number Placeholder 3"/>
          <p:cNvSpPr>
            <a:spLocks noGrp="1"/>
          </p:cNvSpPr>
          <p:nvPr>
            <p:ph type="sldNum" sz="quarter" idx="10"/>
          </p:nvPr>
        </p:nvSpPr>
        <p:spPr/>
        <p:txBody>
          <a:bodyPr/>
          <a:lstStyle/>
          <a:p>
            <a:fld id="{0AFC1B4D-D2DF-477D-B569-E98FE8993583}" type="slidenum">
              <a:rPr lang="en-US" smtClean="0"/>
              <a:t>38</a:t>
            </a:fld>
            <a:endParaRPr lang="en-US" dirty="0"/>
          </a:p>
        </p:txBody>
      </p:sp>
    </p:spTree>
    <p:extLst>
      <p:ext uri="{BB962C8B-B14F-4D97-AF65-F5344CB8AC3E}">
        <p14:creationId xmlns:p14="http://schemas.microsoft.com/office/powerpoint/2010/main" val="1909578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 </a:t>
            </a:r>
            <a:endParaRPr lang="en-US" dirty="0"/>
          </a:p>
        </p:txBody>
      </p:sp>
      <p:sp>
        <p:nvSpPr>
          <p:cNvPr id="4" name="Slide Number Placeholder 3"/>
          <p:cNvSpPr>
            <a:spLocks noGrp="1"/>
          </p:cNvSpPr>
          <p:nvPr>
            <p:ph type="sldNum" sz="quarter" idx="10"/>
          </p:nvPr>
        </p:nvSpPr>
        <p:spPr/>
        <p:txBody>
          <a:bodyPr/>
          <a:lstStyle/>
          <a:p>
            <a:fld id="{0AFC1B4D-D2DF-477D-B569-E98FE8993583}" type="slidenum">
              <a:rPr lang="en-US" smtClean="0"/>
              <a:t>5</a:t>
            </a:fld>
            <a:endParaRPr lang="en-US" dirty="0"/>
          </a:p>
        </p:txBody>
      </p:sp>
    </p:spTree>
    <p:extLst>
      <p:ext uri="{BB962C8B-B14F-4D97-AF65-F5344CB8AC3E}">
        <p14:creationId xmlns:p14="http://schemas.microsoft.com/office/powerpoint/2010/main" val="338535769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100" dirty="0"/>
          </a:p>
          <a:p>
            <a:r>
              <a:rPr lang="en-US" dirty="0"/>
              <a:t> </a:t>
            </a:r>
          </a:p>
          <a:p>
            <a:pPr defTabSz="471006">
              <a:defRPr/>
            </a:pPr>
            <a:r>
              <a:rPr lang="en-US" dirty="0"/>
              <a:t> Job description may be based on current employer needs or on previously unidentified and unmet employer needs.</a:t>
            </a:r>
          </a:p>
          <a:p>
            <a:endParaRPr lang="en-US" dirty="0"/>
          </a:p>
          <a:p>
            <a:endParaRPr lang="en-US" dirty="0"/>
          </a:p>
        </p:txBody>
      </p:sp>
      <p:sp>
        <p:nvSpPr>
          <p:cNvPr id="4" name="Slide Number Placeholder 3"/>
          <p:cNvSpPr>
            <a:spLocks noGrp="1"/>
          </p:cNvSpPr>
          <p:nvPr>
            <p:ph type="sldNum" sz="quarter" idx="10"/>
          </p:nvPr>
        </p:nvSpPr>
        <p:spPr/>
        <p:txBody>
          <a:bodyPr/>
          <a:lstStyle/>
          <a:p>
            <a:fld id="{0AFC1B4D-D2DF-477D-B569-E98FE8993583}" type="slidenum">
              <a:rPr lang="en-US" smtClean="0"/>
              <a:t>39</a:t>
            </a:fld>
            <a:endParaRPr lang="en-US" dirty="0"/>
          </a:p>
        </p:txBody>
      </p:sp>
    </p:spTree>
    <p:extLst>
      <p:ext uri="{BB962C8B-B14F-4D97-AF65-F5344CB8AC3E}">
        <p14:creationId xmlns:p14="http://schemas.microsoft.com/office/powerpoint/2010/main" val="170788332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67B7383-CEB0-2945-B1B1-295358B2AF6C}" type="slidenum">
              <a:rPr lang="en-US" smtClean="0"/>
              <a:t>40</a:t>
            </a:fld>
            <a:endParaRPr lang="en-US" dirty="0"/>
          </a:p>
        </p:txBody>
      </p:sp>
    </p:spTree>
    <p:extLst>
      <p:ext uri="{BB962C8B-B14F-4D97-AF65-F5344CB8AC3E}">
        <p14:creationId xmlns:p14="http://schemas.microsoft.com/office/powerpoint/2010/main" val="8540755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Y-TAC is a U.S. Department of Education's Rehabilitation Services Administration-funded Technical Assistance Center that is charged with providing State Vocational Rehabilitation Agencies and related rehabilitation and youth service professionals with technical assistance to help more effectively serve students  and youth with disabilities.</a:t>
            </a:r>
          </a:p>
          <a:p>
            <a:endParaRPr lang="en-US" dirty="0" smtClean="0"/>
          </a:p>
          <a:p>
            <a:r>
              <a:rPr lang="en-US" dirty="0" smtClean="0"/>
              <a:t>The VR Y-TAC provides training and technical assistance (TA) to State Vocational Rehabilitation Agencies to help them find and engage youth with disabilities (</a:t>
            </a:r>
            <a:r>
              <a:rPr lang="en-US" dirty="0" err="1" smtClean="0"/>
              <a:t>YwD</a:t>
            </a:r>
            <a:r>
              <a:rPr lang="en-US" dirty="0" smtClean="0"/>
              <a:t>) who are not in special education as well as </a:t>
            </a:r>
            <a:r>
              <a:rPr lang="en-US" dirty="0" err="1" smtClean="0"/>
              <a:t>YwD</a:t>
            </a:r>
            <a:r>
              <a:rPr lang="en-US" dirty="0" smtClean="0"/>
              <a:t> who are no longer in school and not employed.</a:t>
            </a:r>
          </a:p>
          <a:p>
            <a:r>
              <a:rPr lang="en-US" dirty="0" smtClean="0"/>
              <a:t>Y-TAC utilizes the Guideposts for Success holistic transition framework and the Youth Service Professionals’ Knowledge, Skills, and Abilities (YSP-KSA) training modules, a cross-system professional development resource for youth service professionals working with youth in a variety of setting, both of which were developed by the NCWD/Youth. In addition, Y-TAC shares and disseminate strategies and models form personalized career planning, employer engagement, internships, and STEM career exploration through utilization of models like High School/High Tech, the RIGHT Turn Career-Focused Transition Initiative, the implementation of Customized Employment strategies, the use of Individualized Career Development Plans, and a variety of other approaches designed to foster cross-boundary collaboration in order to promote the comprehensive transition of youth to adulthood leading to engagement in post-secondary education and training and competitive integrated employment.</a:t>
            </a:r>
          </a:p>
          <a:p>
            <a:r>
              <a:rPr lang="en-US" dirty="0" smtClean="0"/>
              <a:t>The Vocational Rehabilitation Youth Technical Assistance Center (VR Y-TAC) is led by the Institute for Educational Leadership’s (IEL) Center for Workforce Development (CWD) in partnership with:</a:t>
            </a:r>
          </a:p>
          <a:p>
            <a:r>
              <a:rPr lang="en-US" b="1" dirty="0" smtClean="0">
                <a:hlinkClick r:id="rId3"/>
              </a:rPr>
              <a:t>Cornell University</a:t>
            </a:r>
            <a:r>
              <a:rPr lang="en-US" dirty="0" smtClean="0"/>
              <a:t>’s School of Industrial and Labor Relations (ILR)</a:t>
            </a:r>
          </a:p>
          <a:p>
            <a:r>
              <a:rPr lang="en-US" b="1" dirty="0" smtClean="0">
                <a:hlinkClick r:id="rId4"/>
              </a:rPr>
              <a:t>Boston University</a:t>
            </a:r>
            <a:r>
              <a:rPr lang="en-US" dirty="0" smtClean="0"/>
              <a:t>’s School of Education </a:t>
            </a:r>
          </a:p>
          <a:p>
            <a:r>
              <a:rPr lang="en-US" dirty="0" smtClean="0"/>
              <a:t>Subject Matter Experts (SMEs) from across the country </a:t>
            </a:r>
          </a:p>
          <a:p>
            <a:r>
              <a:rPr lang="en-US" b="1" dirty="0" smtClean="0">
                <a:hlinkClick r:id="rId5"/>
              </a:rPr>
              <a:t>The VR Y-TAC Team</a:t>
            </a:r>
            <a:endParaRPr lang="en-US" dirty="0" smtClean="0"/>
          </a:p>
          <a:p>
            <a:r>
              <a:rPr lang="en-US" dirty="0" smtClean="0"/>
              <a:t>The Vocational Rehabilitation Youth  Technical Assistance Center is staffed by three TA liaisons and a team of program associates. The Center is directed by </a:t>
            </a:r>
            <a:r>
              <a:rPr lang="en-US" dirty="0" smtClean="0">
                <a:hlinkClick r:id="rId6"/>
              </a:rPr>
              <a:t>Wendy Quarles</a:t>
            </a:r>
            <a:r>
              <a:rPr lang="en-US" dirty="0" smtClean="0"/>
              <a:t> and </a:t>
            </a:r>
            <a:r>
              <a:rPr lang="en-US" dirty="0" smtClean="0">
                <a:hlinkClick r:id="rId7"/>
              </a:rPr>
              <a:t>Mindy Larson</a:t>
            </a:r>
            <a:r>
              <a:rPr lang="en-US" dirty="0" smtClean="0"/>
              <a:t>.</a:t>
            </a:r>
          </a:p>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F50DE6A-33A6-4D19-A792-A25B42045A7F}"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877204345"/>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(youth with Disabilities)  </a:t>
            </a: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F50DE6A-33A6-4D19-A792-A25B42045A7F}"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47</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443327069"/>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67B7383-CEB0-2945-B1B1-295358B2AF6C}" type="slidenum">
              <a:rPr lang="en-US" smtClean="0"/>
              <a:t>48</a:t>
            </a:fld>
            <a:endParaRPr lang="en-US"/>
          </a:p>
        </p:txBody>
      </p:sp>
    </p:spTree>
    <p:extLst>
      <p:ext uri="{BB962C8B-B14F-4D97-AF65-F5344CB8AC3E}">
        <p14:creationId xmlns:p14="http://schemas.microsoft.com/office/powerpoint/2010/main" val="356042302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F50DE6A-33A6-4D19-A792-A25B42045A7F}"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80412253"/>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67B7383-CEB0-2945-B1B1-295358B2AF6C}" type="slidenum">
              <a:rPr lang="en-US" smtClean="0"/>
              <a:t>59</a:t>
            </a:fld>
            <a:endParaRPr lang="en-US" dirty="0"/>
          </a:p>
        </p:txBody>
      </p:sp>
    </p:spTree>
    <p:extLst>
      <p:ext uri="{BB962C8B-B14F-4D97-AF65-F5344CB8AC3E}">
        <p14:creationId xmlns:p14="http://schemas.microsoft.com/office/powerpoint/2010/main" val="932913110"/>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67B7383-CEB0-2945-B1B1-295358B2AF6C}" type="slidenum">
              <a:rPr lang="en-US" smtClean="0"/>
              <a:t>60</a:t>
            </a:fld>
            <a:endParaRPr lang="en-US" dirty="0"/>
          </a:p>
        </p:txBody>
      </p:sp>
    </p:spTree>
    <p:extLst>
      <p:ext uri="{BB962C8B-B14F-4D97-AF65-F5344CB8AC3E}">
        <p14:creationId xmlns:p14="http://schemas.microsoft.com/office/powerpoint/2010/main" val="1197894451"/>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r>
              <a:rPr lang="en-US" dirty="0"/>
              <a:t> </a:t>
            </a:r>
          </a:p>
          <a:p>
            <a:endParaRPr lang="en-US" dirty="0"/>
          </a:p>
        </p:txBody>
      </p:sp>
      <p:sp>
        <p:nvSpPr>
          <p:cNvPr id="4" name="Slide Number Placeholder 3"/>
          <p:cNvSpPr>
            <a:spLocks noGrp="1"/>
          </p:cNvSpPr>
          <p:nvPr>
            <p:ph type="sldNum" sz="quarter" idx="10"/>
          </p:nvPr>
        </p:nvSpPr>
        <p:spPr/>
        <p:txBody>
          <a:bodyPr/>
          <a:lstStyle/>
          <a:p>
            <a:fld id="{0AFC1B4D-D2DF-477D-B569-E98FE8993583}" type="slidenum">
              <a:rPr lang="en-US" smtClean="0"/>
              <a:t>63</a:t>
            </a:fld>
            <a:endParaRPr lang="en-US"/>
          </a:p>
        </p:txBody>
      </p:sp>
    </p:spTree>
    <p:extLst>
      <p:ext uri="{BB962C8B-B14F-4D97-AF65-F5344CB8AC3E}">
        <p14:creationId xmlns:p14="http://schemas.microsoft.com/office/powerpoint/2010/main" val="734964154"/>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100" dirty="0"/>
          </a:p>
          <a:p>
            <a:r>
              <a:rPr lang="en-US" dirty="0"/>
              <a:t> </a:t>
            </a:r>
          </a:p>
          <a:p>
            <a:r>
              <a:rPr lang="en-US" dirty="0"/>
              <a:t> </a:t>
            </a:r>
          </a:p>
          <a:p>
            <a:endParaRPr lang="en-US" dirty="0"/>
          </a:p>
        </p:txBody>
      </p:sp>
      <p:sp>
        <p:nvSpPr>
          <p:cNvPr id="4" name="Slide Number Placeholder 3"/>
          <p:cNvSpPr>
            <a:spLocks noGrp="1"/>
          </p:cNvSpPr>
          <p:nvPr>
            <p:ph type="sldNum" sz="quarter" idx="10"/>
          </p:nvPr>
        </p:nvSpPr>
        <p:spPr/>
        <p:txBody>
          <a:bodyPr/>
          <a:lstStyle/>
          <a:p>
            <a:fld id="{0AFC1B4D-D2DF-477D-B569-E98FE8993583}" type="slidenum">
              <a:rPr lang="en-US" smtClean="0"/>
              <a:t>64</a:t>
            </a:fld>
            <a:endParaRPr lang="en-US"/>
          </a:p>
        </p:txBody>
      </p:sp>
    </p:spTree>
    <p:extLst>
      <p:ext uri="{BB962C8B-B14F-4D97-AF65-F5344CB8AC3E}">
        <p14:creationId xmlns:p14="http://schemas.microsoft.com/office/powerpoint/2010/main" val="36809885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400" dirty="0"/>
          </a:p>
          <a:p>
            <a:r>
              <a:rPr lang="en-US" b="1" dirty="0"/>
              <a:t> </a:t>
            </a:r>
            <a:endParaRPr lang="en-US" sz="1100" dirty="0"/>
          </a:p>
          <a:p>
            <a:r>
              <a:rPr lang="en-US" dirty="0"/>
              <a:t> </a:t>
            </a:r>
          </a:p>
          <a:p>
            <a:r>
              <a:rPr lang="en-US" dirty="0"/>
              <a:t> </a:t>
            </a:r>
          </a:p>
          <a:p>
            <a:endParaRPr lang="en-US" dirty="0"/>
          </a:p>
        </p:txBody>
      </p:sp>
      <p:sp>
        <p:nvSpPr>
          <p:cNvPr id="4" name="Slide Number Placeholder 3"/>
          <p:cNvSpPr>
            <a:spLocks noGrp="1"/>
          </p:cNvSpPr>
          <p:nvPr>
            <p:ph type="sldNum" sz="quarter" idx="10"/>
          </p:nvPr>
        </p:nvSpPr>
        <p:spPr/>
        <p:txBody>
          <a:bodyPr/>
          <a:lstStyle/>
          <a:p>
            <a:fld id="{0AFC1B4D-D2DF-477D-B569-E98FE8993583}" type="slidenum">
              <a:rPr lang="en-US" smtClean="0"/>
              <a:t>6</a:t>
            </a:fld>
            <a:endParaRPr lang="en-US" dirty="0"/>
          </a:p>
        </p:txBody>
      </p:sp>
    </p:spTree>
    <p:extLst>
      <p:ext uri="{BB962C8B-B14F-4D97-AF65-F5344CB8AC3E}">
        <p14:creationId xmlns:p14="http://schemas.microsoft.com/office/powerpoint/2010/main" val="2953747803"/>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r>
              <a:rPr lang="en-US" dirty="0"/>
              <a:t> </a:t>
            </a:r>
          </a:p>
          <a:p>
            <a:endParaRPr lang="en-US" dirty="0"/>
          </a:p>
        </p:txBody>
      </p:sp>
      <p:sp>
        <p:nvSpPr>
          <p:cNvPr id="4" name="Slide Number Placeholder 3"/>
          <p:cNvSpPr>
            <a:spLocks noGrp="1"/>
          </p:cNvSpPr>
          <p:nvPr>
            <p:ph type="sldNum" sz="quarter" idx="10"/>
          </p:nvPr>
        </p:nvSpPr>
        <p:spPr/>
        <p:txBody>
          <a:bodyPr/>
          <a:lstStyle/>
          <a:p>
            <a:fld id="{0AFC1B4D-D2DF-477D-B569-E98FE8993583}" type="slidenum">
              <a:rPr lang="en-US" smtClean="0"/>
              <a:t>65</a:t>
            </a:fld>
            <a:endParaRPr lang="en-US"/>
          </a:p>
        </p:txBody>
      </p:sp>
    </p:spTree>
    <p:extLst>
      <p:ext uri="{BB962C8B-B14F-4D97-AF65-F5344CB8AC3E}">
        <p14:creationId xmlns:p14="http://schemas.microsoft.com/office/powerpoint/2010/main" val="4309201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Core Programs:</a:t>
            </a:r>
          </a:p>
          <a:p>
            <a:endParaRPr lang="en-US" dirty="0" smtClean="0"/>
          </a:p>
          <a:p>
            <a:r>
              <a:rPr lang="en-US" dirty="0" smtClean="0"/>
              <a:t>1.	Adult, Dislocated Worker and Youth formula programs administered by DOL.</a:t>
            </a:r>
          </a:p>
          <a:p>
            <a:r>
              <a:rPr lang="en-US" dirty="0" smtClean="0"/>
              <a:t>2.	The Adult Education and Literacy programs administered by the Department of Education</a:t>
            </a:r>
          </a:p>
          <a:p>
            <a:r>
              <a:rPr lang="en-US" dirty="0" smtClean="0"/>
              <a:t>3Wagner-Peyser Employment Service program administered by DOL; (The Wagner-</a:t>
            </a:r>
            <a:r>
              <a:rPr lang="en-US" dirty="0" err="1" smtClean="0"/>
              <a:t>Peyser</a:t>
            </a:r>
            <a:r>
              <a:rPr lang="en-US" dirty="0" smtClean="0"/>
              <a:t> Act of 1933 established a nationwide system of public employment offices known as the Employment Service)</a:t>
            </a:r>
          </a:p>
          <a:p>
            <a:r>
              <a:rPr lang="en-US" dirty="0" smtClean="0"/>
              <a:t>4.	The programs under title I of the Rehabilitation Act that provide services to individuals with disabilities administered by the ED. </a:t>
            </a:r>
          </a:p>
          <a:p>
            <a:endParaRPr lang="en-US" dirty="0"/>
          </a:p>
        </p:txBody>
      </p:sp>
      <p:sp>
        <p:nvSpPr>
          <p:cNvPr id="4" name="Slide Number Placeholder 3"/>
          <p:cNvSpPr>
            <a:spLocks noGrp="1"/>
          </p:cNvSpPr>
          <p:nvPr>
            <p:ph type="sldNum" sz="quarter" idx="10"/>
          </p:nvPr>
        </p:nvSpPr>
        <p:spPr/>
        <p:txBody>
          <a:bodyPr/>
          <a:lstStyle/>
          <a:p>
            <a:fld id="{B67B7383-CEB0-2945-B1B1-295358B2AF6C}" type="slidenum">
              <a:rPr lang="en-US" smtClean="0"/>
              <a:t>7</a:t>
            </a:fld>
            <a:endParaRPr lang="en-US"/>
          </a:p>
        </p:txBody>
      </p:sp>
    </p:spTree>
    <p:extLst>
      <p:ext uri="{BB962C8B-B14F-4D97-AF65-F5344CB8AC3E}">
        <p14:creationId xmlns:p14="http://schemas.microsoft.com/office/powerpoint/2010/main" val="25165897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67B7383-CEB0-2945-B1B1-295358B2AF6C}" type="slidenum">
              <a:rPr lang="en-US" smtClean="0"/>
              <a:t>9</a:t>
            </a:fld>
            <a:endParaRPr lang="en-US"/>
          </a:p>
        </p:txBody>
      </p:sp>
    </p:spTree>
    <p:extLst>
      <p:ext uri="{BB962C8B-B14F-4D97-AF65-F5344CB8AC3E}">
        <p14:creationId xmlns:p14="http://schemas.microsoft.com/office/powerpoint/2010/main" val="29573483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400" dirty="0"/>
          </a:p>
          <a:p>
            <a:r>
              <a:rPr lang="en-US" b="1" dirty="0"/>
              <a:t> </a:t>
            </a:r>
            <a:endParaRPr lang="en-US" sz="1100" dirty="0"/>
          </a:p>
          <a:p>
            <a:r>
              <a:rPr lang="en-US" dirty="0"/>
              <a:t> </a:t>
            </a:r>
          </a:p>
          <a:p>
            <a:r>
              <a:rPr lang="en-US" dirty="0"/>
              <a:t> </a:t>
            </a:r>
          </a:p>
          <a:p>
            <a:endParaRPr lang="en-US" dirty="0"/>
          </a:p>
        </p:txBody>
      </p:sp>
      <p:sp>
        <p:nvSpPr>
          <p:cNvPr id="4" name="Slide Number Placeholder 3"/>
          <p:cNvSpPr>
            <a:spLocks noGrp="1"/>
          </p:cNvSpPr>
          <p:nvPr>
            <p:ph type="sldNum" sz="quarter" idx="10"/>
          </p:nvPr>
        </p:nvSpPr>
        <p:spPr/>
        <p:txBody>
          <a:bodyPr/>
          <a:lstStyle/>
          <a:p>
            <a:fld id="{0AFC1B4D-D2DF-477D-B569-E98FE8993583}" type="slidenum">
              <a:rPr lang="en-US" smtClean="0"/>
              <a:t>10</a:t>
            </a:fld>
            <a:endParaRPr lang="en-US"/>
          </a:p>
        </p:txBody>
      </p:sp>
    </p:spTree>
    <p:extLst>
      <p:ext uri="{BB962C8B-B14F-4D97-AF65-F5344CB8AC3E}">
        <p14:creationId xmlns:p14="http://schemas.microsoft.com/office/powerpoint/2010/main" val="204151024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r>
              <a:rPr lang="en-US" dirty="0"/>
              <a:t> </a:t>
            </a:r>
            <a:endParaRPr lang="en-US" sz="1400" dirty="0"/>
          </a:p>
          <a:p>
            <a:r>
              <a:rPr lang="en-US" b="1" dirty="0"/>
              <a:t> </a:t>
            </a:r>
            <a:endParaRPr lang="en-US" sz="1100" dirty="0"/>
          </a:p>
          <a:p>
            <a:r>
              <a:rPr lang="en-US" dirty="0"/>
              <a:t> </a:t>
            </a:r>
          </a:p>
          <a:p>
            <a:r>
              <a:rPr lang="en-US" dirty="0"/>
              <a:t> </a:t>
            </a:r>
          </a:p>
          <a:p>
            <a:endParaRPr lang="en-US" dirty="0"/>
          </a:p>
        </p:txBody>
      </p:sp>
      <p:sp>
        <p:nvSpPr>
          <p:cNvPr id="4" name="Slide Number Placeholder 3"/>
          <p:cNvSpPr>
            <a:spLocks noGrp="1"/>
          </p:cNvSpPr>
          <p:nvPr>
            <p:ph type="sldNum" sz="quarter" idx="10"/>
          </p:nvPr>
        </p:nvSpPr>
        <p:spPr/>
        <p:txBody>
          <a:bodyPr/>
          <a:lstStyle/>
          <a:p>
            <a:fld id="{0AFC1B4D-D2DF-477D-B569-E98FE8993583}" type="slidenum">
              <a:rPr lang="en-US" smtClean="0"/>
              <a:t>11</a:t>
            </a:fld>
            <a:endParaRPr lang="en-US"/>
          </a:p>
        </p:txBody>
      </p:sp>
    </p:spTree>
    <p:extLst>
      <p:ext uri="{BB962C8B-B14F-4D97-AF65-F5344CB8AC3E}">
        <p14:creationId xmlns:p14="http://schemas.microsoft.com/office/powerpoint/2010/main" val="293170183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Eliminates unpaid outcomes such as homemaker and unpaid family workers</a:t>
            </a:r>
          </a:p>
          <a:p>
            <a:r>
              <a:rPr lang="en-US" dirty="0"/>
              <a:t>IPE must include a specific employment goal consistent with the general goal of CIE</a:t>
            </a:r>
          </a:p>
          <a:p>
            <a:endParaRPr lang="en-US" dirty="0"/>
          </a:p>
        </p:txBody>
      </p:sp>
      <p:sp>
        <p:nvSpPr>
          <p:cNvPr id="4" name="Slide Number Placeholder 3"/>
          <p:cNvSpPr>
            <a:spLocks noGrp="1"/>
          </p:cNvSpPr>
          <p:nvPr>
            <p:ph type="sldNum" sz="quarter" idx="10"/>
          </p:nvPr>
        </p:nvSpPr>
        <p:spPr/>
        <p:txBody>
          <a:bodyPr/>
          <a:lstStyle/>
          <a:p>
            <a:fld id="{0AFC1B4D-D2DF-477D-B569-E98FE8993583}" type="slidenum">
              <a:rPr lang="en-US" smtClean="0"/>
              <a:t>12</a:t>
            </a:fld>
            <a:endParaRPr lang="en-US" dirty="0"/>
          </a:p>
        </p:txBody>
      </p:sp>
    </p:spTree>
    <p:extLst>
      <p:ext uri="{BB962C8B-B14F-4D97-AF65-F5344CB8AC3E}">
        <p14:creationId xmlns:p14="http://schemas.microsoft.com/office/powerpoint/2010/main" val="135829300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hyperlink" Target="http://www.uacurrents.org/" TargetMode="External"/><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hyperlink" Target="http://www.uacurrents.org/" TargetMode="External"/><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pic>
        <p:nvPicPr>
          <p:cNvPr id="8" name="Picture 3" descr="U of A CURRENTS Logo"/>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553200" y="4110037"/>
            <a:ext cx="1905000" cy="2028825"/>
          </a:xfrm>
          <a:prstGeom prst="rect">
            <a:avLst/>
          </a:prstGeom>
          <a:noFill/>
          <a:extLst>
            <a:ext uri="{909E8E84-426E-40DD-AFC4-6F175D3DCCD1}">
              <a14:hiddenFill xmlns:a14="http://schemas.microsoft.com/office/drawing/2010/main">
                <a:solidFill>
                  <a:srgbClr val="FFFFFF"/>
                </a:solidFill>
              </a14:hiddenFill>
            </a:ext>
          </a:extLst>
        </p:spPr>
      </p:pic>
      <p:sp>
        <p:nvSpPr>
          <p:cNvPr id="3" name="Subtitle 2"/>
          <p:cNvSpPr>
            <a:spLocks noGrp="1"/>
          </p:cNvSpPr>
          <p:nvPr>
            <p:ph type="subTitle" idx="1"/>
          </p:nvPr>
        </p:nvSpPr>
        <p:spPr>
          <a:xfrm>
            <a:off x="1371600" y="3886200"/>
            <a:ext cx="6400800" cy="609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7" name="TextBox 6"/>
          <p:cNvSpPr txBox="1"/>
          <p:nvPr userDrawn="1"/>
        </p:nvSpPr>
        <p:spPr>
          <a:xfrm>
            <a:off x="6705600" y="6286497"/>
            <a:ext cx="1752600" cy="307777"/>
          </a:xfrm>
          <a:prstGeom prst="rect">
            <a:avLst/>
          </a:prstGeom>
          <a:noFill/>
        </p:spPr>
        <p:txBody>
          <a:bodyPr wrap="square" rtlCol="0">
            <a:spAutoFit/>
          </a:bodyPr>
          <a:lstStyle/>
          <a:p>
            <a:r>
              <a:rPr lang="en-US" sz="1400" dirty="0" smtClean="0">
                <a:hlinkClick r:id="rId3"/>
              </a:rPr>
              <a:t>www.uacurrents.org</a:t>
            </a:r>
            <a:endParaRPr lang="en-US" sz="1400" dirty="0"/>
          </a:p>
        </p:txBody>
      </p:sp>
      <p:sp>
        <p:nvSpPr>
          <p:cNvPr id="13" name="Title 12"/>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9185617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9D31C5F-69B0-42A0-ADA3-C1BBBD4F28A9}" type="datetimeFigureOut">
              <a:rPr lang="en-US" smtClean="0"/>
              <a:pPr/>
              <a:t>5/13/2019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C91D8B6-5AA5-4691-9249-FEE1F3B60782}" type="slidenum">
              <a:rPr lang="en-US" smtClean="0"/>
              <a:pPr/>
              <a:t>‹#›</a:t>
            </a:fld>
            <a:endParaRPr lang="en-US" dirty="0"/>
          </a:p>
        </p:txBody>
      </p:sp>
    </p:spTree>
    <p:extLst>
      <p:ext uri="{BB962C8B-B14F-4D97-AF65-F5344CB8AC3E}">
        <p14:creationId xmlns:p14="http://schemas.microsoft.com/office/powerpoint/2010/main" val="16720660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9D31C5F-69B0-42A0-ADA3-C1BBBD4F28A9}" type="datetimeFigureOut">
              <a:rPr lang="en-US" smtClean="0"/>
              <a:pPr/>
              <a:t>5/13/2019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C91D8B6-5AA5-4691-9249-FEE1F3B60782}" type="slidenum">
              <a:rPr lang="en-US" smtClean="0"/>
              <a:pPr/>
              <a:t>‹#›</a:t>
            </a:fld>
            <a:endParaRPr lang="en-US" dirty="0"/>
          </a:p>
        </p:txBody>
      </p:sp>
    </p:spTree>
    <p:extLst>
      <p:ext uri="{BB962C8B-B14F-4D97-AF65-F5344CB8AC3E}">
        <p14:creationId xmlns:p14="http://schemas.microsoft.com/office/powerpoint/2010/main" val="400050361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Title Slide">
    <p:spTree>
      <p:nvGrpSpPr>
        <p:cNvPr id="1" name=""/>
        <p:cNvGrpSpPr/>
        <p:nvPr/>
      </p:nvGrpSpPr>
      <p:grpSpPr>
        <a:xfrm>
          <a:off x="0" y="0"/>
          <a:ext cx="0" cy="0"/>
          <a:chOff x="0" y="0"/>
          <a:chExt cx="0" cy="0"/>
        </a:xfrm>
      </p:grpSpPr>
      <p:pic>
        <p:nvPicPr>
          <p:cNvPr id="8" name="Picture 3" descr="U of A CURRENTS Logo"/>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553200" y="4110037"/>
            <a:ext cx="1905000" cy="2028825"/>
          </a:xfrm>
          <a:prstGeom prst="rect">
            <a:avLst/>
          </a:prstGeom>
          <a:noFill/>
          <a:extLst>
            <a:ext uri="{909E8E84-426E-40DD-AFC4-6F175D3DCCD1}">
              <a14:hiddenFill xmlns:a14="http://schemas.microsoft.com/office/drawing/2010/main">
                <a:solidFill>
                  <a:srgbClr val="FFFFFF"/>
                </a:solidFill>
              </a14:hiddenFill>
            </a:ext>
          </a:extLst>
        </p:spPr>
      </p:pic>
      <p:sp>
        <p:nvSpPr>
          <p:cNvPr id="3" name="Subtitle 2"/>
          <p:cNvSpPr>
            <a:spLocks noGrp="1"/>
          </p:cNvSpPr>
          <p:nvPr>
            <p:ph type="subTitle" idx="1"/>
          </p:nvPr>
        </p:nvSpPr>
        <p:spPr>
          <a:xfrm>
            <a:off x="1371600" y="3886200"/>
            <a:ext cx="6400800" cy="609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7" name="TextBox 6"/>
          <p:cNvSpPr txBox="1"/>
          <p:nvPr/>
        </p:nvSpPr>
        <p:spPr>
          <a:xfrm>
            <a:off x="6705600" y="6286497"/>
            <a:ext cx="1752600" cy="307777"/>
          </a:xfrm>
          <a:prstGeom prst="rect">
            <a:avLst/>
          </a:prstGeom>
          <a:noFill/>
        </p:spPr>
        <p:txBody>
          <a:bodyPr wrap="square" rtlCol="0">
            <a:spAutoFit/>
          </a:bodyPr>
          <a:lstStyle/>
          <a:p>
            <a:r>
              <a:rPr lang="en-US" sz="1400" dirty="0" smtClean="0">
                <a:hlinkClick r:id="rId3"/>
              </a:rPr>
              <a:t>www.uacurrents.org</a:t>
            </a:r>
            <a:endParaRPr lang="en-US" sz="1400" dirty="0"/>
          </a:p>
        </p:txBody>
      </p:sp>
      <p:sp>
        <p:nvSpPr>
          <p:cNvPr id="13" name="Title 12"/>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417558379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5507F0E-AAE9-074F-8B7E-BDD9F78F0ABB}" type="datetime1">
              <a:rPr lang="en-US" smtClean="0"/>
              <a:t>5/13/2019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F78E11D-55F8-804D-A594-BFACA9716B26}" type="slidenum">
              <a:rPr lang="en-US" smtClean="0"/>
              <a:t>‹#›</a:t>
            </a:fld>
            <a:endParaRPr lang="en-US" dirty="0"/>
          </a:p>
        </p:txBody>
      </p:sp>
    </p:spTree>
    <p:extLst>
      <p:ext uri="{BB962C8B-B14F-4D97-AF65-F5344CB8AC3E}">
        <p14:creationId xmlns:p14="http://schemas.microsoft.com/office/powerpoint/2010/main" val="405925805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CE8AF804-01F4-A741-8821-6CDF38B86F87}" type="datetime1">
              <a:rPr lang="en-US" smtClean="0"/>
              <a:t>5/13/2019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F78E11D-55F8-804D-A594-BFACA9716B26}" type="slidenum">
              <a:rPr lang="en-US" smtClean="0"/>
              <a:t>‹#›</a:t>
            </a:fld>
            <a:endParaRPr lang="en-US" dirty="0"/>
          </a:p>
        </p:txBody>
      </p:sp>
    </p:spTree>
    <p:extLst>
      <p:ext uri="{BB962C8B-B14F-4D97-AF65-F5344CB8AC3E}">
        <p14:creationId xmlns:p14="http://schemas.microsoft.com/office/powerpoint/2010/main" val="412015459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66765BF-4C2E-1F45-8675-9F727D338D14}" type="datetime1">
              <a:rPr lang="en-US" smtClean="0"/>
              <a:t>5/13/2019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F78E11D-55F8-804D-A594-BFACA9716B26}" type="slidenum">
              <a:rPr lang="en-US" smtClean="0"/>
              <a:t>‹#›</a:t>
            </a:fld>
            <a:endParaRPr lang="en-US" dirty="0"/>
          </a:p>
        </p:txBody>
      </p:sp>
    </p:spTree>
    <p:extLst>
      <p:ext uri="{BB962C8B-B14F-4D97-AF65-F5344CB8AC3E}">
        <p14:creationId xmlns:p14="http://schemas.microsoft.com/office/powerpoint/2010/main" val="286136209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5E798D5-ED14-884F-9E3F-E2E173C4DEBB}" type="datetime1">
              <a:rPr lang="en-US" smtClean="0"/>
              <a:t>5/13/2019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FF78E11D-55F8-804D-A594-BFACA9716B26}" type="slidenum">
              <a:rPr lang="en-US" smtClean="0"/>
              <a:t>‹#›</a:t>
            </a:fld>
            <a:endParaRPr lang="en-US" dirty="0"/>
          </a:p>
        </p:txBody>
      </p:sp>
    </p:spTree>
    <p:extLst>
      <p:ext uri="{BB962C8B-B14F-4D97-AF65-F5344CB8AC3E}">
        <p14:creationId xmlns:p14="http://schemas.microsoft.com/office/powerpoint/2010/main" val="312994885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ECA7BE9-7202-374D-900C-778E11374A79}" type="datetime1">
              <a:rPr lang="en-US" smtClean="0"/>
              <a:t>5/13/2019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FF78E11D-55F8-804D-A594-BFACA9716B26}" type="slidenum">
              <a:rPr lang="en-US" smtClean="0"/>
              <a:t>‹#›</a:t>
            </a:fld>
            <a:endParaRPr lang="en-US" dirty="0"/>
          </a:p>
        </p:txBody>
      </p:sp>
    </p:spTree>
    <p:extLst>
      <p:ext uri="{BB962C8B-B14F-4D97-AF65-F5344CB8AC3E}">
        <p14:creationId xmlns:p14="http://schemas.microsoft.com/office/powerpoint/2010/main" val="242225555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75E00D-47E7-2A4E-BF9C-3ADBC702097F}" type="datetime1">
              <a:rPr lang="en-US" smtClean="0"/>
              <a:t>5/13/2019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FF78E11D-55F8-804D-A594-BFACA9716B26}" type="slidenum">
              <a:rPr lang="en-US" smtClean="0"/>
              <a:t>‹#›</a:t>
            </a:fld>
            <a:endParaRPr lang="en-US" dirty="0"/>
          </a:p>
        </p:txBody>
      </p:sp>
    </p:spTree>
    <p:extLst>
      <p:ext uri="{BB962C8B-B14F-4D97-AF65-F5344CB8AC3E}">
        <p14:creationId xmlns:p14="http://schemas.microsoft.com/office/powerpoint/2010/main" val="389112467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581F4736-886D-674D-B3FC-25E4FCA61C4C}" type="datetime1">
              <a:rPr lang="en-US" smtClean="0"/>
              <a:t>5/13/2019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F78E11D-55F8-804D-A594-BFACA9716B26}" type="slidenum">
              <a:rPr lang="en-US" smtClean="0"/>
              <a:t>‹#›</a:t>
            </a:fld>
            <a:endParaRPr lang="en-US" dirty="0"/>
          </a:p>
        </p:txBody>
      </p:sp>
    </p:spTree>
    <p:extLst>
      <p:ext uri="{BB962C8B-B14F-4D97-AF65-F5344CB8AC3E}">
        <p14:creationId xmlns:p14="http://schemas.microsoft.com/office/powerpoint/2010/main" val="2786185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9D31C5F-69B0-42A0-ADA3-C1BBBD4F28A9}" type="datetimeFigureOut">
              <a:rPr lang="en-US" smtClean="0"/>
              <a:pPr/>
              <a:t>5/13/2019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C91D8B6-5AA5-4691-9249-FEE1F3B60782}" type="slidenum">
              <a:rPr lang="en-US" smtClean="0"/>
              <a:pPr/>
              <a:t>‹#›</a:t>
            </a:fld>
            <a:endParaRPr lang="en-US" dirty="0"/>
          </a:p>
        </p:txBody>
      </p:sp>
    </p:spTree>
    <p:extLst>
      <p:ext uri="{BB962C8B-B14F-4D97-AF65-F5344CB8AC3E}">
        <p14:creationId xmlns:p14="http://schemas.microsoft.com/office/powerpoint/2010/main" val="222821686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982B69E4-4702-924C-9B2A-A125EBFAB672}" type="datetime1">
              <a:rPr lang="en-US" smtClean="0"/>
              <a:t>5/13/2019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F78E11D-55F8-804D-A594-BFACA9716B26}" type="slidenum">
              <a:rPr lang="en-US" smtClean="0"/>
              <a:t>‹#›</a:t>
            </a:fld>
            <a:endParaRPr lang="en-US" dirty="0"/>
          </a:p>
        </p:txBody>
      </p:sp>
    </p:spTree>
    <p:extLst>
      <p:ext uri="{BB962C8B-B14F-4D97-AF65-F5344CB8AC3E}">
        <p14:creationId xmlns:p14="http://schemas.microsoft.com/office/powerpoint/2010/main" val="360683119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243F7DF-5C4B-BB4F-BAEF-01CF7A191B0D}" type="datetime1">
              <a:rPr lang="en-US" smtClean="0"/>
              <a:t>5/13/2019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F78E11D-55F8-804D-A594-BFACA9716B26}" type="slidenum">
              <a:rPr lang="en-US" smtClean="0"/>
              <a:t>‹#›</a:t>
            </a:fld>
            <a:endParaRPr lang="en-US" dirty="0"/>
          </a:p>
        </p:txBody>
      </p:sp>
    </p:spTree>
    <p:extLst>
      <p:ext uri="{BB962C8B-B14F-4D97-AF65-F5344CB8AC3E}">
        <p14:creationId xmlns:p14="http://schemas.microsoft.com/office/powerpoint/2010/main" val="35322338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7FBAD0B-EB5D-BB4C-939F-BCFEEE96DE40}" type="datetime1">
              <a:rPr lang="en-US" smtClean="0"/>
              <a:t>5/13/2019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F78E11D-55F8-804D-A594-BFACA9716B26}" type="slidenum">
              <a:rPr lang="en-US" smtClean="0"/>
              <a:t>‹#›</a:t>
            </a:fld>
            <a:endParaRPr lang="en-US" dirty="0"/>
          </a:p>
        </p:txBody>
      </p:sp>
    </p:spTree>
    <p:extLst>
      <p:ext uri="{BB962C8B-B14F-4D97-AF65-F5344CB8AC3E}">
        <p14:creationId xmlns:p14="http://schemas.microsoft.com/office/powerpoint/2010/main" val="38083026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9D31C5F-69B0-42A0-ADA3-C1BBBD4F28A9}" type="datetimeFigureOut">
              <a:rPr lang="en-US" smtClean="0"/>
              <a:pPr/>
              <a:t>5/13/2019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C91D8B6-5AA5-4691-9249-FEE1F3B60782}" type="slidenum">
              <a:rPr lang="en-US" smtClean="0"/>
              <a:pPr/>
              <a:t>‹#›</a:t>
            </a:fld>
            <a:endParaRPr lang="en-US" dirty="0"/>
          </a:p>
        </p:txBody>
      </p:sp>
    </p:spTree>
    <p:extLst>
      <p:ext uri="{BB962C8B-B14F-4D97-AF65-F5344CB8AC3E}">
        <p14:creationId xmlns:p14="http://schemas.microsoft.com/office/powerpoint/2010/main" val="7798931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9D31C5F-69B0-42A0-ADA3-C1BBBD4F28A9}" type="datetimeFigureOut">
              <a:rPr lang="en-US" smtClean="0"/>
              <a:pPr/>
              <a:t>5/13/2019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C91D8B6-5AA5-4691-9249-FEE1F3B60782}" type="slidenum">
              <a:rPr lang="en-US" smtClean="0"/>
              <a:pPr/>
              <a:t>‹#›</a:t>
            </a:fld>
            <a:endParaRPr lang="en-US" dirty="0"/>
          </a:p>
        </p:txBody>
      </p:sp>
    </p:spTree>
    <p:extLst>
      <p:ext uri="{BB962C8B-B14F-4D97-AF65-F5344CB8AC3E}">
        <p14:creationId xmlns:p14="http://schemas.microsoft.com/office/powerpoint/2010/main" val="14477631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9D31C5F-69B0-42A0-ADA3-C1BBBD4F28A9}" type="datetimeFigureOut">
              <a:rPr lang="en-US" smtClean="0"/>
              <a:pPr/>
              <a:t>5/13/2019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FC91D8B6-5AA5-4691-9249-FEE1F3B60782}" type="slidenum">
              <a:rPr lang="en-US" smtClean="0"/>
              <a:pPr/>
              <a:t>‹#›</a:t>
            </a:fld>
            <a:endParaRPr lang="en-US" dirty="0"/>
          </a:p>
        </p:txBody>
      </p:sp>
    </p:spTree>
    <p:extLst>
      <p:ext uri="{BB962C8B-B14F-4D97-AF65-F5344CB8AC3E}">
        <p14:creationId xmlns:p14="http://schemas.microsoft.com/office/powerpoint/2010/main" val="15373637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9D31C5F-69B0-42A0-ADA3-C1BBBD4F28A9}" type="datetimeFigureOut">
              <a:rPr lang="en-US" smtClean="0"/>
              <a:pPr/>
              <a:t>5/13/2019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FC91D8B6-5AA5-4691-9249-FEE1F3B60782}" type="slidenum">
              <a:rPr lang="en-US" smtClean="0"/>
              <a:pPr/>
              <a:t>‹#›</a:t>
            </a:fld>
            <a:endParaRPr lang="en-US" dirty="0"/>
          </a:p>
        </p:txBody>
      </p:sp>
    </p:spTree>
    <p:extLst>
      <p:ext uri="{BB962C8B-B14F-4D97-AF65-F5344CB8AC3E}">
        <p14:creationId xmlns:p14="http://schemas.microsoft.com/office/powerpoint/2010/main" val="11677202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9D31C5F-69B0-42A0-ADA3-C1BBBD4F28A9}" type="datetimeFigureOut">
              <a:rPr lang="en-US" smtClean="0"/>
              <a:pPr/>
              <a:t>5/13/2019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FC91D8B6-5AA5-4691-9249-FEE1F3B60782}" type="slidenum">
              <a:rPr lang="en-US" smtClean="0"/>
              <a:pPr/>
              <a:t>‹#›</a:t>
            </a:fld>
            <a:endParaRPr lang="en-US" dirty="0"/>
          </a:p>
        </p:txBody>
      </p:sp>
    </p:spTree>
    <p:extLst>
      <p:ext uri="{BB962C8B-B14F-4D97-AF65-F5344CB8AC3E}">
        <p14:creationId xmlns:p14="http://schemas.microsoft.com/office/powerpoint/2010/main" val="4590765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9D31C5F-69B0-42A0-ADA3-C1BBBD4F28A9}" type="datetimeFigureOut">
              <a:rPr lang="en-US" smtClean="0"/>
              <a:pPr/>
              <a:t>5/13/2019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C91D8B6-5AA5-4691-9249-FEE1F3B60782}" type="slidenum">
              <a:rPr lang="en-US" smtClean="0"/>
              <a:pPr/>
              <a:t>‹#›</a:t>
            </a:fld>
            <a:endParaRPr lang="en-US" dirty="0"/>
          </a:p>
        </p:txBody>
      </p:sp>
    </p:spTree>
    <p:extLst>
      <p:ext uri="{BB962C8B-B14F-4D97-AF65-F5344CB8AC3E}">
        <p14:creationId xmlns:p14="http://schemas.microsoft.com/office/powerpoint/2010/main" val="5669493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9D31C5F-69B0-42A0-ADA3-C1BBBD4F28A9}" type="datetimeFigureOut">
              <a:rPr lang="en-US" smtClean="0"/>
              <a:pPr/>
              <a:t>5/13/2019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C91D8B6-5AA5-4691-9249-FEE1F3B60782}" type="slidenum">
              <a:rPr lang="en-US" smtClean="0"/>
              <a:pPr/>
              <a:t>‹#›</a:t>
            </a:fld>
            <a:endParaRPr lang="en-US" dirty="0"/>
          </a:p>
        </p:txBody>
      </p:sp>
    </p:spTree>
    <p:extLst>
      <p:ext uri="{BB962C8B-B14F-4D97-AF65-F5344CB8AC3E}">
        <p14:creationId xmlns:p14="http://schemas.microsoft.com/office/powerpoint/2010/main" val="32766181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56350"/>
            <a:ext cx="1524000" cy="365125"/>
          </a:xfrm>
          <a:prstGeom prst="rect">
            <a:avLst/>
          </a:prstGeom>
        </p:spPr>
        <p:txBody>
          <a:bodyPr vert="horz" lIns="91440" tIns="45720" rIns="91440" bIns="45720" rtlCol="0" anchor="ctr"/>
          <a:lstStyle>
            <a:lvl1pPr algn="l">
              <a:defRPr sz="1400">
                <a:solidFill>
                  <a:schemeClr val="tx1">
                    <a:tint val="75000"/>
                  </a:schemeClr>
                </a:solidFill>
              </a:defRPr>
            </a:lvl1pPr>
          </a:lstStyle>
          <a:p>
            <a:fld id="{29D31C5F-69B0-42A0-ADA3-C1BBBD4F28A9}" type="datetimeFigureOut">
              <a:rPr lang="en-US" smtClean="0"/>
              <a:pPr/>
              <a:t>5/13/2019</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7391400" y="6356350"/>
            <a:ext cx="1295400" cy="365125"/>
          </a:xfrm>
          <a:prstGeom prst="rect">
            <a:avLst/>
          </a:prstGeom>
        </p:spPr>
        <p:txBody>
          <a:bodyPr vert="horz" lIns="91440" tIns="45720" rIns="91440" bIns="45720" rtlCol="0" anchor="ctr"/>
          <a:lstStyle>
            <a:lvl1pPr algn="r">
              <a:defRPr sz="3200">
                <a:solidFill>
                  <a:schemeClr val="tx1">
                    <a:tint val="75000"/>
                  </a:schemeClr>
                </a:solidFill>
              </a:defRPr>
            </a:lvl1pPr>
          </a:lstStyle>
          <a:p>
            <a:fld id="{FC91D8B6-5AA5-4691-9249-FEE1F3B60782}" type="slidenum">
              <a:rPr lang="en-US" smtClean="0"/>
              <a:pPr/>
              <a:t>‹#›</a:t>
            </a:fld>
            <a:endParaRPr lang="en-US" dirty="0"/>
          </a:p>
        </p:txBody>
      </p:sp>
      <p:pic>
        <p:nvPicPr>
          <p:cNvPr id="1029" name="Picture 5" descr="University of Arkansas CURRENTS 121 Cedar Street, Hot Springs, AR 71901 Phone: (501) 623-7700 Fax: (501) 624-6250&#10;www.uacurrents.org"/>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2286000" y="6172200"/>
            <a:ext cx="4705350" cy="609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627547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56350"/>
            <a:ext cx="1524000" cy="365125"/>
          </a:xfrm>
          <a:prstGeom prst="rect">
            <a:avLst/>
          </a:prstGeom>
        </p:spPr>
        <p:txBody>
          <a:bodyPr vert="horz" lIns="91440" tIns="45720" rIns="91440" bIns="45720" rtlCol="0" anchor="ctr"/>
          <a:lstStyle>
            <a:lvl1pPr algn="l">
              <a:defRPr sz="1400">
                <a:solidFill>
                  <a:schemeClr val="tx1">
                    <a:tint val="75000"/>
                  </a:schemeClr>
                </a:solidFill>
              </a:defRPr>
            </a:lvl1pPr>
          </a:lstStyle>
          <a:p>
            <a:fld id="{29D31C5F-69B0-42A0-ADA3-C1BBBD4F28A9}" type="datetimeFigureOut">
              <a:rPr lang="en-US" smtClean="0"/>
              <a:pPr/>
              <a:t>5/13/2019</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7391400" y="6356350"/>
            <a:ext cx="1295400" cy="365125"/>
          </a:xfrm>
          <a:prstGeom prst="rect">
            <a:avLst/>
          </a:prstGeom>
        </p:spPr>
        <p:txBody>
          <a:bodyPr vert="horz" lIns="91440" tIns="45720" rIns="91440" bIns="45720" rtlCol="0" anchor="ctr"/>
          <a:lstStyle>
            <a:lvl1pPr algn="r">
              <a:defRPr sz="3200">
                <a:solidFill>
                  <a:schemeClr val="tx1">
                    <a:tint val="75000"/>
                  </a:schemeClr>
                </a:solidFill>
              </a:defRPr>
            </a:lvl1pPr>
          </a:lstStyle>
          <a:p>
            <a:fld id="{FF78E11D-55F8-804D-A594-BFACA9716B26}" type="slidenum">
              <a:rPr lang="en-US" smtClean="0"/>
              <a:pPr/>
              <a:t>‹#›</a:t>
            </a:fld>
            <a:endParaRPr lang="en-US" dirty="0"/>
          </a:p>
        </p:txBody>
      </p:sp>
      <p:pic>
        <p:nvPicPr>
          <p:cNvPr id="1029" name="Picture 5" descr="University of Arkansas CURRENTS 121 Cedar Street, Hot Springs, AR 71901 Phone: (501) 623-7700 Fax: (501) 624-6250&#10;www.uacurrents.org"/>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2286000" y="6172200"/>
            <a:ext cx="4705350" cy="609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3255956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3" Type="http://schemas.openxmlformats.org/officeDocument/2006/relationships/hyperlink" Target="http://www.wintac.org/topic-areas/resources-and-strategies-for-competitive-integrated-employment#1cie" TargetMode="External"/><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3" Type="http://schemas.openxmlformats.org/officeDocument/2006/relationships/hyperlink" Target="https://www2.ed.gov/about/offices/list/osers/rsa/wioa/state-plans/ar.pdf" TargetMode="External"/><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hyperlink" Target="http://www2.ed.gov/about/offices/list/osers/rsa/wioa-reauthorization.html#meetings" TargetMode="Externa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3" Type="http://schemas.openxmlformats.org/officeDocument/2006/relationships/hyperlink" Target="http://www.wintac.org/topic-areas/pre-employment-transition-services#stud_disability" TargetMode="External"/><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3" Type="http://schemas.openxmlformats.org/officeDocument/2006/relationships/hyperlink" Target="https://www.dol.gov/whd/specialemployment/CRPlist.htm" TargetMode="External"/><Relationship Id="rId2" Type="http://schemas.openxmlformats.org/officeDocument/2006/relationships/notesSlide" Target="../notesSlides/notesSlide23.xml"/><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3" Type="http://schemas.openxmlformats.org/officeDocument/2006/relationships/hyperlink" Target="https://disabilityrightsar.org/wp-content/uploads/2018/04/DRA-Sheltered-Workshop-Report-1.pdf" TargetMode="External"/><Relationship Id="rId2" Type="http://schemas.openxmlformats.org/officeDocument/2006/relationships/notesSlide" Target="../notesSlides/notesSlide24.xml"/><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3" Type="http://schemas.openxmlformats.org/officeDocument/2006/relationships/hyperlink" Target="http://www.wintac.org/topic-areas/transition-to-the-common-performance-accountability-system" TargetMode="External"/><Relationship Id="rId2" Type="http://schemas.openxmlformats.org/officeDocument/2006/relationships/notesSlide" Target="../notesSlides/notesSlide26.xml"/><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3" Type="http://schemas.openxmlformats.org/officeDocument/2006/relationships/hyperlink" Target="https://www.thecareerindex.com/dsp_intro.cfm" TargetMode="External"/><Relationship Id="rId2" Type="http://schemas.openxmlformats.org/officeDocument/2006/relationships/notesSlide" Target="../notesSlides/notesSlide27.xml"/><Relationship Id="rId1" Type="http://schemas.openxmlformats.org/officeDocument/2006/relationships/slideLayout" Target="../slideLayouts/slideLayout13.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3.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3.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40.xml.rels><?xml version="1.0" encoding="UTF-8" standalone="yes"?>
<Relationships xmlns="http://schemas.openxmlformats.org/package/2006/relationships"><Relationship Id="rId3" Type="http://schemas.openxmlformats.org/officeDocument/2006/relationships/hyperlink" Target="https://www.pacer.org/transition/learning-center/employment/pdf/hoff-wioa-youth-overview.pdf" TargetMode="External"/><Relationship Id="rId2" Type="http://schemas.openxmlformats.org/officeDocument/2006/relationships/notesSlide" Target="../notesSlides/notesSlide31.xml"/><Relationship Id="rId1" Type="http://schemas.openxmlformats.org/officeDocument/2006/relationships/slideLayout" Target="../slideLayouts/slideLayout1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6.xml.rels><?xml version="1.0" encoding="UTF-8" standalone="yes"?>
<Relationships xmlns="http://schemas.openxmlformats.org/package/2006/relationships"><Relationship Id="rId3" Type="http://schemas.openxmlformats.org/officeDocument/2006/relationships/hyperlink" Target="https://y-tac.org/" TargetMode="External"/><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hyperlink" Target="http://www.wintac.org/" TargetMode="External"/><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hyperlink" Target="https://arcareereducation.org/about/arkansas-rehabilitation-services" TargetMode="Externa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8" Type="http://schemas.openxmlformats.org/officeDocument/2006/relationships/hyperlink" Target="mailto:Robin.Hunt@arkansas.gov" TargetMode="External"/><Relationship Id="rId3" Type="http://schemas.openxmlformats.org/officeDocument/2006/relationships/hyperlink" Target="mailto:Amy.Jones@arkansas.gov" TargetMode="External"/><Relationship Id="rId7" Type="http://schemas.openxmlformats.org/officeDocument/2006/relationships/hyperlink" Target="file:///C:\Users\phale\AppData\Local\Microsoft\Windows\Temporary%20Internet%20Files\Content.Outlook\FJ6Y0Z1J\Kimberley.Baker@arkansas.gov" TargetMode="External"/><Relationship Id="rId2" Type="http://schemas.openxmlformats.org/officeDocument/2006/relationships/notesSlide" Target="../notesSlides/notesSlide36.xml"/><Relationship Id="rId1" Type="http://schemas.openxmlformats.org/officeDocument/2006/relationships/slideLayout" Target="../slideLayouts/slideLayout2.xml"/><Relationship Id="rId6" Type="http://schemas.openxmlformats.org/officeDocument/2006/relationships/hyperlink" Target="mailto:Dana.Byrun@arkansas.gov" TargetMode="External"/><Relationship Id="rId11" Type="http://schemas.openxmlformats.org/officeDocument/2006/relationships/hyperlink" Target="https://www.arcareereducation.org/about/arkansas-rehabilitation-services" TargetMode="External"/><Relationship Id="rId5" Type="http://schemas.openxmlformats.org/officeDocument/2006/relationships/hyperlink" Target="mailto:Everett.Adamson@arkansas.gov" TargetMode="External"/><Relationship Id="rId10" Type="http://schemas.openxmlformats.org/officeDocument/2006/relationships/hyperlink" Target="mailto:Sterling.Hughes@arkansas.gov" TargetMode="External"/><Relationship Id="rId4" Type="http://schemas.openxmlformats.org/officeDocument/2006/relationships/hyperlink" Target="mailto:Kimberly.Clayborn@arkansas.gov" TargetMode="External"/><Relationship Id="rId9" Type="http://schemas.openxmlformats.org/officeDocument/2006/relationships/hyperlink" Target="mailto:Kensel.Green@arkansas.gov"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60.xml.rels><?xml version="1.0" encoding="UTF-8" standalone="yes"?>
<Relationships xmlns="http://schemas.openxmlformats.org/package/2006/relationships"><Relationship Id="rId3" Type="http://schemas.openxmlformats.org/officeDocument/2006/relationships/hyperlink" Target="https://humanservices.arkansas.gov/about-dhs/dsb" TargetMode="External"/><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hyperlink" Target="https://humanservices.arkansas.gov/about-dhs/dsb/programs-services" TargetMode="Externa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8" Type="http://schemas.openxmlformats.org/officeDocument/2006/relationships/hyperlink" Target="http://www2.ed.gov/about/offices/list/osers/rsa/ta-centers.html#vrtacy" TargetMode="External"/><Relationship Id="rId3" Type="http://schemas.openxmlformats.org/officeDocument/2006/relationships/hyperlink" Target="http://www2.ed.gov/about/offices/list/osers/rsa/ta-centers.html#jdvrtac" TargetMode="External"/><Relationship Id="rId7" Type="http://schemas.openxmlformats.org/officeDocument/2006/relationships/hyperlink" Target="http://www2.ed.gov/about/offices/list/osers/rsa/ta-centers.html#vrtactc" TargetMode="External"/><Relationship Id="rId2" Type="http://schemas.openxmlformats.org/officeDocument/2006/relationships/notesSlide" Target="../notesSlides/notesSlide38.xml"/><Relationship Id="rId1" Type="http://schemas.openxmlformats.org/officeDocument/2006/relationships/slideLayout" Target="../slideLayouts/slideLayout2.xml"/><Relationship Id="rId6" Type="http://schemas.openxmlformats.org/officeDocument/2006/relationships/hyperlink" Target="http://www2.ed.gov/about/offices/list/osers/rsa/ta-centers.html#peqatac" TargetMode="External"/><Relationship Id="rId5" Type="http://schemas.openxmlformats.org/officeDocument/2006/relationships/hyperlink" Target="http://www2.ed.gov/about/offices/list/osers/rsa/ta-centers.html#oibttac" TargetMode="External"/><Relationship Id="rId4" Type="http://schemas.openxmlformats.org/officeDocument/2006/relationships/hyperlink" Target="http://www2.ed.gov/about/offices/list/osers/rsa/ta-centers.html#ntact" TargetMode="External"/><Relationship Id="rId9" Type="http://schemas.openxmlformats.org/officeDocument/2006/relationships/hyperlink" Target="http://www2.ed.gov/about/offices/list/osers/rsa/ta-centers.html#wintac" TargetMode="External"/></Relationships>
</file>

<file path=ppt/slides/_rels/slide64.xml.rels><?xml version="1.0" encoding="UTF-8" standalone="yes"?>
<Relationships xmlns="http://schemas.openxmlformats.org/package/2006/relationships"><Relationship Id="rId3" Type="http://schemas.openxmlformats.org/officeDocument/2006/relationships/hyperlink" Target="http://www2.ed.gov/about/offices/list/osers/rsa/ta-centers.html#demo" TargetMode="External"/><Relationship Id="rId2" Type="http://schemas.openxmlformats.org/officeDocument/2006/relationships/notesSlide" Target="../notesSlides/notesSlide39.xml"/><Relationship Id="rId1" Type="http://schemas.openxmlformats.org/officeDocument/2006/relationships/slideLayout" Target="../slideLayouts/slideLayout2.xml"/><Relationship Id="rId6" Type="http://schemas.openxmlformats.org/officeDocument/2006/relationships/hyperlink" Target="http://www2.ed.gov/about/offices/list/osers/rsa/ta-centers.html#sga" TargetMode="External"/><Relationship Id="rId5" Type="http://schemas.openxmlformats.org/officeDocument/2006/relationships/hyperlink" Target="http://www2.ed.gov/about/offices/list/osers/rsa/ta-centers.html#cpidm" TargetMode="External"/><Relationship Id="rId4" Type="http://schemas.openxmlformats.org/officeDocument/2006/relationships/hyperlink" Target="http://www2.ed.gov/about/offices/list/osers/rsa/ta-centers.html#apcp" TargetMode="External"/></Relationships>
</file>

<file path=ppt/slides/_rels/slide65.xml.rels><?xml version="1.0" encoding="UTF-8" standalone="yes"?>
<Relationships xmlns="http://schemas.openxmlformats.org/package/2006/relationships"><Relationship Id="rId3" Type="http://schemas.openxmlformats.org/officeDocument/2006/relationships/hyperlink" Target="http://www2.ed.gov/about/offices/list/osers/rsa/wioa/employment-outcomes-competitive-integrated-employment.pdf" TargetMode="External"/><Relationship Id="rId7" Type="http://schemas.openxmlformats.org/officeDocument/2006/relationships/hyperlink" Target="http://www2.ed.gov/about/offices/list/osers/rsa/wioa/technical-assistance-resources.pdf" TargetMode="External"/><Relationship Id="rId2" Type="http://schemas.openxmlformats.org/officeDocument/2006/relationships/notesSlide" Target="../notesSlides/notesSlide40.xml"/><Relationship Id="rId1" Type="http://schemas.openxmlformats.org/officeDocument/2006/relationships/slideLayout" Target="../slideLayouts/slideLayout2.xml"/><Relationship Id="rId6" Type="http://schemas.openxmlformats.org/officeDocument/2006/relationships/hyperlink" Target="http://www2.ed.gov/about/offices/list/osers/rsa/wioa/fiscal-overview-pre-employment-transition-services.pdf" TargetMode="External"/><Relationship Id="rId5" Type="http://schemas.openxmlformats.org/officeDocument/2006/relationships/hyperlink" Target="http://www2.ed.gov/about/offices/list/osers/rsa/wioa/transition-of-students-and-youth-with-disabilities-from-school-to-postsecondary-education-and-employment.pdf" TargetMode="External"/><Relationship Id="rId4" Type="http://schemas.openxmlformats.org/officeDocument/2006/relationships/hyperlink" Target="http://www2.ed.gov/about/offices/list/osers/rsa/wioa/state-supported-employment-services-program.pdf"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rmAutofit fontScale="62500" lnSpcReduction="20000"/>
          </a:bodyPr>
          <a:lstStyle/>
          <a:p>
            <a:r>
              <a:rPr lang="en-US" dirty="0" smtClean="0">
                <a:latin typeface="Arial" charset="0"/>
                <a:ea typeface="Arial" charset="0"/>
                <a:cs typeface="Arial" charset="0"/>
              </a:rPr>
              <a:t>Paula Pottenger, M.Ed. and Peggy Hale, M.S., CRC</a:t>
            </a:r>
            <a:endParaRPr lang="en-US" dirty="0">
              <a:latin typeface="Arial" charset="0"/>
              <a:ea typeface="Arial" charset="0"/>
              <a:cs typeface="Arial" charset="0"/>
            </a:endParaRPr>
          </a:p>
        </p:txBody>
      </p:sp>
      <p:sp>
        <p:nvSpPr>
          <p:cNvPr id="2" name="Title 1"/>
          <p:cNvSpPr>
            <a:spLocks noGrp="1"/>
          </p:cNvSpPr>
          <p:nvPr>
            <p:ph type="title"/>
          </p:nvPr>
        </p:nvSpPr>
        <p:spPr>
          <a:xfrm>
            <a:off x="685800" y="685800"/>
            <a:ext cx="7772400" cy="2914651"/>
          </a:xfrm>
        </p:spPr>
        <p:txBody>
          <a:bodyPr>
            <a:normAutofit/>
          </a:bodyPr>
          <a:lstStyle/>
          <a:p>
            <a:r>
              <a:rPr lang="en-US" dirty="0" smtClean="0">
                <a:latin typeface="Arial" charset="0"/>
                <a:ea typeface="Arial" charset="0"/>
                <a:cs typeface="Arial" charset="0"/>
              </a:rPr>
              <a:t>Workforce Investment and Opportunities Act (WIOA)</a:t>
            </a:r>
            <a:br>
              <a:rPr lang="en-US" dirty="0" smtClean="0">
                <a:latin typeface="Arial" charset="0"/>
                <a:ea typeface="Arial" charset="0"/>
                <a:cs typeface="Arial" charset="0"/>
              </a:rPr>
            </a:br>
            <a:r>
              <a:rPr lang="en-US" dirty="0" smtClean="0">
                <a:latin typeface="Arial" charset="0"/>
                <a:ea typeface="Arial" charset="0"/>
                <a:cs typeface="Arial" charset="0"/>
              </a:rPr>
              <a:t>in a Framework of Leadership</a:t>
            </a:r>
            <a:endParaRPr lang="en-US" dirty="0">
              <a:latin typeface="Arial" charset="0"/>
              <a:ea typeface="Arial" charset="0"/>
              <a:cs typeface="Arial" charset="0"/>
            </a:endParaRPr>
          </a:p>
        </p:txBody>
      </p:sp>
      <p:sp>
        <p:nvSpPr>
          <p:cNvPr id="4" name="Slide Number Placeholder 3"/>
          <p:cNvSpPr>
            <a:spLocks noGrp="1"/>
          </p:cNvSpPr>
          <p:nvPr>
            <p:ph type="sldNum" sz="quarter" idx="4294967295"/>
          </p:nvPr>
        </p:nvSpPr>
        <p:spPr>
          <a:xfrm>
            <a:off x="0" y="6429375"/>
            <a:ext cx="2133600" cy="333375"/>
          </a:xfrm>
        </p:spPr>
        <p:txBody>
          <a:bodyPr/>
          <a:lstStyle/>
          <a:p>
            <a:fld id="{FF78E11D-55F8-804D-A594-BFACA9716B26}" type="slidenum">
              <a:rPr lang="en-US" smtClean="0"/>
              <a:t>1</a:t>
            </a:fld>
            <a:endParaRPr lang="en-US" dirty="0"/>
          </a:p>
        </p:txBody>
      </p:sp>
    </p:spTree>
    <p:extLst>
      <p:ext uri="{BB962C8B-B14F-4D97-AF65-F5344CB8AC3E}">
        <p14:creationId xmlns:p14="http://schemas.microsoft.com/office/powerpoint/2010/main" val="287679195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Autofit/>
          </a:bodyPr>
          <a:lstStyle/>
          <a:p>
            <a:r>
              <a:rPr lang="en-US" dirty="0">
                <a:latin typeface="+mn-lt"/>
                <a:ea typeface="+mn-ea"/>
                <a:cs typeface="+mn-cs"/>
              </a:rPr>
              <a:t> </a:t>
            </a:r>
            <a:r>
              <a:rPr lang="en-US" dirty="0" smtClean="0"/>
              <a:t>Unified State Plan</a:t>
            </a:r>
            <a:endParaRPr lang="en-US" dirty="0"/>
          </a:p>
        </p:txBody>
      </p:sp>
      <p:sp>
        <p:nvSpPr>
          <p:cNvPr id="2" name="Content Placeholder 1"/>
          <p:cNvSpPr>
            <a:spLocks noGrp="1"/>
          </p:cNvSpPr>
          <p:nvPr>
            <p:ph idx="1"/>
          </p:nvPr>
        </p:nvSpPr>
        <p:spPr>
          <a:xfrm>
            <a:off x="457200" y="1617785"/>
            <a:ext cx="8229600" cy="4525963"/>
          </a:xfrm>
        </p:spPr>
        <p:txBody>
          <a:bodyPr>
            <a:noAutofit/>
          </a:bodyPr>
          <a:lstStyle/>
          <a:p>
            <a:r>
              <a:rPr lang="en-US" dirty="0"/>
              <a:t> Unified plan include strategic vision and goals for preparing an educated and skilled workforce and meeting needs of employers.</a:t>
            </a:r>
          </a:p>
          <a:p>
            <a:pPr marL="0" indent="0">
              <a:buNone/>
            </a:pPr>
            <a:endParaRPr lang="en-US" dirty="0"/>
          </a:p>
          <a:p>
            <a:pPr marL="0" indent="0">
              <a:buNone/>
            </a:pPr>
            <a:r>
              <a:rPr lang="en-US" dirty="0"/>
              <a:t>• Unified plan must address a State’s strategy for engaging community and technical colleges as partners in workforce system.</a:t>
            </a:r>
          </a:p>
          <a:p>
            <a:pPr marL="0" indent="0">
              <a:buNone/>
            </a:pPr>
            <a:endParaRPr lang="en-US" dirty="0"/>
          </a:p>
        </p:txBody>
      </p:sp>
    </p:spTree>
    <p:extLst>
      <p:ext uri="{BB962C8B-B14F-4D97-AF65-F5344CB8AC3E}">
        <p14:creationId xmlns:p14="http://schemas.microsoft.com/office/powerpoint/2010/main" val="8812130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4638"/>
            <a:ext cx="8229600" cy="1554162"/>
          </a:xfrm>
        </p:spPr>
        <p:txBody>
          <a:bodyPr>
            <a:noAutofit/>
          </a:bodyPr>
          <a:lstStyle/>
          <a:p>
            <a:r>
              <a:rPr lang="en-US" dirty="0" smtClean="0"/>
              <a:t/>
            </a:r>
            <a:br>
              <a:rPr lang="en-US" dirty="0" smtClean="0"/>
            </a:br>
            <a:r>
              <a:rPr lang="en-US" dirty="0" smtClean="0"/>
              <a:t>State Plan – VR Working with Employers</a:t>
            </a:r>
            <a:r>
              <a:rPr lang="en-US" dirty="0">
                <a:latin typeface="+mn-lt"/>
                <a:ea typeface="+mn-ea"/>
                <a:cs typeface="+mn-cs"/>
              </a:rPr>
              <a:t/>
            </a:r>
            <a:br>
              <a:rPr lang="en-US" dirty="0">
                <a:latin typeface="+mn-lt"/>
                <a:ea typeface="+mn-ea"/>
                <a:cs typeface="+mn-cs"/>
              </a:rPr>
            </a:br>
            <a:endParaRPr lang="en-US" dirty="0"/>
          </a:p>
        </p:txBody>
      </p:sp>
      <p:sp>
        <p:nvSpPr>
          <p:cNvPr id="2" name="Content Placeholder 1"/>
          <p:cNvSpPr>
            <a:spLocks noGrp="1"/>
          </p:cNvSpPr>
          <p:nvPr>
            <p:ph idx="1"/>
          </p:nvPr>
        </p:nvSpPr>
        <p:spPr>
          <a:xfrm>
            <a:off x="457200" y="2110155"/>
            <a:ext cx="8229600" cy="3675184"/>
          </a:xfrm>
        </p:spPr>
        <p:txBody>
          <a:bodyPr>
            <a:noAutofit/>
          </a:bodyPr>
          <a:lstStyle/>
          <a:p>
            <a:pPr marL="0" indent="0">
              <a:buNone/>
            </a:pPr>
            <a:endParaRPr lang="en-US" sz="2700" dirty="0"/>
          </a:p>
          <a:p>
            <a:pPr marL="0" indent="0">
              <a:buNone/>
            </a:pPr>
            <a:r>
              <a:rPr lang="en-US" sz="2700" dirty="0"/>
              <a:t>• VR portion includes additional descriptions on how the VR agency will work with employers to identify competitive integrated employment opportunities for individuals with disabilities.</a:t>
            </a:r>
          </a:p>
          <a:p>
            <a:pPr marL="0" indent="0">
              <a:buNone/>
            </a:pPr>
            <a:endParaRPr lang="en-US" sz="2700" dirty="0"/>
          </a:p>
        </p:txBody>
      </p:sp>
    </p:spTree>
    <p:extLst>
      <p:ext uri="{BB962C8B-B14F-4D97-AF65-F5344CB8AC3E}">
        <p14:creationId xmlns:p14="http://schemas.microsoft.com/office/powerpoint/2010/main" val="77744668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4638"/>
            <a:ext cx="8229600" cy="1788338"/>
          </a:xfrm>
        </p:spPr>
        <p:txBody>
          <a:bodyPr>
            <a:noAutofit/>
          </a:bodyPr>
          <a:lstStyle/>
          <a:p>
            <a:r>
              <a:rPr lang="en-US" dirty="0">
                <a:latin typeface="+mn-lt"/>
                <a:ea typeface="+mn-ea"/>
                <a:cs typeface="+mn-cs"/>
              </a:rPr>
              <a:t> </a:t>
            </a:r>
            <a:r>
              <a:rPr lang="en-US" dirty="0" smtClean="0">
                <a:latin typeface="+mn-lt"/>
                <a:ea typeface="+mn-ea"/>
                <a:cs typeface="+mn-cs"/>
              </a:rPr>
              <a:t>What is </a:t>
            </a:r>
            <a:r>
              <a:rPr lang="en-US" dirty="0" smtClean="0"/>
              <a:t>Competitive </a:t>
            </a:r>
            <a:r>
              <a:rPr lang="en-US" dirty="0"/>
              <a:t>Integrated </a:t>
            </a:r>
            <a:r>
              <a:rPr lang="en-US" dirty="0" smtClean="0"/>
              <a:t>Employment?</a:t>
            </a:r>
            <a:endParaRPr lang="en-US" dirty="0"/>
          </a:p>
        </p:txBody>
      </p:sp>
      <p:sp>
        <p:nvSpPr>
          <p:cNvPr id="3" name="Content Placeholder 2"/>
          <p:cNvSpPr>
            <a:spLocks noGrp="1"/>
          </p:cNvSpPr>
          <p:nvPr>
            <p:ph idx="1"/>
          </p:nvPr>
        </p:nvSpPr>
        <p:spPr>
          <a:xfrm>
            <a:off x="457199" y="2062976"/>
            <a:ext cx="7614139" cy="3708012"/>
          </a:xfrm>
        </p:spPr>
        <p:txBody>
          <a:bodyPr>
            <a:normAutofit lnSpcReduction="10000"/>
          </a:bodyPr>
          <a:lstStyle/>
          <a:p>
            <a:r>
              <a:rPr lang="en-US" b="1" dirty="0"/>
              <a:t> </a:t>
            </a:r>
            <a:r>
              <a:rPr lang="en-US" dirty="0" smtClean="0"/>
              <a:t>Competitive earnings. (equivalent)</a:t>
            </a:r>
          </a:p>
          <a:p>
            <a:r>
              <a:rPr lang="en-US" dirty="0" smtClean="0"/>
              <a:t>Integrated </a:t>
            </a:r>
            <a:r>
              <a:rPr lang="en-US" dirty="0"/>
              <a:t>Location (typically found in the </a:t>
            </a:r>
            <a:r>
              <a:rPr lang="en-US" dirty="0" smtClean="0"/>
              <a:t>community).</a:t>
            </a:r>
          </a:p>
          <a:p>
            <a:r>
              <a:rPr lang="en-US" dirty="0" smtClean="0"/>
              <a:t>Opportunities </a:t>
            </a:r>
            <a:r>
              <a:rPr lang="en-US" dirty="0"/>
              <a:t>for </a:t>
            </a:r>
            <a:r>
              <a:rPr lang="en-US" dirty="0" smtClean="0"/>
              <a:t>advancement. (equivalent)</a:t>
            </a:r>
            <a:endParaRPr lang="en-US" dirty="0"/>
          </a:p>
          <a:p>
            <a:pPr marL="0" indent="0">
              <a:buNone/>
            </a:pPr>
            <a:r>
              <a:rPr lang="en-US" dirty="0" smtClean="0"/>
              <a:t>For full regulatory </a:t>
            </a:r>
            <a:r>
              <a:rPr lang="en-US" dirty="0"/>
              <a:t>definition</a:t>
            </a:r>
            <a:r>
              <a:rPr lang="en-US" dirty="0" smtClean="0"/>
              <a:t>:</a:t>
            </a:r>
          </a:p>
          <a:p>
            <a:pPr marL="0" indent="0">
              <a:buNone/>
            </a:pPr>
            <a:r>
              <a:rPr lang="en-US" sz="2200" dirty="0" smtClean="0">
                <a:hlinkClick r:id="rId3"/>
              </a:rPr>
              <a:t>WINTAC Areas resources and strategies for competitive integrated employment</a:t>
            </a:r>
            <a:endParaRPr lang="en-US" sz="2200" dirty="0"/>
          </a:p>
        </p:txBody>
      </p:sp>
    </p:spTree>
    <p:extLst>
      <p:ext uri="{BB962C8B-B14F-4D97-AF65-F5344CB8AC3E}">
        <p14:creationId xmlns:p14="http://schemas.microsoft.com/office/powerpoint/2010/main" val="287342230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dirty="0">
                <a:latin typeface="+mn-lt"/>
                <a:ea typeface="+mn-ea"/>
                <a:cs typeface="+mn-cs"/>
              </a:rPr>
              <a:t> </a:t>
            </a:r>
            <a:r>
              <a:rPr lang="en-US" b="1" dirty="0" smtClean="0"/>
              <a:t>Link to 2018 Arkansas WIOA Unified State Plan: </a:t>
            </a:r>
            <a:endParaRPr lang="en-US" dirty="0"/>
          </a:p>
        </p:txBody>
      </p:sp>
      <p:sp>
        <p:nvSpPr>
          <p:cNvPr id="3" name="Content Placeholder 2"/>
          <p:cNvSpPr>
            <a:spLocks noGrp="1"/>
          </p:cNvSpPr>
          <p:nvPr>
            <p:ph idx="1"/>
          </p:nvPr>
        </p:nvSpPr>
        <p:spPr/>
        <p:txBody>
          <a:bodyPr/>
          <a:lstStyle/>
          <a:p>
            <a:r>
              <a:rPr lang="en-US" dirty="0" smtClean="0">
                <a:hlinkClick r:id="rId3"/>
              </a:rPr>
              <a:t>2018 Arkansas WIOA Unified State Plan.pdf</a:t>
            </a:r>
            <a:r>
              <a:rPr lang="en-US" dirty="0" smtClean="0"/>
              <a:t> </a:t>
            </a:r>
            <a:endParaRPr lang="en-US" dirty="0"/>
          </a:p>
        </p:txBody>
      </p:sp>
    </p:spTree>
    <p:extLst>
      <p:ext uri="{BB962C8B-B14F-4D97-AF65-F5344CB8AC3E}">
        <p14:creationId xmlns:p14="http://schemas.microsoft.com/office/powerpoint/2010/main" val="284802578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Autofit/>
          </a:bodyPr>
          <a:lstStyle/>
          <a:p>
            <a:r>
              <a:rPr lang="en-US" dirty="0">
                <a:latin typeface="+mn-lt"/>
                <a:ea typeface="+mn-ea"/>
                <a:cs typeface="+mn-cs"/>
              </a:rPr>
              <a:t> </a:t>
            </a:r>
            <a:br>
              <a:rPr lang="en-US" dirty="0">
                <a:latin typeface="+mn-lt"/>
                <a:ea typeface="+mn-ea"/>
                <a:cs typeface="+mn-cs"/>
              </a:rPr>
            </a:br>
            <a:r>
              <a:rPr lang="en-US" dirty="0" smtClean="0">
                <a:latin typeface="+mn-lt"/>
                <a:ea typeface="+mn-ea"/>
                <a:cs typeface="+mn-cs"/>
              </a:rPr>
              <a:t>What does this mean for Arkansas?</a:t>
            </a:r>
            <a:r>
              <a:rPr lang="en-US" dirty="0">
                <a:latin typeface="+mn-lt"/>
                <a:ea typeface="+mn-ea"/>
                <a:cs typeface="+mn-cs"/>
              </a:rPr>
              <a:t/>
            </a:r>
            <a:br>
              <a:rPr lang="en-US" dirty="0">
                <a:latin typeface="+mn-lt"/>
                <a:ea typeface="+mn-ea"/>
                <a:cs typeface="+mn-cs"/>
              </a:rPr>
            </a:br>
            <a:endParaRPr lang="en-US" dirty="0"/>
          </a:p>
        </p:txBody>
      </p:sp>
      <p:sp>
        <p:nvSpPr>
          <p:cNvPr id="2" name="Content Placeholder 1"/>
          <p:cNvSpPr>
            <a:spLocks noGrp="1"/>
          </p:cNvSpPr>
          <p:nvPr>
            <p:ph idx="1"/>
          </p:nvPr>
        </p:nvSpPr>
        <p:spPr>
          <a:xfrm>
            <a:off x="457200" y="1600200"/>
            <a:ext cx="8229600" cy="4026877"/>
          </a:xfrm>
        </p:spPr>
        <p:txBody>
          <a:bodyPr>
            <a:noAutofit/>
          </a:bodyPr>
          <a:lstStyle/>
          <a:p>
            <a:r>
              <a:rPr lang="en-US" dirty="0"/>
              <a:t>More </a:t>
            </a:r>
            <a:r>
              <a:rPr lang="en-US" dirty="0" smtClean="0"/>
              <a:t>effort is devoted </a:t>
            </a:r>
            <a:r>
              <a:rPr lang="en-US" dirty="0"/>
              <a:t>to developing and sustaining relationships with core partners.</a:t>
            </a:r>
          </a:p>
          <a:p>
            <a:r>
              <a:rPr lang="en-US" dirty="0"/>
              <a:t>Development of Memoranda of Agreement.</a:t>
            </a:r>
          </a:p>
          <a:p>
            <a:r>
              <a:rPr lang="en-US" dirty="0"/>
              <a:t>Exploring issues related to cost sharing</a:t>
            </a:r>
            <a:r>
              <a:rPr lang="en-US" dirty="0" smtClean="0"/>
              <a:t>.</a:t>
            </a:r>
          </a:p>
          <a:p>
            <a:r>
              <a:rPr lang="en-US" dirty="0" smtClean="0"/>
              <a:t>Other administrative details must be addressed.</a:t>
            </a:r>
            <a:endParaRPr lang="en-US" dirty="0"/>
          </a:p>
          <a:p>
            <a:pPr marL="0" indent="0">
              <a:buNone/>
            </a:pPr>
            <a:endParaRPr lang="en-US" dirty="0"/>
          </a:p>
          <a:p>
            <a:pPr marL="0" indent="0">
              <a:buNone/>
            </a:pPr>
            <a:endParaRPr lang="en-US" sz="2400" dirty="0"/>
          </a:p>
        </p:txBody>
      </p:sp>
    </p:spTree>
    <p:extLst>
      <p:ext uri="{BB962C8B-B14F-4D97-AF65-F5344CB8AC3E}">
        <p14:creationId xmlns:p14="http://schemas.microsoft.com/office/powerpoint/2010/main" val="72761079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Link to RSA WIOA </a:t>
            </a:r>
            <a:r>
              <a:rPr lang="en-US" dirty="0" smtClean="0"/>
              <a:t>Vocational Rehabilitation Information </a:t>
            </a:r>
            <a:r>
              <a:rPr lang="en-US" dirty="0"/>
              <a:t>Page:</a:t>
            </a:r>
          </a:p>
        </p:txBody>
      </p:sp>
      <p:sp>
        <p:nvSpPr>
          <p:cNvPr id="3" name="Content Placeholder 2"/>
          <p:cNvSpPr>
            <a:spLocks noGrp="1"/>
          </p:cNvSpPr>
          <p:nvPr>
            <p:ph idx="1"/>
          </p:nvPr>
        </p:nvSpPr>
        <p:spPr/>
        <p:txBody>
          <a:bodyPr/>
          <a:lstStyle/>
          <a:p>
            <a:r>
              <a:rPr lang="en-US" dirty="0" smtClean="0">
                <a:hlinkClick r:id="rId2"/>
              </a:rPr>
              <a:t>RSA WIOA Information Page</a:t>
            </a:r>
            <a:endParaRPr lang="en-US" dirty="0"/>
          </a:p>
        </p:txBody>
      </p:sp>
      <p:sp>
        <p:nvSpPr>
          <p:cNvPr id="4" name="Slide Number Placeholder 3"/>
          <p:cNvSpPr>
            <a:spLocks noGrp="1"/>
          </p:cNvSpPr>
          <p:nvPr>
            <p:ph type="sldNum" sz="quarter" idx="12"/>
          </p:nvPr>
        </p:nvSpPr>
        <p:spPr/>
        <p:txBody>
          <a:bodyPr/>
          <a:lstStyle/>
          <a:p>
            <a:fld id="{FF78E11D-55F8-804D-A594-BFACA9716B26}" type="slidenum">
              <a:rPr lang="en-US" smtClean="0"/>
              <a:t>15</a:t>
            </a:fld>
            <a:endParaRPr lang="en-US"/>
          </a:p>
        </p:txBody>
      </p:sp>
    </p:spTree>
    <p:extLst>
      <p:ext uri="{BB962C8B-B14F-4D97-AF65-F5344CB8AC3E}">
        <p14:creationId xmlns:p14="http://schemas.microsoft.com/office/powerpoint/2010/main" val="307804226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900" dirty="0"/>
              <a:t>Inspiring</a:t>
            </a:r>
            <a:r>
              <a:rPr lang="en-US" dirty="0"/>
              <a:t> a Shared Vision</a:t>
            </a:r>
            <a:br>
              <a:rPr lang="en-US" dirty="0"/>
            </a:br>
            <a:endParaRPr lang="en-US" dirty="0"/>
          </a:p>
        </p:txBody>
      </p:sp>
      <p:sp>
        <p:nvSpPr>
          <p:cNvPr id="3" name="Content Placeholder 2"/>
          <p:cNvSpPr>
            <a:spLocks noGrp="1"/>
          </p:cNvSpPr>
          <p:nvPr>
            <p:ph idx="1"/>
          </p:nvPr>
        </p:nvSpPr>
        <p:spPr/>
        <p:txBody>
          <a:bodyPr>
            <a:normAutofit/>
          </a:bodyPr>
          <a:lstStyle/>
          <a:p>
            <a:r>
              <a:rPr lang="en-US" dirty="0" smtClean="0"/>
              <a:t> WIOA </a:t>
            </a:r>
            <a:r>
              <a:rPr lang="en-US" dirty="0"/>
              <a:t>creates a shared vision created by </a:t>
            </a:r>
            <a:r>
              <a:rPr lang="en-US" dirty="0" smtClean="0"/>
              <a:t>an </a:t>
            </a:r>
            <a:r>
              <a:rPr lang="en-US" dirty="0"/>
              <a:t>emphasis on services for youth, supporting students and youth in exploring and expecting to have employment as adults.  The WIOA concept of pre-employment transition services will be described.</a:t>
            </a:r>
          </a:p>
          <a:p>
            <a:pPr marL="0" indent="0">
              <a:buNone/>
            </a:pPr>
            <a:endParaRPr lang="en-US" dirty="0" smtClean="0"/>
          </a:p>
          <a:p>
            <a:pPr marL="0" indent="0">
              <a:buNone/>
            </a:pPr>
            <a:endParaRPr lang="en-US" dirty="0"/>
          </a:p>
        </p:txBody>
      </p:sp>
      <p:sp>
        <p:nvSpPr>
          <p:cNvPr id="4" name="Slide Number Placeholder 3"/>
          <p:cNvSpPr>
            <a:spLocks noGrp="1"/>
          </p:cNvSpPr>
          <p:nvPr>
            <p:ph type="sldNum" sz="quarter" idx="12"/>
          </p:nvPr>
        </p:nvSpPr>
        <p:spPr/>
        <p:txBody>
          <a:bodyPr/>
          <a:lstStyle/>
          <a:p>
            <a:fld id="{FF78E11D-55F8-804D-A594-BFACA9716B26}" type="slidenum">
              <a:rPr lang="en-US" smtClean="0"/>
              <a:t>16</a:t>
            </a:fld>
            <a:endParaRPr lang="en-US"/>
          </a:p>
        </p:txBody>
      </p:sp>
    </p:spTree>
    <p:extLst>
      <p:ext uri="{BB962C8B-B14F-4D97-AF65-F5344CB8AC3E}">
        <p14:creationId xmlns:p14="http://schemas.microsoft.com/office/powerpoint/2010/main" val="357918584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a Student with a Disability?</a:t>
            </a:r>
            <a:endParaRPr lang="en-US" dirty="0"/>
          </a:p>
        </p:txBody>
      </p:sp>
      <p:sp>
        <p:nvSpPr>
          <p:cNvPr id="3" name="Content Placeholder 2"/>
          <p:cNvSpPr>
            <a:spLocks noGrp="1"/>
          </p:cNvSpPr>
          <p:nvPr>
            <p:ph idx="1"/>
          </p:nvPr>
        </p:nvSpPr>
        <p:spPr>
          <a:xfrm>
            <a:off x="457200" y="1417638"/>
            <a:ext cx="8229600" cy="4708525"/>
          </a:xfrm>
        </p:spPr>
        <p:txBody>
          <a:bodyPr>
            <a:normAutofit lnSpcReduction="10000"/>
          </a:bodyPr>
          <a:lstStyle/>
          <a:p>
            <a:r>
              <a:rPr lang="en-US" dirty="0" smtClean="0">
                <a:hlinkClick r:id="rId3"/>
              </a:rPr>
              <a:t>WINTAC Competitive Integrated Employment</a:t>
            </a:r>
            <a:endParaRPr lang="en-US" sz="1900" dirty="0" smtClean="0"/>
          </a:p>
          <a:p>
            <a:r>
              <a:rPr lang="en-US" dirty="0" smtClean="0"/>
              <a:t>Specific age range relates to how the state defines transition age. (It will likely be somewhere between ages of 14 and 24)</a:t>
            </a:r>
          </a:p>
          <a:p>
            <a:r>
              <a:rPr lang="en-US" dirty="0" smtClean="0"/>
              <a:t>Enrolled in a secondary</a:t>
            </a:r>
            <a:r>
              <a:rPr lang="en-US" dirty="0"/>
              <a:t>, postsecondary, or other recognized education </a:t>
            </a:r>
            <a:r>
              <a:rPr lang="en-US" dirty="0" smtClean="0"/>
              <a:t>program.</a:t>
            </a:r>
          </a:p>
          <a:p>
            <a:r>
              <a:rPr lang="en-US" dirty="0" smtClean="0"/>
              <a:t>Receiving special </a:t>
            </a:r>
            <a:r>
              <a:rPr lang="en-US" dirty="0"/>
              <a:t>education or related services under </a:t>
            </a:r>
            <a:r>
              <a:rPr lang="en-US" dirty="0" smtClean="0"/>
              <a:t>IDEA or is </a:t>
            </a:r>
            <a:r>
              <a:rPr lang="en-US" dirty="0"/>
              <a:t>an individual with a disability, for purposes of section 504</a:t>
            </a:r>
            <a:r>
              <a:rPr lang="en-US" dirty="0" smtClean="0"/>
              <a:t>.</a:t>
            </a:r>
            <a:endParaRPr lang="en-US" dirty="0"/>
          </a:p>
        </p:txBody>
      </p:sp>
      <p:sp>
        <p:nvSpPr>
          <p:cNvPr id="4" name="Slide Number Placeholder 3"/>
          <p:cNvSpPr>
            <a:spLocks noGrp="1"/>
          </p:cNvSpPr>
          <p:nvPr>
            <p:ph type="sldNum" sz="quarter" idx="12"/>
          </p:nvPr>
        </p:nvSpPr>
        <p:spPr/>
        <p:txBody>
          <a:bodyPr/>
          <a:lstStyle/>
          <a:p>
            <a:fld id="{FF78E11D-55F8-804D-A594-BFACA9716B26}" type="slidenum">
              <a:rPr lang="en-US" smtClean="0"/>
              <a:t>17</a:t>
            </a:fld>
            <a:endParaRPr lang="en-US"/>
          </a:p>
        </p:txBody>
      </p:sp>
    </p:spTree>
    <p:extLst>
      <p:ext uri="{BB962C8B-B14F-4D97-AF65-F5344CB8AC3E}">
        <p14:creationId xmlns:p14="http://schemas.microsoft.com/office/powerpoint/2010/main" val="10637298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Emphasis on Students</a:t>
            </a:r>
            <a:endParaRPr lang="en-US" dirty="0"/>
          </a:p>
        </p:txBody>
      </p:sp>
      <p:sp>
        <p:nvSpPr>
          <p:cNvPr id="3" name="Content Placeholder 2"/>
          <p:cNvSpPr>
            <a:spLocks noGrp="1"/>
          </p:cNvSpPr>
          <p:nvPr>
            <p:ph idx="1"/>
          </p:nvPr>
        </p:nvSpPr>
        <p:spPr/>
        <p:txBody>
          <a:bodyPr/>
          <a:lstStyle/>
          <a:p>
            <a:r>
              <a:rPr lang="en-US" dirty="0" smtClean="0"/>
              <a:t>Pre Employment Transition Services</a:t>
            </a:r>
          </a:p>
          <a:p>
            <a:r>
              <a:rPr lang="en-US" dirty="0" smtClean="0"/>
              <a:t>Career Pathways</a:t>
            </a:r>
          </a:p>
          <a:p>
            <a:r>
              <a:rPr lang="en-US" dirty="0" smtClean="0"/>
              <a:t>Pre Apprenticeships</a:t>
            </a:r>
          </a:p>
          <a:p>
            <a:r>
              <a:rPr lang="en-US" dirty="0" smtClean="0"/>
              <a:t>Apprenticeships</a:t>
            </a:r>
          </a:p>
          <a:p>
            <a:r>
              <a:rPr lang="en-US" dirty="0" smtClean="0"/>
              <a:t>Registered Apprenticeships</a:t>
            </a:r>
          </a:p>
          <a:p>
            <a:r>
              <a:rPr lang="en-US" dirty="0" smtClean="0"/>
              <a:t>Skills Gain</a:t>
            </a:r>
            <a:endParaRPr lang="en-US" dirty="0"/>
          </a:p>
        </p:txBody>
      </p:sp>
      <p:sp>
        <p:nvSpPr>
          <p:cNvPr id="4" name="Slide Number Placeholder 3"/>
          <p:cNvSpPr>
            <a:spLocks noGrp="1"/>
          </p:cNvSpPr>
          <p:nvPr>
            <p:ph type="sldNum" sz="quarter" idx="12"/>
          </p:nvPr>
        </p:nvSpPr>
        <p:spPr/>
        <p:txBody>
          <a:bodyPr/>
          <a:lstStyle/>
          <a:p>
            <a:fld id="{FF78E11D-55F8-804D-A594-BFACA9716B26}" type="slidenum">
              <a:rPr lang="en-US" smtClean="0"/>
              <a:t>18</a:t>
            </a:fld>
            <a:endParaRPr lang="en-US"/>
          </a:p>
        </p:txBody>
      </p:sp>
    </p:spTree>
    <p:extLst>
      <p:ext uri="{BB962C8B-B14F-4D97-AF65-F5344CB8AC3E}">
        <p14:creationId xmlns:p14="http://schemas.microsoft.com/office/powerpoint/2010/main" val="189293741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492368"/>
            <a:ext cx="8229600" cy="1248509"/>
          </a:xfrm>
        </p:spPr>
        <p:txBody>
          <a:bodyPr>
            <a:normAutofit/>
          </a:bodyPr>
          <a:lstStyle/>
          <a:p>
            <a:r>
              <a:rPr lang="en-US" dirty="0">
                <a:latin typeface="+mn-lt"/>
                <a:ea typeface="+mn-ea"/>
                <a:cs typeface="+mn-cs"/>
              </a:rPr>
              <a:t> </a:t>
            </a:r>
            <a:r>
              <a:rPr lang="en-US" dirty="0" smtClean="0"/>
              <a:t>Key Element: Fiscal Requirement</a:t>
            </a:r>
            <a:endParaRPr lang="en-US" dirty="0"/>
          </a:p>
        </p:txBody>
      </p:sp>
      <p:sp>
        <p:nvSpPr>
          <p:cNvPr id="2" name="Content Placeholder 1"/>
          <p:cNvSpPr>
            <a:spLocks noGrp="1"/>
          </p:cNvSpPr>
          <p:nvPr>
            <p:ph idx="1"/>
          </p:nvPr>
        </p:nvSpPr>
        <p:spPr>
          <a:xfrm>
            <a:off x="457200" y="2787804"/>
            <a:ext cx="8229600" cy="2364489"/>
          </a:xfrm>
        </p:spPr>
        <p:txBody>
          <a:bodyPr>
            <a:normAutofit/>
          </a:bodyPr>
          <a:lstStyle/>
          <a:p>
            <a:pPr marL="0" indent="0">
              <a:buNone/>
            </a:pPr>
            <a:r>
              <a:rPr lang="en-US" dirty="0" smtClean="0"/>
              <a:t>Requires VR agencies to reserve at least 15% of Federal VR allotment to provide “Pre-employment Transition Services” for students with disabilities.</a:t>
            </a:r>
          </a:p>
          <a:p>
            <a:pPr marL="0" indent="0">
              <a:buNone/>
            </a:pPr>
            <a:endParaRPr lang="en-US" dirty="0"/>
          </a:p>
        </p:txBody>
      </p:sp>
    </p:spTree>
    <p:extLst>
      <p:ext uri="{BB962C8B-B14F-4D97-AF65-F5344CB8AC3E}">
        <p14:creationId xmlns:p14="http://schemas.microsoft.com/office/powerpoint/2010/main" val="262804154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Framework of Leadership</a:t>
            </a:r>
            <a:endParaRPr lang="en-US" dirty="0"/>
          </a:p>
        </p:txBody>
      </p:sp>
      <p:sp>
        <p:nvSpPr>
          <p:cNvPr id="3" name="Content Placeholder 2"/>
          <p:cNvSpPr>
            <a:spLocks noGrp="1"/>
          </p:cNvSpPr>
          <p:nvPr>
            <p:ph idx="1"/>
          </p:nvPr>
        </p:nvSpPr>
        <p:spPr/>
        <p:txBody>
          <a:bodyPr/>
          <a:lstStyle/>
          <a:p>
            <a:r>
              <a:rPr lang="en-US" dirty="0"/>
              <a:t>The Five Practices of Exemplary Leadership</a:t>
            </a:r>
          </a:p>
          <a:p>
            <a:pPr marL="0" indent="0">
              <a:buNone/>
            </a:pPr>
            <a:r>
              <a:rPr lang="en-US" dirty="0" smtClean="0"/>
              <a:t>    </a:t>
            </a:r>
            <a:r>
              <a:rPr lang="en-US" sz="2400" dirty="0" smtClean="0"/>
              <a:t>Jim </a:t>
            </a:r>
            <a:r>
              <a:rPr lang="en-US" sz="2400" dirty="0"/>
              <a:t>Kouzes and Barry </a:t>
            </a:r>
            <a:r>
              <a:rPr lang="en-US" sz="2400" dirty="0" smtClean="0"/>
              <a:t>Posner</a:t>
            </a:r>
          </a:p>
          <a:p>
            <a:pPr lvl="1"/>
            <a:r>
              <a:rPr lang="en-US" dirty="0"/>
              <a:t>1. Model the way.</a:t>
            </a:r>
          </a:p>
          <a:p>
            <a:pPr lvl="1"/>
            <a:r>
              <a:rPr lang="en-US" dirty="0"/>
              <a:t>2. Inspire a shared vision.</a:t>
            </a:r>
          </a:p>
          <a:p>
            <a:pPr lvl="1"/>
            <a:r>
              <a:rPr lang="en-US" dirty="0"/>
              <a:t>3. Challenge the process.</a:t>
            </a:r>
          </a:p>
          <a:p>
            <a:pPr lvl="1"/>
            <a:r>
              <a:rPr lang="en-US" dirty="0"/>
              <a:t>4. Enable others to act.</a:t>
            </a:r>
          </a:p>
          <a:p>
            <a:pPr lvl="1"/>
            <a:r>
              <a:rPr lang="en-US" dirty="0"/>
              <a:t>5. Encourage the heart</a:t>
            </a:r>
            <a:r>
              <a:rPr lang="en-US" dirty="0" smtClean="0"/>
              <a:t>.</a:t>
            </a:r>
            <a:endParaRPr lang="en-US" dirty="0"/>
          </a:p>
          <a:p>
            <a:endParaRPr lang="en-US" dirty="0"/>
          </a:p>
        </p:txBody>
      </p:sp>
      <p:sp>
        <p:nvSpPr>
          <p:cNvPr id="4" name="Slide Number Placeholder 3"/>
          <p:cNvSpPr>
            <a:spLocks noGrp="1"/>
          </p:cNvSpPr>
          <p:nvPr>
            <p:ph type="sldNum" sz="quarter" idx="12"/>
          </p:nvPr>
        </p:nvSpPr>
        <p:spPr/>
        <p:txBody>
          <a:bodyPr/>
          <a:lstStyle/>
          <a:p>
            <a:fld id="{FF78E11D-55F8-804D-A594-BFACA9716B26}" type="slidenum">
              <a:rPr lang="en-US" smtClean="0"/>
              <a:t>2</a:t>
            </a:fld>
            <a:endParaRPr lang="en-US" dirty="0"/>
          </a:p>
        </p:txBody>
      </p:sp>
    </p:spTree>
    <p:extLst>
      <p:ext uri="{BB962C8B-B14F-4D97-AF65-F5344CB8AC3E}">
        <p14:creationId xmlns:p14="http://schemas.microsoft.com/office/powerpoint/2010/main" val="404510292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Autofit/>
          </a:bodyPr>
          <a:lstStyle/>
          <a:p>
            <a:r>
              <a:rPr lang="en-US" dirty="0">
                <a:latin typeface="+mn-lt"/>
                <a:ea typeface="+mn-ea"/>
                <a:cs typeface="+mn-cs"/>
              </a:rPr>
              <a:t> </a:t>
            </a:r>
            <a:br>
              <a:rPr lang="en-US" dirty="0">
                <a:latin typeface="+mn-lt"/>
                <a:ea typeface="+mn-ea"/>
                <a:cs typeface="+mn-cs"/>
              </a:rPr>
            </a:br>
            <a:r>
              <a:rPr lang="en-US" dirty="0" smtClean="0"/>
              <a:t>Key Elements: Required Pre-Employment Transition Services </a:t>
            </a:r>
            <a:r>
              <a:rPr lang="en-US" dirty="0"/>
              <a:t/>
            </a:r>
            <a:br>
              <a:rPr lang="en-US" dirty="0"/>
            </a:br>
            <a:endParaRPr lang="en-US" dirty="0"/>
          </a:p>
        </p:txBody>
      </p:sp>
      <p:sp>
        <p:nvSpPr>
          <p:cNvPr id="2" name="Content Placeholder 1"/>
          <p:cNvSpPr>
            <a:spLocks noGrp="1"/>
          </p:cNvSpPr>
          <p:nvPr>
            <p:ph idx="1"/>
          </p:nvPr>
        </p:nvSpPr>
        <p:spPr>
          <a:xfrm>
            <a:off x="457200" y="1582615"/>
            <a:ext cx="7877908" cy="4308231"/>
          </a:xfrm>
        </p:spPr>
        <p:txBody>
          <a:bodyPr>
            <a:noAutofit/>
          </a:bodyPr>
          <a:lstStyle/>
          <a:p>
            <a:pPr lvl="0"/>
            <a:r>
              <a:rPr lang="en-US" sz="2800" dirty="0" smtClean="0"/>
              <a:t>Job Exploration Counseling</a:t>
            </a:r>
          </a:p>
          <a:p>
            <a:pPr lvl="0"/>
            <a:r>
              <a:rPr lang="en-US" sz="2800" dirty="0" smtClean="0"/>
              <a:t>Work Based Learning Experiences (including Internships)</a:t>
            </a:r>
          </a:p>
          <a:p>
            <a:pPr lvl="0"/>
            <a:r>
              <a:rPr lang="en-US" sz="2800" dirty="0" smtClean="0"/>
              <a:t>Counseling on Transition to Postsecondary Education Programs </a:t>
            </a:r>
            <a:endParaRPr lang="en-US" sz="2800" dirty="0"/>
          </a:p>
          <a:p>
            <a:pPr lvl="0"/>
            <a:r>
              <a:rPr lang="en-US" sz="2800" dirty="0" smtClean="0"/>
              <a:t>Workplace Readiness Training to develop social skills and independent living skills</a:t>
            </a:r>
          </a:p>
          <a:p>
            <a:pPr lvl="0"/>
            <a:r>
              <a:rPr lang="en-US" sz="2800" dirty="0" smtClean="0"/>
              <a:t>Instruction in Self-Advocacy, including peer mentoring</a:t>
            </a:r>
            <a:endParaRPr lang="en-US" sz="2800" dirty="0"/>
          </a:p>
          <a:p>
            <a:pPr marL="0" indent="0">
              <a:buNone/>
            </a:pPr>
            <a:endParaRPr lang="en-US" sz="2800" dirty="0"/>
          </a:p>
        </p:txBody>
      </p:sp>
    </p:spTree>
    <p:extLst>
      <p:ext uri="{BB962C8B-B14F-4D97-AF65-F5344CB8AC3E}">
        <p14:creationId xmlns:p14="http://schemas.microsoft.com/office/powerpoint/2010/main" val="47380519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Autofit/>
          </a:bodyPr>
          <a:lstStyle/>
          <a:p>
            <a:r>
              <a:rPr lang="en-US" dirty="0">
                <a:latin typeface="+mn-lt"/>
                <a:ea typeface="+mn-ea"/>
                <a:cs typeface="+mn-cs"/>
              </a:rPr>
              <a:t> </a:t>
            </a:r>
            <a:br>
              <a:rPr lang="en-US" dirty="0">
                <a:latin typeface="+mn-lt"/>
                <a:ea typeface="+mn-ea"/>
                <a:cs typeface="+mn-cs"/>
              </a:rPr>
            </a:br>
            <a:r>
              <a:rPr lang="en-US" dirty="0" smtClean="0"/>
              <a:t>Key Elements: Authorized Pre-Employment Transition Services </a:t>
            </a:r>
            <a:r>
              <a:rPr lang="en-US" dirty="0"/>
              <a:t/>
            </a:r>
            <a:br>
              <a:rPr lang="en-US" dirty="0"/>
            </a:br>
            <a:endParaRPr lang="en-US" dirty="0"/>
          </a:p>
        </p:txBody>
      </p:sp>
      <p:sp>
        <p:nvSpPr>
          <p:cNvPr id="2" name="Content Placeholder 1"/>
          <p:cNvSpPr>
            <a:spLocks noGrp="1"/>
          </p:cNvSpPr>
          <p:nvPr>
            <p:ph idx="1"/>
          </p:nvPr>
        </p:nvSpPr>
        <p:spPr>
          <a:xfrm>
            <a:off x="457200" y="1918010"/>
            <a:ext cx="8229600" cy="4208153"/>
          </a:xfrm>
        </p:spPr>
        <p:txBody>
          <a:bodyPr>
            <a:normAutofit fontScale="92500"/>
          </a:bodyPr>
          <a:lstStyle/>
          <a:p>
            <a:r>
              <a:rPr lang="en-US" sz="2400" dirty="0" smtClean="0"/>
              <a:t>Implement </a:t>
            </a:r>
            <a:r>
              <a:rPr lang="en-US" sz="2400" dirty="0"/>
              <a:t>effective strategies that increase  independent living and inclusion </a:t>
            </a:r>
            <a:endParaRPr lang="en-US" sz="2400" dirty="0" smtClean="0"/>
          </a:p>
          <a:p>
            <a:r>
              <a:rPr lang="en-US" sz="2400" dirty="0" smtClean="0"/>
              <a:t>Develop </a:t>
            </a:r>
            <a:r>
              <a:rPr lang="en-US" sz="2400" dirty="0"/>
              <a:t>and improve strategies for individuals with intellectual and significant disabilities to live independently, participate in postsecondary education experiences, and obtain and retain competitive integrated employment;</a:t>
            </a:r>
          </a:p>
          <a:p>
            <a:r>
              <a:rPr lang="en-US" sz="2400" dirty="0" smtClean="0"/>
              <a:t>Provide </a:t>
            </a:r>
            <a:r>
              <a:rPr lang="en-US" sz="2400" dirty="0"/>
              <a:t>training to vocational rehabilitation counselors, school transition staff, and others supporting students with disabilities;</a:t>
            </a:r>
          </a:p>
          <a:p>
            <a:r>
              <a:rPr lang="en-US" sz="2400" dirty="0" smtClean="0"/>
              <a:t>Disseminate </a:t>
            </a:r>
            <a:r>
              <a:rPr lang="en-US" sz="2400" dirty="0"/>
              <a:t>information on innovative, effective, and efficient approaches to implement pre-employment transition services;</a:t>
            </a:r>
          </a:p>
          <a:p>
            <a:pPr marL="0" indent="0">
              <a:buNone/>
            </a:pPr>
            <a:endParaRPr lang="en-US" sz="2400" dirty="0"/>
          </a:p>
        </p:txBody>
      </p:sp>
    </p:spTree>
    <p:extLst>
      <p:ext uri="{BB962C8B-B14F-4D97-AF65-F5344CB8AC3E}">
        <p14:creationId xmlns:p14="http://schemas.microsoft.com/office/powerpoint/2010/main" val="12512224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4637"/>
            <a:ext cx="8229600" cy="1453801"/>
          </a:xfrm>
        </p:spPr>
        <p:txBody>
          <a:bodyPr>
            <a:noAutofit/>
          </a:bodyPr>
          <a:lstStyle/>
          <a:p>
            <a:r>
              <a:rPr lang="en-US" dirty="0">
                <a:latin typeface="+mn-lt"/>
                <a:ea typeface="+mn-ea"/>
                <a:cs typeface="+mn-cs"/>
              </a:rPr>
              <a:t> </a:t>
            </a:r>
            <a:br>
              <a:rPr lang="en-US" dirty="0">
                <a:latin typeface="+mn-lt"/>
                <a:ea typeface="+mn-ea"/>
                <a:cs typeface="+mn-cs"/>
              </a:rPr>
            </a:br>
            <a:r>
              <a:rPr lang="en-US" dirty="0" smtClean="0"/>
              <a:t>Key Elements: Authorized Pre-Employment Transition Services</a:t>
            </a:r>
            <a:r>
              <a:rPr lang="en-US" dirty="0"/>
              <a:t/>
            </a:r>
            <a:br>
              <a:rPr lang="en-US" dirty="0"/>
            </a:br>
            <a:endParaRPr lang="en-US" dirty="0"/>
          </a:p>
        </p:txBody>
      </p:sp>
      <p:sp>
        <p:nvSpPr>
          <p:cNvPr id="2" name="Content Placeholder 1"/>
          <p:cNvSpPr>
            <a:spLocks noGrp="1"/>
          </p:cNvSpPr>
          <p:nvPr>
            <p:ph idx="1"/>
          </p:nvPr>
        </p:nvSpPr>
        <p:spPr>
          <a:xfrm>
            <a:off x="457200" y="2409092"/>
            <a:ext cx="8251902" cy="2373923"/>
          </a:xfrm>
        </p:spPr>
        <p:txBody>
          <a:bodyPr>
            <a:normAutofit/>
          </a:bodyPr>
          <a:lstStyle/>
          <a:p>
            <a:pPr marL="0" indent="0">
              <a:buNone/>
            </a:pPr>
            <a:r>
              <a:rPr lang="en-US" dirty="0" smtClean="0"/>
              <a:t>There are a series of coordination and development activities that can be authorized.  For more detail, reference the WINTAC website that Peggy will discuss later.</a:t>
            </a:r>
            <a:endParaRPr lang="en-US" dirty="0"/>
          </a:p>
        </p:txBody>
      </p:sp>
    </p:spTree>
    <p:extLst>
      <p:ext uri="{BB962C8B-B14F-4D97-AF65-F5344CB8AC3E}">
        <p14:creationId xmlns:p14="http://schemas.microsoft.com/office/powerpoint/2010/main" val="324662291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4638"/>
            <a:ext cx="8229600" cy="1143000"/>
          </a:xfrm>
        </p:spPr>
        <p:txBody>
          <a:bodyPr>
            <a:noAutofit/>
          </a:bodyPr>
          <a:lstStyle/>
          <a:p>
            <a:r>
              <a:rPr lang="en-US" dirty="0">
                <a:latin typeface="+mn-lt"/>
                <a:ea typeface="+mn-ea"/>
                <a:cs typeface="+mn-cs"/>
              </a:rPr>
              <a:t> </a:t>
            </a:r>
            <a:r>
              <a:rPr lang="en-US" dirty="0" smtClean="0"/>
              <a:t>Impact: </a:t>
            </a:r>
            <a:br>
              <a:rPr lang="en-US" dirty="0" smtClean="0"/>
            </a:br>
            <a:endParaRPr lang="en-US" dirty="0"/>
          </a:p>
        </p:txBody>
      </p:sp>
      <p:sp>
        <p:nvSpPr>
          <p:cNvPr id="2" name="Content Placeholder 1"/>
          <p:cNvSpPr>
            <a:spLocks noGrp="1"/>
          </p:cNvSpPr>
          <p:nvPr>
            <p:ph idx="1"/>
          </p:nvPr>
        </p:nvSpPr>
        <p:spPr>
          <a:xfrm>
            <a:off x="316523" y="1417638"/>
            <a:ext cx="8559848" cy="4262193"/>
          </a:xfrm>
        </p:spPr>
        <p:txBody>
          <a:bodyPr>
            <a:normAutofit/>
          </a:bodyPr>
          <a:lstStyle/>
          <a:p>
            <a:r>
              <a:rPr lang="en-US" sz="4000" dirty="0" smtClean="0"/>
              <a:t>The WIOA intent of pre-employment transition services is for students with disabilities to become more prepared in every way to eventually enter the workforce.</a:t>
            </a:r>
            <a:endParaRPr lang="en-US" sz="4000" dirty="0"/>
          </a:p>
        </p:txBody>
      </p:sp>
    </p:spTree>
    <p:extLst>
      <p:ext uri="{BB962C8B-B14F-4D97-AF65-F5344CB8AC3E}">
        <p14:creationId xmlns:p14="http://schemas.microsoft.com/office/powerpoint/2010/main" val="188230237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Autofit/>
          </a:bodyPr>
          <a:lstStyle/>
          <a:p>
            <a:r>
              <a:rPr lang="en-US" dirty="0">
                <a:latin typeface="+mn-lt"/>
                <a:ea typeface="+mn-ea"/>
                <a:cs typeface="+mn-cs"/>
              </a:rPr>
              <a:t> </a:t>
            </a:r>
            <a:r>
              <a:rPr lang="en-US" dirty="0" smtClean="0">
                <a:latin typeface="+mn-lt"/>
                <a:ea typeface="+mn-ea"/>
                <a:cs typeface="+mn-cs"/>
              </a:rPr>
              <a:t>Implications for States</a:t>
            </a:r>
            <a:r>
              <a:rPr lang="en-US" dirty="0" smtClean="0"/>
              <a:t> </a:t>
            </a:r>
            <a:br>
              <a:rPr lang="en-US" dirty="0" smtClean="0"/>
            </a:br>
            <a:endParaRPr lang="en-US" dirty="0"/>
          </a:p>
        </p:txBody>
      </p:sp>
      <p:sp>
        <p:nvSpPr>
          <p:cNvPr id="2" name="Content Placeholder 1"/>
          <p:cNvSpPr>
            <a:spLocks noGrp="1"/>
          </p:cNvSpPr>
          <p:nvPr>
            <p:ph idx="1"/>
          </p:nvPr>
        </p:nvSpPr>
        <p:spPr>
          <a:xfrm>
            <a:off x="457200" y="1600200"/>
            <a:ext cx="8106508" cy="4525963"/>
          </a:xfrm>
        </p:spPr>
        <p:txBody>
          <a:bodyPr>
            <a:normAutofit/>
          </a:bodyPr>
          <a:lstStyle/>
          <a:p>
            <a:r>
              <a:rPr lang="en-US" sz="2800" dirty="0"/>
              <a:t>Financial analysis to determine impact of fiscal requirements</a:t>
            </a:r>
          </a:p>
          <a:p>
            <a:r>
              <a:rPr lang="en-US" sz="2800" dirty="0"/>
              <a:t>Studying internal systems (staffing, resources) relative to implementation of requirements.</a:t>
            </a:r>
          </a:p>
          <a:p>
            <a:r>
              <a:rPr lang="en-US" sz="2800" dirty="0"/>
              <a:t>Considerable time and effort around fiscal </a:t>
            </a:r>
            <a:r>
              <a:rPr lang="en-US" sz="2800" dirty="0" smtClean="0"/>
              <a:t>projections.</a:t>
            </a:r>
            <a:endParaRPr lang="en-US" sz="2800" dirty="0"/>
          </a:p>
          <a:p>
            <a:r>
              <a:rPr lang="en-US" sz="2800" dirty="0"/>
              <a:t>Need to carefully document staff time spend in </a:t>
            </a:r>
            <a:r>
              <a:rPr lang="en-US" sz="2800" dirty="0" smtClean="0"/>
              <a:t>Pre-ETS.</a:t>
            </a:r>
            <a:endParaRPr lang="en-US" sz="2800" dirty="0"/>
          </a:p>
          <a:p>
            <a:pPr marL="0" indent="0">
              <a:buNone/>
            </a:pPr>
            <a:endParaRPr lang="en-US" sz="2800" dirty="0"/>
          </a:p>
        </p:txBody>
      </p:sp>
    </p:spTree>
    <p:extLst>
      <p:ext uri="{BB962C8B-B14F-4D97-AF65-F5344CB8AC3E}">
        <p14:creationId xmlns:p14="http://schemas.microsoft.com/office/powerpoint/2010/main" val="208152101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Challenging the Process</a:t>
            </a:r>
            <a:endParaRPr lang="en-US" dirty="0"/>
          </a:p>
        </p:txBody>
      </p:sp>
      <p:sp>
        <p:nvSpPr>
          <p:cNvPr id="3" name="Content Placeholder 2"/>
          <p:cNvSpPr>
            <a:spLocks noGrp="1"/>
          </p:cNvSpPr>
          <p:nvPr>
            <p:ph idx="1"/>
          </p:nvPr>
        </p:nvSpPr>
        <p:spPr>
          <a:xfrm>
            <a:off x="457200" y="1600201"/>
            <a:ext cx="8229600" cy="3956538"/>
          </a:xfrm>
        </p:spPr>
        <p:txBody>
          <a:bodyPr/>
          <a:lstStyle/>
          <a:p>
            <a:r>
              <a:rPr lang="en-US" dirty="0" smtClean="0"/>
              <a:t>How sub-minimum wage is handled.</a:t>
            </a:r>
          </a:p>
          <a:p>
            <a:endParaRPr lang="en-US" dirty="0"/>
          </a:p>
          <a:p>
            <a:pPr marL="0" indent="0">
              <a:buNone/>
            </a:pPr>
            <a:endParaRPr lang="en-US" dirty="0" smtClean="0"/>
          </a:p>
          <a:p>
            <a:r>
              <a:rPr lang="en-US" dirty="0" smtClean="0"/>
              <a:t>How mandated partners report data and measure results.</a:t>
            </a:r>
            <a:endParaRPr lang="en-US" dirty="0"/>
          </a:p>
        </p:txBody>
      </p:sp>
      <p:sp>
        <p:nvSpPr>
          <p:cNvPr id="4" name="Slide Number Placeholder 3"/>
          <p:cNvSpPr>
            <a:spLocks noGrp="1"/>
          </p:cNvSpPr>
          <p:nvPr>
            <p:ph type="sldNum" sz="quarter" idx="12"/>
          </p:nvPr>
        </p:nvSpPr>
        <p:spPr/>
        <p:txBody>
          <a:bodyPr/>
          <a:lstStyle/>
          <a:p>
            <a:fld id="{FF78E11D-55F8-804D-A594-BFACA9716B26}" type="slidenum">
              <a:rPr lang="en-US" smtClean="0"/>
              <a:t>25</a:t>
            </a:fld>
            <a:endParaRPr lang="en-US"/>
          </a:p>
        </p:txBody>
      </p:sp>
    </p:spTree>
    <p:extLst>
      <p:ext uri="{BB962C8B-B14F-4D97-AF65-F5344CB8AC3E}">
        <p14:creationId xmlns:p14="http://schemas.microsoft.com/office/powerpoint/2010/main" val="217680041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6523" y="274638"/>
            <a:ext cx="8229600" cy="1143000"/>
          </a:xfrm>
        </p:spPr>
        <p:txBody>
          <a:bodyPr/>
          <a:lstStyle/>
          <a:p>
            <a:r>
              <a:rPr lang="en-US" dirty="0" smtClean="0"/>
              <a:t>Sub-Minimum Wage</a:t>
            </a:r>
            <a:endParaRPr lang="en-US" dirty="0"/>
          </a:p>
        </p:txBody>
      </p:sp>
      <p:sp>
        <p:nvSpPr>
          <p:cNvPr id="3" name="Content Placeholder 2"/>
          <p:cNvSpPr>
            <a:spLocks noGrp="1"/>
          </p:cNvSpPr>
          <p:nvPr>
            <p:ph idx="1"/>
          </p:nvPr>
        </p:nvSpPr>
        <p:spPr/>
        <p:txBody>
          <a:bodyPr>
            <a:normAutofit/>
          </a:bodyPr>
          <a:lstStyle/>
          <a:p>
            <a:r>
              <a:rPr lang="en-US" dirty="0" smtClean="0"/>
              <a:t>WIOA </a:t>
            </a:r>
            <a:r>
              <a:rPr lang="en-US" dirty="0"/>
              <a:t>legislation (Section 511) significantly challenges the formerly existing process of individuals with disabilities being  placed directly in sub-minimum wage jobs without significant opportunity to transition to full time jobs in competitive integrated employment. </a:t>
            </a:r>
          </a:p>
        </p:txBody>
      </p:sp>
      <p:sp>
        <p:nvSpPr>
          <p:cNvPr id="4" name="Slide Number Placeholder 3"/>
          <p:cNvSpPr>
            <a:spLocks noGrp="1"/>
          </p:cNvSpPr>
          <p:nvPr>
            <p:ph type="sldNum" sz="quarter" idx="12"/>
          </p:nvPr>
        </p:nvSpPr>
        <p:spPr/>
        <p:txBody>
          <a:bodyPr/>
          <a:lstStyle/>
          <a:p>
            <a:fld id="{FF78E11D-55F8-804D-A594-BFACA9716B26}" type="slidenum">
              <a:rPr lang="en-US" smtClean="0"/>
              <a:t>26</a:t>
            </a:fld>
            <a:endParaRPr lang="en-US"/>
          </a:p>
        </p:txBody>
      </p:sp>
    </p:spTree>
    <p:extLst>
      <p:ext uri="{BB962C8B-B14F-4D97-AF65-F5344CB8AC3E}">
        <p14:creationId xmlns:p14="http://schemas.microsoft.com/office/powerpoint/2010/main" val="283888166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Subminimum Wage – Section 511</a:t>
            </a:r>
            <a:endParaRPr lang="en-US" dirty="0"/>
          </a:p>
        </p:txBody>
      </p:sp>
      <p:sp>
        <p:nvSpPr>
          <p:cNvPr id="3" name="Content Placeholder 2"/>
          <p:cNvSpPr>
            <a:spLocks noGrp="1"/>
          </p:cNvSpPr>
          <p:nvPr>
            <p:ph idx="1"/>
          </p:nvPr>
        </p:nvSpPr>
        <p:spPr/>
        <p:txBody>
          <a:bodyPr/>
          <a:lstStyle/>
          <a:p>
            <a:r>
              <a:rPr lang="en-US" dirty="0"/>
              <a:t>Section 511 took effect June 30, 2016.  The purpose is to make sure that people working in subminimum wage jobs have repeated opportunities to be informed about and access competitive, integrated employment.  This does not eliminate sheltered work or subminimum wage employment.</a:t>
            </a:r>
          </a:p>
        </p:txBody>
      </p:sp>
      <p:sp>
        <p:nvSpPr>
          <p:cNvPr id="4" name="Slide Number Placeholder 3"/>
          <p:cNvSpPr>
            <a:spLocks noGrp="1"/>
          </p:cNvSpPr>
          <p:nvPr>
            <p:ph type="sldNum" sz="quarter" idx="12"/>
          </p:nvPr>
        </p:nvSpPr>
        <p:spPr/>
        <p:txBody>
          <a:bodyPr/>
          <a:lstStyle/>
          <a:p>
            <a:fld id="{FF78E11D-55F8-804D-A594-BFACA9716B26}" type="slidenum">
              <a:rPr lang="en-US" smtClean="0"/>
              <a:t>27</a:t>
            </a:fld>
            <a:endParaRPr lang="en-US"/>
          </a:p>
        </p:txBody>
      </p:sp>
    </p:spTree>
    <p:extLst>
      <p:ext uri="{BB962C8B-B14F-4D97-AF65-F5344CB8AC3E}">
        <p14:creationId xmlns:p14="http://schemas.microsoft.com/office/powerpoint/2010/main" val="141308726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4637"/>
            <a:ext cx="8229600" cy="1307977"/>
          </a:xfrm>
        </p:spPr>
        <p:txBody>
          <a:bodyPr>
            <a:noAutofit/>
          </a:bodyPr>
          <a:lstStyle/>
          <a:p>
            <a:r>
              <a:rPr lang="en-US" dirty="0">
                <a:latin typeface="+mn-lt"/>
                <a:ea typeface="+mn-ea"/>
                <a:cs typeface="+mn-cs"/>
              </a:rPr>
              <a:t> </a:t>
            </a:r>
            <a:r>
              <a:rPr lang="en-US" dirty="0" smtClean="0"/>
              <a:t>Subminimum Wage for Youth with Disabilities</a:t>
            </a:r>
            <a:endParaRPr lang="en-US" dirty="0"/>
          </a:p>
        </p:txBody>
      </p:sp>
      <p:sp>
        <p:nvSpPr>
          <p:cNvPr id="2" name="Content Placeholder 1"/>
          <p:cNvSpPr>
            <a:spLocks noGrp="1"/>
          </p:cNvSpPr>
          <p:nvPr>
            <p:ph idx="1"/>
          </p:nvPr>
        </p:nvSpPr>
        <p:spPr>
          <a:xfrm>
            <a:off x="457200" y="1918010"/>
            <a:ext cx="8452624" cy="4208153"/>
          </a:xfrm>
        </p:spPr>
        <p:txBody>
          <a:bodyPr>
            <a:normAutofit/>
          </a:bodyPr>
          <a:lstStyle/>
          <a:p>
            <a:pPr marL="0" indent="0">
              <a:buNone/>
            </a:pPr>
            <a:r>
              <a:rPr lang="en-US" sz="2400" dirty="0" smtClean="0"/>
              <a:t>Youth may </a:t>
            </a:r>
            <a:r>
              <a:rPr lang="en-US" sz="2400" dirty="0"/>
              <a:t>not begin work paying subminimum wage unless </a:t>
            </a:r>
            <a:r>
              <a:rPr lang="en-US" sz="2400" dirty="0" smtClean="0"/>
              <a:t>they have:</a:t>
            </a:r>
            <a:endParaRPr lang="en-US" sz="2400" dirty="0"/>
          </a:p>
          <a:p>
            <a:r>
              <a:rPr lang="en-US" sz="2400" dirty="0" smtClean="0"/>
              <a:t>Received Pre-ETS from VR or </a:t>
            </a:r>
            <a:r>
              <a:rPr lang="en-US" sz="2400" dirty="0"/>
              <a:t>transition services under IDEA, and</a:t>
            </a:r>
          </a:p>
          <a:p>
            <a:r>
              <a:rPr lang="en-US" sz="2400" dirty="0"/>
              <a:t>Applied for VR services and found ineligible for services, </a:t>
            </a:r>
            <a:r>
              <a:rPr lang="en-US" sz="2400" dirty="0" smtClean="0"/>
              <a:t>or has received VR </a:t>
            </a:r>
            <a:r>
              <a:rPr lang="en-US" sz="2400" dirty="0"/>
              <a:t>services but has not been </a:t>
            </a:r>
            <a:r>
              <a:rPr lang="en-US" sz="2400" dirty="0" smtClean="0"/>
              <a:t>successful, and</a:t>
            </a:r>
            <a:endParaRPr lang="en-US" sz="2400" dirty="0"/>
          </a:p>
          <a:p>
            <a:r>
              <a:rPr lang="en-US" sz="2400" dirty="0" smtClean="0"/>
              <a:t>Have been </a:t>
            </a:r>
            <a:r>
              <a:rPr lang="en-US" sz="2400" dirty="0"/>
              <a:t>provided </a:t>
            </a:r>
            <a:r>
              <a:rPr lang="en-US" sz="2400" dirty="0" smtClean="0"/>
              <a:t>with Career Counseling</a:t>
            </a:r>
            <a:r>
              <a:rPr lang="en-US" sz="2400" dirty="0"/>
              <a:t>, Information &amp;Referral to other appropriate </a:t>
            </a:r>
            <a:r>
              <a:rPr lang="en-US" sz="2400" dirty="0" smtClean="0"/>
              <a:t>resources, twice a year.</a:t>
            </a:r>
          </a:p>
          <a:p>
            <a:pPr marL="0" indent="0">
              <a:spcBef>
                <a:spcPts val="1800"/>
              </a:spcBef>
              <a:buNone/>
            </a:pPr>
            <a:r>
              <a:rPr lang="en-US" sz="2400" dirty="0" smtClean="0"/>
              <a:t>The youth with a disability seeking subminimum wage employment must provide documentation to the employer.</a:t>
            </a:r>
            <a:endParaRPr lang="en-US" sz="2400" dirty="0"/>
          </a:p>
        </p:txBody>
      </p:sp>
    </p:spTree>
    <p:extLst>
      <p:ext uri="{BB962C8B-B14F-4D97-AF65-F5344CB8AC3E}">
        <p14:creationId xmlns:p14="http://schemas.microsoft.com/office/powerpoint/2010/main" val="109717080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4638"/>
            <a:ext cx="8229600" cy="2011362"/>
          </a:xfrm>
        </p:spPr>
        <p:txBody>
          <a:bodyPr>
            <a:noAutofit/>
          </a:bodyPr>
          <a:lstStyle/>
          <a:p>
            <a:r>
              <a:rPr lang="en-US" dirty="0">
                <a:latin typeface="+mn-lt"/>
                <a:ea typeface="+mn-ea"/>
                <a:cs typeface="+mn-cs"/>
              </a:rPr>
              <a:t> </a:t>
            </a:r>
            <a:br>
              <a:rPr lang="en-US" dirty="0">
                <a:latin typeface="+mn-lt"/>
                <a:ea typeface="+mn-ea"/>
                <a:cs typeface="+mn-cs"/>
              </a:rPr>
            </a:br>
            <a:r>
              <a:rPr lang="en-US" dirty="0" smtClean="0"/>
              <a:t>Key Changes: Subminimum Wage for Individuals of any Age </a:t>
            </a:r>
            <a:r>
              <a:rPr lang="en-US" sz="2400" dirty="0" smtClean="0"/>
              <a:t>(above 24)</a:t>
            </a:r>
            <a:r>
              <a:rPr lang="en-US" dirty="0" smtClean="0"/>
              <a:t/>
            </a:r>
            <a:br>
              <a:rPr lang="en-US" dirty="0" smtClean="0"/>
            </a:br>
            <a:endParaRPr lang="en-US" dirty="0"/>
          </a:p>
        </p:txBody>
      </p:sp>
      <p:sp>
        <p:nvSpPr>
          <p:cNvPr id="2" name="Content Placeholder 1"/>
          <p:cNvSpPr>
            <a:spLocks noGrp="1"/>
          </p:cNvSpPr>
          <p:nvPr>
            <p:ph idx="1"/>
          </p:nvPr>
        </p:nvSpPr>
        <p:spPr>
          <a:xfrm>
            <a:off x="323385" y="2039815"/>
            <a:ext cx="8497229" cy="3840163"/>
          </a:xfrm>
        </p:spPr>
        <p:txBody>
          <a:bodyPr>
            <a:normAutofit/>
          </a:bodyPr>
          <a:lstStyle/>
          <a:p>
            <a:pPr marL="457200" lvl="1" indent="0">
              <a:buNone/>
            </a:pPr>
            <a:r>
              <a:rPr lang="en-US" sz="3600" dirty="0" smtClean="0"/>
              <a:t>Career counseling &amp; information and referral services.</a:t>
            </a:r>
          </a:p>
          <a:p>
            <a:pPr marL="457200" lvl="1" indent="0">
              <a:buNone/>
            </a:pPr>
            <a:endParaRPr lang="en-US" sz="3600" dirty="0" smtClean="0"/>
          </a:p>
          <a:p>
            <a:pPr marL="400050" lvl="1" indent="0">
              <a:buNone/>
            </a:pPr>
            <a:r>
              <a:rPr lang="en-US" sz="3200" dirty="0" smtClean="0"/>
              <a:t>Reviews must be done twice during the first year, then annually.</a:t>
            </a:r>
          </a:p>
          <a:p>
            <a:pPr marL="57150" indent="0">
              <a:buNone/>
            </a:pPr>
            <a:endParaRPr lang="en-US" sz="3600" dirty="0" smtClean="0"/>
          </a:p>
        </p:txBody>
      </p:sp>
    </p:spTree>
    <p:extLst>
      <p:ext uri="{BB962C8B-B14F-4D97-AF65-F5344CB8AC3E}">
        <p14:creationId xmlns:p14="http://schemas.microsoft.com/office/powerpoint/2010/main" val="336938695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Your Organization’s Mission:</a:t>
            </a:r>
            <a:endParaRPr lang="en-US" dirty="0"/>
          </a:p>
        </p:txBody>
      </p:sp>
      <p:sp>
        <p:nvSpPr>
          <p:cNvPr id="3" name="Content Placeholder 2"/>
          <p:cNvSpPr>
            <a:spLocks noGrp="1"/>
          </p:cNvSpPr>
          <p:nvPr>
            <p:ph idx="1"/>
          </p:nvPr>
        </p:nvSpPr>
        <p:spPr/>
        <p:txBody>
          <a:bodyPr>
            <a:normAutofit lnSpcReduction="10000"/>
          </a:bodyPr>
          <a:lstStyle/>
          <a:p>
            <a:r>
              <a:rPr lang="en-US" dirty="0" smtClean="0"/>
              <a:t>Reduce </a:t>
            </a:r>
            <a:r>
              <a:rPr lang="en-US" dirty="0" smtClean="0"/>
              <a:t>poverty</a:t>
            </a:r>
          </a:p>
          <a:p>
            <a:endParaRPr lang="en-US" dirty="0" smtClean="0"/>
          </a:p>
          <a:p>
            <a:r>
              <a:rPr lang="en-US" dirty="0" smtClean="0"/>
              <a:t> Promote </a:t>
            </a:r>
            <a:r>
              <a:rPr lang="en-US" dirty="0"/>
              <a:t>thriving communities in Arkansas. </a:t>
            </a:r>
            <a:endParaRPr lang="en-US" dirty="0" smtClean="0"/>
          </a:p>
          <a:p>
            <a:pPr marL="0" indent="0">
              <a:buNone/>
            </a:pPr>
            <a:endParaRPr lang="en-US" dirty="0"/>
          </a:p>
          <a:p>
            <a:r>
              <a:rPr lang="en-US" dirty="0" smtClean="0"/>
              <a:t>To what degree does quality employment relate to your mission?</a:t>
            </a:r>
          </a:p>
          <a:p>
            <a:pPr marL="0" indent="0">
              <a:buNone/>
            </a:pPr>
            <a:endParaRPr lang="en-US" dirty="0"/>
          </a:p>
          <a:p>
            <a:r>
              <a:rPr lang="en-US" dirty="0" smtClean="0"/>
              <a:t>Disability and employment</a:t>
            </a:r>
            <a:endParaRPr lang="en-US" dirty="0"/>
          </a:p>
        </p:txBody>
      </p:sp>
      <p:sp>
        <p:nvSpPr>
          <p:cNvPr id="4" name="Slide Number Placeholder 3"/>
          <p:cNvSpPr>
            <a:spLocks noGrp="1"/>
          </p:cNvSpPr>
          <p:nvPr>
            <p:ph type="sldNum" sz="quarter" idx="12"/>
          </p:nvPr>
        </p:nvSpPr>
        <p:spPr/>
        <p:txBody>
          <a:bodyPr/>
          <a:lstStyle/>
          <a:p>
            <a:fld id="{FF78E11D-55F8-804D-A594-BFACA9716B26}" type="slidenum">
              <a:rPr lang="en-US" smtClean="0"/>
              <a:t>3</a:t>
            </a:fld>
            <a:endParaRPr lang="en-US" dirty="0"/>
          </a:p>
        </p:txBody>
      </p:sp>
    </p:spTree>
    <p:extLst>
      <p:ext uri="{BB962C8B-B14F-4D97-AF65-F5344CB8AC3E}">
        <p14:creationId xmlns:p14="http://schemas.microsoft.com/office/powerpoint/2010/main" val="182166022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dirty="0" smtClean="0">
                <a:latin typeface="+mn-lt"/>
                <a:ea typeface="+mn-ea"/>
                <a:cs typeface="+mn-cs"/>
              </a:rPr>
              <a:t> Additional Information</a:t>
            </a:r>
            <a:endParaRPr lang="en-US" dirty="0"/>
          </a:p>
        </p:txBody>
      </p:sp>
      <p:sp>
        <p:nvSpPr>
          <p:cNvPr id="3" name="Content Placeholder 2"/>
          <p:cNvSpPr>
            <a:spLocks noGrp="1"/>
          </p:cNvSpPr>
          <p:nvPr>
            <p:ph idx="1"/>
          </p:nvPr>
        </p:nvSpPr>
        <p:spPr/>
        <p:txBody>
          <a:bodyPr>
            <a:normAutofit/>
          </a:bodyPr>
          <a:lstStyle/>
          <a:p>
            <a:pPr>
              <a:spcBef>
                <a:spcPts val="1800"/>
              </a:spcBef>
            </a:pPr>
            <a:r>
              <a:rPr lang="en-US" dirty="0" smtClean="0">
                <a:hlinkClick r:id="rId3"/>
              </a:rPr>
              <a:t>Community Rehabilitation Programs list wage and hour division </a:t>
            </a:r>
            <a:endParaRPr lang="en-US" dirty="0" smtClean="0"/>
          </a:p>
          <a:p>
            <a:pPr>
              <a:spcBef>
                <a:spcPts val="1800"/>
              </a:spcBef>
            </a:pPr>
            <a:endParaRPr lang="en-US" dirty="0"/>
          </a:p>
          <a:p>
            <a:pPr>
              <a:spcBef>
                <a:spcPts val="1800"/>
              </a:spcBef>
            </a:pPr>
            <a:r>
              <a:rPr lang="en-US" dirty="0" smtClean="0"/>
              <a:t>In Arkansas there are 1,769 CRPs that have an active or pending 14C certificate.</a:t>
            </a:r>
            <a:endParaRPr lang="en-US" dirty="0"/>
          </a:p>
        </p:txBody>
      </p:sp>
    </p:spTree>
    <p:extLst>
      <p:ext uri="{BB962C8B-B14F-4D97-AF65-F5344CB8AC3E}">
        <p14:creationId xmlns:p14="http://schemas.microsoft.com/office/powerpoint/2010/main" val="110506840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Disability Rights Arkansas</a:t>
            </a:r>
            <a:endParaRPr lang="en-US" dirty="0"/>
          </a:p>
        </p:txBody>
      </p:sp>
      <p:sp>
        <p:nvSpPr>
          <p:cNvPr id="3" name="Content Placeholder 2"/>
          <p:cNvSpPr>
            <a:spLocks noGrp="1"/>
          </p:cNvSpPr>
          <p:nvPr>
            <p:ph idx="1"/>
          </p:nvPr>
        </p:nvSpPr>
        <p:spPr/>
        <p:txBody>
          <a:bodyPr/>
          <a:lstStyle/>
          <a:p>
            <a:endParaRPr lang="en-US" dirty="0" smtClean="0"/>
          </a:p>
          <a:p>
            <a:r>
              <a:rPr lang="en-US" dirty="0" smtClean="0">
                <a:hlinkClick r:id="rId3"/>
              </a:rPr>
              <a:t>Excellent booklet that addresses the issues of sub-minimum wage in Arkansas.</a:t>
            </a:r>
            <a:endParaRPr lang="en-US" dirty="0"/>
          </a:p>
        </p:txBody>
      </p:sp>
    </p:spTree>
    <p:extLst>
      <p:ext uri="{BB962C8B-B14F-4D97-AF65-F5344CB8AC3E}">
        <p14:creationId xmlns:p14="http://schemas.microsoft.com/office/powerpoint/2010/main" val="107781678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dirty="0">
                <a:latin typeface="+mn-lt"/>
                <a:ea typeface="+mn-ea"/>
                <a:cs typeface="+mn-cs"/>
              </a:rPr>
              <a:t> </a:t>
            </a:r>
            <a:br>
              <a:rPr lang="en-US" dirty="0">
                <a:latin typeface="+mn-lt"/>
                <a:ea typeface="+mn-ea"/>
                <a:cs typeface="+mn-cs"/>
              </a:rPr>
            </a:br>
            <a:r>
              <a:rPr lang="en-US" b="1" dirty="0" smtClean="0"/>
              <a:t>Key Emphasis: Common Performance Measures</a:t>
            </a:r>
            <a:r>
              <a:rPr lang="en-US" sz="3000" dirty="0"/>
              <a:t/>
            </a:r>
            <a:br>
              <a:rPr lang="en-US" sz="3000" dirty="0"/>
            </a:b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t>WIOA </a:t>
            </a:r>
            <a:r>
              <a:rPr lang="en-US" dirty="0"/>
              <a:t>includes six common performance accountability measures that apply to the WIOA core programs. </a:t>
            </a:r>
          </a:p>
          <a:p>
            <a:pPr marL="0" indent="0">
              <a:buNone/>
            </a:pPr>
            <a:r>
              <a:rPr lang="en-US" b="1" dirty="0" smtClean="0"/>
              <a:t>Reasons </a:t>
            </a:r>
            <a:r>
              <a:rPr lang="en-US" b="1" dirty="0"/>
              <a:t>for common measures includes:</a:t>
            </a:r>
            <a:endParaRPr lang="en-US" dirty="0"/>
          </a:p>
          <a:p>
            <a:pPr lvl="1"/>
            <a:r>
              <a:rPr lang="en-US" sz="2400" dirty="0"/>
              <a:t>align definitions</a:t>
            </a:r>
          </a:p>
          <a:p>
            <a:pPr lvl="1"/>
            <a:r>
              <a:rPr lang="en-US" sz="2400" dirty="0"/>
              <a:t>streamline performance indicators</a:t>
            </a:r>
          </a:p>
          <a:p>
            <a:pPr lvl="1"/>
            <a:r>
              <a:rPr lang="en-US" sz="2400" dirty="0"/>
              <a:t>integrate reporting for each of the core programs (to the extent practicable)</a:t>
            </a:r>
          </a:p>
          <a:p>
            <a:pPr lvl="1"/>
            <a:r>
              <a:rPr lang="en-US" sz="2400" dirty="0"/>
              <a:t>create accountability</a:t>
            </a:r>
          </a:p>
          <a:p>
            <a:pPr marL="0" indent="0">
              <a:buNone/>
            </a:pPr>
            <a:endParaRPr lang="en-US" dirty="0"/>
          </a:p>
        </p:txBody>
      </p:sp>
    </p:spTree>
    <p:extLst>
      <p:ext uri="{BB962C8B-B14F-4D97-AF65-F5344CB8AC3E}">
        <p14:creationId xmlns:p14="http://schemas.microsoft.com/office/powerpoint/2010/main" val="194627443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dirty="0">
                <a:latin typeface="+mn-lt"/>
                <a:ea typeface="+mn-ea"/>
                <a:cs typeface="+mn-cs"/>
              </a:rPr>
              <a:t> </a:t>
            </a:r>
            <a:br>
              <a:rPr lang="en-US" dirty="0">
                <a:latin typeface="+mn-lt"/>
                <a:ea typeface="+mn-ea"/>
                <a:cs typeface="+mn-cs"/>
              </a:rPr>
            </a:br>
            <a:r>
              <a:rPr lang="en-US" b="1" dirty="0" smtClean="0"/>
              <a:t>For More Information on Common Measures: </a:t>
            </a:r>
            <a:r>
              <a:rPr lang="en-US" dirty="0" smtClean="0"/>
              <a:t/>
            </a:r>
            <a:br>
              <a:rPr lang="en-US" dirty="0" smtClean="0"/>
            </a:br>
            <a:endParaRPr lang="en-US" dirty="0"/>
          </a:p>
        </p:txBody>
      </p:sp>
      <p:sp>
        <p:nvSpPr>
          <p:cNvPr id="3" name="Content Placeholder 2"/>
          <p:cNvSpPr>
            <a:spLocks noGrp="1"/>
          </p:cNvSpPr>
          <p:nvPr>
            <p:ph idx="1"/>
          </p:nvPr>
        </p:nvSpPr>
        <p:spPr>
          <a:xfrm>
            <a:off x="457200" y="2250832"/>
            <a:ext cx="8229600" cy="2215662"/>
          </a:xfrm>
        </p:spPr>
        <p:txBody>
          <a:bodyPr>
            <a:normAutofit/>
          </a:bodyPr>
          <a:lstStyle/>
          <a:p>
            <a:pPr marL="0" indent="0">
              <a:buNone/>
            </a:pPr>
            <a:r>
              <a:rPr lang="en-US" dirty="0" smtClean="0">
                <a:hlinkClick r:id="rId3"/>
              </a:rPr>
              <a:t>Transition to the Common Performance Accountability System</a:t>
            </a:r>
            <a:endParaRPr lang="en-US" dirty="0"/>
          </a:p>
        </p:txBody>
      </p:sp>
    </p:spTree>
    <p:extLst>
      <p:ext uri="{BB962C8B-B14F-4D97-AF65-F5344CB8AC3E}">
        <p14:creationId xmlns:p14="http://schemas.microsoft.com/office/powerpoint/2010/main" val="6510228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Enable Others to Act: </a:t>
            </a:r>
          </a:p>
        </p:txBody>
      </p:sp>
      <p:sp>
        <p:nvSpPr>
          <p:cNvPr id="3" name="Content Placeholder 2"/>
          <p:cNvSpPr>
            <a:spLocks noGrp="1"/>
          </p:cNvSpPr>
          <p:nvPr>
            <p:ph idx="1"/>
          </p:nvPr>
        </p:nvSpPr>
        <p:spPr/>
        <p:txBody>
          <a:bodyPr/>
          <a:lstStyle/>
          <a:p>
            <a:pPr marL="0" indent="0">
              <a:buNone/>
            </a:pPr>
            <a:r>
              <a:rPr lang="en-US" dirty="0" smtClean="0"/>
              <a:t>WIOA </a:t>
            </a:r>
            <a:r>
              <a:rPr lang="en-US" dirty="0"/>
              <a:t>not only enables others to act, it mandates it.  The result is that that WIOA mandated partners are exploring and learning new ways to integrate services so that there is less “tangle” for the individuals seeking support that will result in employment.</a:t>
            </a:r>
          </a:p>
          <a:p>
            <a:endParaRPr lang="en-US" dirty="0"/>
          </a:p>
        </p:txBody>
      </p:sp>
      <p:sp>
        <p:nvSpPr>
          <p:cNvPr id="4" name="Slide Number Placeholder 3"/>
          <p:cNvSpPr>
            <a:spLocks noGrp="1"/>
          </p:cNvSpPr>
          <p:nvPr>
            <p:ph type="sldNum" sz="quarter" idx="12"/>
          </p:nvPr>
        </p:nvSpPr>
        <p:spPr/>
        <p:txBody>
          <a:bodyPr/>
          <a:lstStyle/>
          <a:p>
            <a:fld id="{FF78E11D-55F8-804D-A594-BFACA9716B26}" type="slidenum">
              <a:rPr lang="en-US" smtClean="0"/>
              <a:t>34</a:t>
            </a:fld>
            <a:endParaRPr lang="en-US"/>
          </a:p>
        </p:txBody>
      </p:sp>
    </p:spTree>
    <p:extLst>
      <p:ext uri="{BB962C8B-B14F-4D97-AF65-F5344CB8AC3E}">
        <p14:creationId xmlns:p14="http://schemas.microsoft.com/office/powerpoint/2010/main" val="146355717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Enabling Others to Act</a:t>
            </a:r>
            <a:endParaRPr lang="en-US" dirty="0"/>
          </a:p>
        </p:txBody>
      </p:sp>
      <p:sp>
        <p:nvSpPr>
          <p:cNvPr id="3" name="Content Placeholder 2"/>
          <p:cNvSpPr>
            <a:spLocks noGrp="1"/>
          </p:cNvSpPr>
          <p:nvPr>
            <p:ph idx="1"/>
          </p:nvPr>
        </p:nvSpPr>
        <p:spPr/>
        <p:txBody>
          <a:bodyPr/>
          <a:lstStyle/>
          <a:p>
            <a:r>
              <a:rPr lang="en-US" dirty="0" smtClean="0"/>
              <a:t>Use of Labor Market Information</a:t>
            </a:r>
          </a:p>
          <a:p>
            <a:r>
              <a:rPr lang="en-US" dirty="0" smtClean="0"/>
              <a:t>Working better with employers (businesses)</a:t>
            </a:r>
          </a:p>
          <a:p>
            <a:r>
              <a:rPr lang="en-US" dirty="0" smtClean="0"/>
              <a:t>Supported Employment</a:t>
            </a:r>
          </a:p>
          <a:p>
            <a:r>
              <a:rPr lang="en-US" dirty="0" smtClean="0"/>
              <a:t>Customized Employment</a:t>
            </a:r>
          </a:p>
          <a:p>
            <a:r>
              <a:rPr lang="en-US" dirty="0" smtClean="0"/>
              <a:t>Apprenticeships and Pre-Apprenticeships</a:t>
            </a:r>
            <a:endParaRPr lang="en-US" dirty="0"/>
          </a:p>
          <a:p>
            <a:r>
              <a:rPr lang="en-US" dirty="0" smtClean="0"/>
              <a:t>Career Pathways</a:t>
            </a:r>
          </a:p>
          <a:p>
            <a:r>
              <a:rPr lang="en-US" dirty="0" smtClean="0"/>
              <a:t>Sector Strategies</a:t>
            </a:r>
          </a:p>
          <a:p>
            <a:endParaRPr lang="en-US" dirty="0"/>
          </a:p>
        </p:txBody>
      </p:sp>
      <p:sp>
        <p:nvSpPr>
          <p:cNvPr id="4" name="Slide Number Placeholder 3"/>
          <p:cNvSpPr>
            <a:spLocks noGrp="1"/>
          </p:cNvSpPr>
          <p:nvPr>
            <p:ph type="sldNum" sz="quarter" idx="12"/>
          </p:nvPr>
        </p:nvSpPr>
        <p:spPr/>
        <p:txBody>
          <a:bodyPr/>
          <a:lstStyle/>
          <a:p>
            <a:fld id="{FF78E11D-55F8-804D-A594-BFACA9716B26}" type="slidenum">
              <a:rPr lang="en-US" smtClean="0"/>
              <a:t>35</a:t>
            </a:fld>
            <a:endParaRPr lang="en-US"/>
          </a:p>
        </p:txBody>
      </p:sp>
    </p:spTree>
    <p:extLst>
      <p:ext uri="{BB962C8B-B14F-4D97-AF65-F5344CB8AC3E}">
        <p14:creationId xmlns:p14="http://schemas.microsoft.com/office/powerpoint/2010/main" val="214201880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Autofit/>
          </a:bodyPr>
          <a:lstStyle/>
          <a:p>
            <a:r>
              <a:rPr lang="en-US" dirty="0">
                <a:latin typeface="+mn-lt"/>
                <a:ea typeface="+mn-ea"/>
                <a:cs typeface="+mn-cs"/>
              </a:rPr>
              <a:t> </a:t>
            </a:r>
            <a:br>
              <a:rPr lang="en-US" dirty="0">
                <a:latin typeface="+mn-lt"/>
                <a:ea typeface="+mn-ea"/>
                <a:cs typeface="+mn-cs"/>
              </a:rPr>
            </a:br>
            <a:r>
              <a:rPr lang="en-US" dirty="0" smtClean="0">
                <a:latin typeface="+mn-lt"/>
                <a:ea typeface="+mn-ea"/>
                <a:cs typeface="+mn-cs"/>
              </a:rPr>
              <a:t>The </a:t>
            </a:r>
            <a:r>
              <a:rPr lang="en-US" dirty="0" smtClean="0"/>
              <a:t>Career Index Plus – A Labor Market Tool</a:t>
            </a:r>
            <a:r>
              <a:rPr lang="en-US" dirty="0"/>
              <a:t/>
            </a:r>
            <a:br>
              <a:rPr lang="en-US" dirty="0"/>
            </a:br>
            <a:endParaRPr lang="en-US" dirty="0"/>
          </a:p>
        </p:txBody>
      </p:sp>
      <p:sp>
        <p:nvSpPr>
          <p:cNvPr id="3" name="Content Placeholder 2"/>
          <p:cNvSpPr>
            <a:spLocks noGrp="1"/>
          </p:cNvSpPr>
          <p:nvPr>
            <p:ph idx="1"/>
          </p:nvPr>
        </p:nvSpPr>
        <p:spPr/>
        <p:txBody>
          <a:bodyPr>
            <a:normAutofit/>
          </a:bodyPr>
          <a:lstStyle/>
          <a:p>
            <a:r>
              <a:rPr lang="en-US" dirty="0" smtClean="0">
                <a:hlinkClick r:id="rId3"/>
              </a:rPr>
              <a:t>The Career Index Plus  </a:t>
            </a:r>
            <a:endParaRPr lang="en-US" dirty="0"/>
          </a:p>
        </p:txBody>
      </p:sp>
    </p:spTree>
    <p:extLst>
      <p:ext uri="{BB962C8B-B14F-4D97-AF65-F5344CB8AC3E}">
        <p14:creationId xmlns:p14="http://schemas.microsoft.com/office/powerpoint/2010/main" val="17090317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Autofit/>
          </a:bodyPr>
          <a:lstStyle/>
          <a:p>
            <a:r>
              <a:rPr lang="en-US" dirty="0">
                <a:latin typeface="+mn-lt"/>
                <a:ea typeface="+mn-ea"/>
                <a:cs typeface="+mn-cs"/>
              </a:rPr>
              <a:t> </a:t>
            </a:r>
            <a:br>
              <a:rPr lang="en-US" dirty="0">
                <a:latin typeface="+mn-lt"/>
                <a:ea typeface="+mn-ea"/>
                <a:cs typeface="+mn-cs"/>
              </a:rPr>
            </a:br>
            <a:r>
              <a:rPr lang="en-US" dirty="0" smtClean="0"/>
              <a:t>Supported Employment</a:t>
            </a:r>
            <a:br>
              <a:rPr lang="en-US" dirty="0" smtClean="0"/>
            </a:br>
            <a:endParaRPr lang="en-US" dirty="0"/>
          </a:p>
        </p:txBody>
      </p:sp>
      <p:sp>
        <p:nvSpPr>
          <p:cNvPr id="2" name="Content Placeholder 1"/>
          <p:cNvSpPr>
            <a:spLocks noGrp="1"/>
          </p:cNvSpPr>
          <p:nvPr>
            <p:ph idx="1"/>
          </p:nvPr>
        </p:nvSpPr>
        <p:spPr>
          <a:xfrm>
            <a:off x="457200" y="1417638"/>
            <a:ext cx="8229600" cy="4708525"/>
          </a:xfrm>
        </p:spPr>
        <p:txBody>
          <a:bodyPr>
            <a:normAutofit/>
          </a:bodyPr>
          <a:lstStyle/>
          <a:p>
            <a:pPr lvl="0"/>
            <a:r>
              <a:rPr lang="en-US" dirty="0" smtClean="0"/>
              <a:t>Ongoing </a:t>
            </a:r>
            <a:r>
              <a:rPr lang="en-US" dirty="0"/>
              <a:t>support services (including customized employment</a:t>
            </a:r>
            <a:r>
              <a:rPr lang="en-US" dirty="0" smtClean="0"/>
              <a:t>) needed </a:t>
            </a:r>
            <a:r>
              <a:rPr lang="en-US" dirty="0"/>
              <a:t>to support and maintain an individual with a most significant disability in competitive integrated employment</a:t>
            </a:r>
            <a:r>
              <a:rPr lang="en-US" dirty="0" smtClean="0"/>
              <a:t>.</a:t>
            </a:r>
          </a:p>
          <a:p>
            <a:pPr lvl="0"/>
            <a:endParaRPr lang="en-US" dirty="0"/>
          </a:p>
          <a:p>
            <a:pPr lvl="0"/>
            <a:r>
              <a:rPr lang="en-US" dirty="0" smtClean="0"/>
              <a:t>Often includes a job coach.</a:t>
            </a:r>
            <a:endParaRPr lang="en-US" dirty="0"/>
          </a:p>
          <a:p>
            <a:pPr marL="0" indent="0">
              <a:buNone/>
            </a:pPr>
            <a:endParaRPr lang="en-US" dirty="0"/>
          </a:p>
        </p:txBody>
      </p:sp>
    </p:spTree>
    <p:extLst>
      <p:ext uri="{BB962C8B-B14F-4D97-AF65-F5344CB8AC3E}">
        <p14:creationId xmlns:p14="http://schemas.microsoft.com/office/powerpoint/2010/main" val="278664885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Autofit/>
          </a:bodyPr>
          <a:lstStyle/>
          <a:p>
            <a:r>
              <a:rPr lang="en-US" dirty="0">
                <a:latin typeface="+mn-lt"/>
                <a:ea typeface="+mn-ea"/>
                <a:cs typeface="+mn-cs"/>
              </a:rPr>
              <a:t> </a:t>
            </a:r>
            <a:br>
              <a:rPr lang="en-US" dirty="0">
                <a:latin typeface="+mn-lt"/>
                <a:ea typeface="+mn-ea"/>
                <a:cs typeface="+mn-cs"/>
              </a:rPr>
            </a:br>
            <a:r>
              <a:rPr lang="en-US" dirty="0" smtClean="0"/>
              <a:t>Customized Employment</a:t>
            </a:r>
            <a:br>
              <a:rPr lang="en-US" dirty="0" smtClean="0"/>
            </a:br>
            <a:endParaRPr lang="en-US" dirty="0"/>
          </a:p>
        </p:txBody>
      </p:sp>
      <p:sp>
        <p:nvSpPr>
          <p:cNvPr id="2" name="Content Placeholder 1"/>
          <p:cNvSpPr>
            <a:spLocks noGrp="1"/>
          </p:cNvSpPr>
          <p:nvPr>
            <p:ph idx="1"/>
          </p:nvPr>
        </p:nvSpPr>
        <p:spPr>
          <a:xfrm>
            <a:off x="457200" y="1600200"/>
            <a:ext cx="8229600" cy="4131527"/>
          </a:xfrm>
        </p:spPr>
        <p:txBody>
          <a:bodyPr>
            <a:normAutofit fontScale="92500" lnSpcReduction="20000"/>
          </a:bodyPr>
          <a:lstStyle/>
          <a:p>
            <a:pPr lvl="0"/>
            <a:r>
              <a:rPr lang="en-US" dirty="0" smtClean="0"/>
              <a:t>Based </a:t>
            </a:r>
            <a:r>
              <a:rPr lang="en-US" dirty="0"/>
              <a:t>on an individualized determination of the unique strengths, needs, and interests of the individual with a significant </a:t>
            </a:r>
            <a:r>
              <a:rPr lang="en-US" dirty="0" smtClean="0"/>
              <a:t>disability.</a:t>
            </a:r>
          </a:p>
          <a:p>
            <a:pPr lvl="0"/>
            <a:endParaRPr lang="en-US" dirty="0"/>
          </a:p>
          <a:p>
            <a:pPr lvl="0"/>
            <a:r>
              <a:rPr lang="en-US" dirty="0" smtClean="0"/>
              <a:t>“Discovery” – a process to determine the above.</a:t>
            </a:r>
          </a:p>
          <a:p>
            <a:pPr marL="0" lvl="0" indent="0">
              <a:buNone/>
            </a:pPr>
            <a:endParaRPr lang="en-US" dirty="0"/>
          </a:p>
          <a:p>
            <a:pPr lvl="0"/>
            <a:r>
              <a:rPr lang="en-US" dirty="0" smtClean="0"/>
              <a:t>Designed </a:t>
            </a:r>
            <a:r>
              <a:rPr lang="en-US" dirty="0"/>
              <a:t>to meet the specific abilities of the individual with a significant disability and the business needs of the </a:t>
            </a:r>
            <a:r>
              <a:rPr lang="en-US" dirty="0" smtClean="0"/>
              <a:t>employer.</a:t>
            </a:r>
            <a:endParaRPr lang="en-US" dirty="0"/>
          </a:p>
        </p:txBody>
      </p:sp>
    </p:spTree>
    <p:extLst>
      <p:ext uri="{BB962C8B-B14F-4D97-AF65-F5344CB8AC3E}">
        <p14:creationId xmlns:p14="http://schemas.microsoft.com/office/powerpoint/2010/main" val="267911045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4638"/>
            <a:ext cx="8229600" cy="818182"/>
          </a:xfrm>
        </p:spPr>
        <p:txBody>
          <a:bodyPr>
            <a:normAutofit/>
          </a:bodyPr>
          <a:lstStyle/>
          <a:p>
            <a:r>
              <a:rPr lang="en-US" dirty="0">
                <a:latin typeface="+mn-lt"/>
                <a:ea typeface="+mn-ea"/>
                <a:cs typeface="+mn-cs"/>
              </a:rPr>
              <a:t> </a:t>
            </a:r>
            <a:r>
              <a:rPr lang="en-US" dirty="0" smtClean="0">
                <a:latin typeface="+mn-lt"/>
                <a:ea typeface="+mn-ea"/>
                <a:cs typeface="+mn-cs"/>
              </a:rPr>
              <a:t>Customized Employment Involves</a:t>
            </a:r>
            <a:endParaRPr lang="en-US" dirty="0"/>
          </a:p>
        </p:txBody>
      </p:sp>
      <p:sp>
        <p:nvSpPr>
          <p:cNvPr id="2" name="Content Placeholder 1"/>
          <p:cNvSpPr>
            <a:spLocks noGrp="1"/>
          </p:cNvSpPr>
          <p:nvPr>
            <p:ph idx="1"/>
          </p:nvPr>
        </p:nvSpPr>
        <p:spPr>
          <a:xfrm>
            <a:off x="628650" y="1538867"/>
            <a:ext cx="7886700" cy="4193717"/>
          </a:xfrm>
        </p:spPr>
        <p:txBody>
          <a:bodyPr>
            <a:noAutofit/>
          </a:bodyPr>
          <a:lstStyle/>
          <a:p>
            <a:pPr lvl="0"/>
            <a:r>
              <a:rPr lang="en-US" sz="2800" dirty="0" smtClean="0"/>
              <a:t>Job </a:t>
            </a:r>
            <a:r>
              <a:rPr lang="en-US" sz="2800" dirty="0"/>
              <a:t>exploration by the </a:t>
            </a:r>
            <a:r>
              <a:rPr lang="en-US" sz="2800" dirty="0" smtClean="0"/>
              <a:t>individual</a:t>
            </a:r>
          </a:p>
          <a:p>
            <a:pPr lvl="0"/>
            <a:r>
              <a:rPr lang="en-US" sz="2800" dirty="0" smtClean="0"/>
              <a:t>Working </a:t>
            </a:r>
            <a:r>
              <a:rPr lang="en-US" sz="2800" dirty="0"/>
              <a:t>with </a:t>
            </a:r>
            <a:r>
              <a:rPr lang="en-US" sz="2800" dirty="0" smtClean="0"/>
              <a:t>a business to: </a:t>
            </a:r>
            <a:endParaRPr lang="en-US" sz="2800" dirty="0"/>
          </a:p>
          <a:p>
            <a:pPr marL="800100" lvl="2" indent="0">
              <a:buNone/>
            </a:pPr>
            <a:r>
              <a:rPr lang="en-US" sz="2800" dirty="0"/>
              <a:t>(1) </a:t>
            </a:r>
            <a:r>
              <a:rPr lang="en-US" sz="2800" dirty="0" smtClean="0"/>
              <a:t>Customize </a:t>
            </a:r>
            <a:r>
              <a:rPr lang="en-US" sz="2800" dirty="0"/>
              <a:t>a job </a:t>
            </a:r>
            <a:r>
              <a:rPr lang="en-US" sz="2800" dirty="0" smtClean="0"/>
              <a:t>description</a:t>
            </a:r>
          </a:p>
          <a:p>
            <a:pPr marL="800100" lvl="2" indent="0">
              <a:buNone/>
            </a:pPr>
            <a:r>
              <a:rPr lang="en-US" sz="2800" dirty="0"/>
              <a:t>(2) </a:t>
            </a:r>
            <a:r>
              <a:rPr lang="en-US" sz="2800" dirty="0" smtClean="0"/>
              <a:t>Negotiate job </a:t>
            </a:r>
            <a:r>
              <a:rPr lang="en-US" sz="2800" dirty="0"/>
              <a:t>duties</a:t>
            </a:r>
            <a:r>
              <a:rPr lang="en-US" sz="2800" dirty="0" smtClean="0"/>
              <a:t>, work </a:t>
            </a:r>
            <a:r>
              <a:rPr lang="en-US" sz="2800" dirty="0"/>
              <a:t>schedule and job arrangement, </a:t>
            </a:r>
            <a:r>
              <a:rPr lang="en-US" sz="2800" dirty="0" smtClean="0"/>
              <a:t>specifics </a:t>
            </a:r>
            <a:r>
              <a:rPr lang="en-US" sz="2800" dirty="0"/>
              <a:t>of supervision </a:t>
            </a:r>
            <a:r>
              <a:rPr lang="en-US" sz="2800" dirty="0" smtClean="0"/>
              <a:t>including </a:t>
            </a:r>
            <a:r>
              <a:rPr lang="en-US" sz="2800" dirty="0"/>
              <a:t>performance evaluation </a:t>
            </a:r>
            <a:endParaRPr lang="en-US" sz="2800" dirty="0" smtClean="0"/>
          </a:p>
          <a:p>
            <a:pPr marL="800100" lvl="2" indent="0">
              <a:buNone/>
            </a:pPr>
            <a:r>
              <a:rPr lang="en-US" sz="2800" dirty="0" smtClean="0"/>
              <a:t>(</a:t>
            </a:r>
            <a:r>
              <a:rPr lang="en-US" sz="2800" dirty="0"/>
              <a:t>3) </a:t>
            </a:r>
            <a:r>
              <a:rPr lang="en-US" sz="2800" dirty="0" smtClean="0"/>
              <a:t>Provide needed services </a:t>
            </a:r>
            <a:r>
              <a:rPr lang="en-US" sz="2800" dirty="0"/>
              <a:t>and </a:t>
            </a:r>
            <a:r>
              <a:rPr lang="en-US" sz="2800" dirty="0" smtClean="0"/>
              <a:t>supports</a:t>
            </a:r>
            <a:endParaRPr lang="en-US" sz="2800" dirty="0"/>
          </a:p>
        </p:txBody>
      </p:sp>
    </p:spTree>
    <p:extLst>
      <p:ext uri="{BB962C8B-B14F-4D97-AF65-F5344CB8AC3E}">
        <p14:creationId xmlns:p14="http://schemas.microsoft.com/office/powerpoint/2010/main" val="242477433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WIOA – Modeling the Way</a:t>
            </a:r>
            <a:endParaRPr lang="en-US" dirty="0"/>
          </a:p>
        </p:txBody>
      </p:sp>
      <p:sp>
        <p:nvSpPr>
          <p:cNvPr id="3" name="Content Placeholder 2"/>
          <p:cNvSpPr>
            <a:spLocks noGrp="1"/>
          </p:cNvSpPr>
          <p:nvPr>
            <p:ph idx="1"/>
          </p:nvPr>
        </p:nvSpPr>
        <p:spPr/>
        <p:txBody>
          <a:bodyPr>
            <a:normAutofit lnSpcReduction="10000"/>
          </a:bodyPr>
          <a:lstStyle/>
          <a:p>
            <a:r>
              <a:rPr lang="en-US" dirty="0" smtClean="0"/>
              <a:t>WIOA </a:t>
            </a:r>
            <a:r>
              <a:rPr lang="en-US" dirty="0"/>
              <a:t>is legislation passed July 22, </a:t>
            </a:r>
            <a:r>
              <a:rPr lang="en-US" dirty="0" smtClean="0"/>
              <a:t>2014 and</a:t>
            </a:r>
            <a:endParaRPr lang="en-US" dirty="0"/>
          </a:p>
          <a:p>
            <a:pPr marL="0" indent="0">
              <a:buNone/>
            </a:pPr>
            <a:r>
              <a:rPr lang="en-US" dirty="0" smtClean="0"/>
              <a:t>	that </a:t>
            </a:r>
            <a:r>
              <a:rPr lang="en-US" dirty="0"/>
              <a:t>created significant changes in the </a:t>
            </a:r>
            <a:r>
              <a:rPr lang="en-US" dirty="0" smtClean="0"/>
              <a:t>	services </a:t>
            </a:r>
            <a:r>
              <a:rPr lang="en-US" dirty="0"/>
              <a:t>structure for individuals with </a:t>
            </a:r>
            <a:r>
              <a:rPr lang="en-US" dirty="0" smtClean="0"/>
              <a:t>	disabilities </a:t>
            </a:r>
            <a:r>
              <a:rPr lang="en-US" dirty="0"/>
              <a:t>seeking employment.  </a:t>
            </a:r>
            <a:endParaRPr lang="en-US" dirty="0" smtClean="0"/>
          </a:p>
          <a:p>
            <a:pPr>
              <a:buFont typeface="Arial" panose="020B0604020202020204" pitchFamily="34" charset="0"/>
              <a:buChar char="•"/>
            </a:pPr>
            <a:r>
              <a:rPr lang="en-US" dirty="0" smtClean="0"/>
              <a:t>This legislation </a:t>
            </a:r>
            <a:r>
              <a:rPr lang="en-US" dirty="0"/>
              <a:t>“Models the Way” for greater </a:t>
            </a:r>
            <a:r>
              <a:rPr lang="en-US" dirty="0" smtClean="0"/>
              <a:t>	coordination </a:t>
            </a:r>
            <a:r>
              <a:rPr lang="en-US" dirty="0"/>
              <a:t>of workforce activities that </a:t>
            </a:r>
            <a:r>
              <a:rPr lang="en-US" dirty="0" smtClean="0"/>
              <a:t>	support </a:t>
            </a:r>
            <a:r>
              <a:rPr lang="en-US" dirty="0"/>
              <a:t>people with disabilities in preparing </a:t>
            </a:r>
            <a:r>
              <a:rPr lang="en-US" dirty="0" smtClean="0"/>
              <a:t>for</a:t>
            </a:r>
            <a:r>
              <a:rPr lang="en-US" dirty="0"/>
              <a:t>, finding, and sustaining employment</a:t>
            </a:r>
            <a:r>
              <a:rPr lang="en-US" dirty="0" smtClean="0"/>
              <a:t>.</a:t>
            </a:r>
            <a:endParaRPr lang="en-US" dirty="0"/>
          </a:p>
        </p:txBody>
      </p:sp>
      <p:sp>
        <p:nvSpPr>
          <p:cNvPr id="4" name="Slide Number Placeholder 3"/>
          <p:cNvSpPr>
            <a:spLocks noGrp="1"/>
          </p:cNvSpPr>
          <p:nvPr>
            <p:ph type="sldNum" sz="quarter" idx="12"/>
          </p:nvPr>
        </p:nvSpPr>
        <p:spPr/>
        <p:txBody>
          <a:bodyPr/>
          <a:lstStyle/>
          <a:p>
            <a:fld id="{FF78E11D-55F8-804D-A594-BFACA9716B26}" type="slidenum">
              <a:rPr lang="en-US" smtClean="0"/>
              <a:t>4</a:t>
            </a:fld>
            <a:endParaRPr lang="en-US" dirty="0"/>
          </a:p>
        </p:txBody>
      </p:sp>
    </p:spTree>
    <p:extLst>
      <p:ext uri="{BB962C8B-B14F-4D97-AF65-F5344CB8AC3E}">
        <p14:creationId xmlns:p14="http://schemas.microsoft.com/office/powerpoint/2010/main" val="165893940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Department of Labor Youth Services</a:t>
            </a:r>
            <a:endParaRPr lang="en-US" dirty="0"/>
          </a:p>
        </p:txBody>
      </p:sp>
      <p:sp>
        <p:nvSpPr>
          <p:cNvPr id="3" name="Content Placeholder 2"/>
          <p:cNvSpPr>
            <a:spLocks noGrp="1"/>
          </p:cNvSpPr>
          <p:nvPr>
            <p:ph idx="1"/>
          </p:nvPr>
        </p:nvSpPr>
        <p:spPr/>
        <p:txBody>
          <a:bodyPr>
            <a:normAutofit/>
          </a:bodyPr>
          <a:lstStyle/>
          <a:p>
            <a:r>
              <a:rPr lang="en-US" sz="3600" dirty="0" smtClean="0">
                <a:hlinkClick r:id="rId3"/>
              </a:rPr>
              <a:t>Pacer Center </a:t>
            </a:r>
            <a:endParaRPr lang="en-US" sz="3600" dirty="0" smtClean="0"/>
          </a:p>
          <a:p>
            <a:endParaRPr lang="en-US" sz="1600" dirty="0"/>
          </a:p>
          <a:p>
            <a:r>
              <a:rPr lang="en-US" dirty="0" smtClean="0"/>
              <a:t>Article from Pacer Center by David Hoff, ICI.</a:t>
            </a:r>
          </a:p>
          <a:p>
            <a:pPr marL="0" indent="0">
              <a:buNone/>
            </a:pPr>
            <a:endParaRPr lang="en-US" dirty="0"/>
          </a:p>
          <a:p>
            <a:r>
              <a:rPr lang="en-US" dirty="0" smtClean="0"/>
              <a:t>Age 16-24</a:t>
            </a:r>
            <a:endParaRPr lang="en-US" dirty="0"/>
          </a:p>
        </p:txBody>
      </p:sp>
      <p:sp>
        <p:nvSpPr>
          <p:cNvPr id="4" name="Slide Number Placeholder 3"/>
          <p:cNvSpPr>
            <a:spLocks noGrp="1"/>
          </p:cNvSpPr>
          <p:nvPr>
            <p:ph type="sldNum" sz="quarter" idx="12"/>
          </p:nvPr>
        </p:nvSpPr>
        <p:spPr/>
        <p:txBody>
          <a:bodyPr/>
          <a:lstStyle/>
          <a:p>
            <a:fld id="{FF78E11D-55F8-804D-A594-BFACA9716B26}" type="slidenum">
              <a:rPr lang="en-US" smtClean="0"/>
              <a:t>40</a:t>
            </a:fld>
            <a:endParaRPr lang="en-US" dirty="0"/>
          </a:p>
        </p:txBody>
      </p:sp>
    </p:spTree>
    <p:extLst>
      <p:ext uri="{BB962C8B-B14F-4D97-AF65-F5344CB8AC3E}">
        <p14:creationId xmlns:p14="http://schemas.microsoft.com/office/powerpoint/2010/main" val="399361192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39105"/>
          </a:xfrm>
        </p:spPr>
        <p:txBody>
          <a:bodyPr/>
          <a:lstStyle/>
          <a:p>
            <a:r>
              <a:rPr lang="en-US" dirty="0" smtClean="0"/>
              <a:t>Out of School Youth Can Include:</a:t>
            </a:r>
            <a:endParaRPr lang="en-US" dirty="0"/>
          </a:p>
        </p:txBody>
      </p:sp>
      <p:sp>
        <p:nvSpPr>
          <p:cNvPr id="3" name="Content Placeholder 2"/>
          <p:cNvSpPr>
            <a:spLocks noGrp="1"/>
          </p:cNvSpPr>
          <p:nvPr>
            <p:ph idx="1"/>
          </p:nvPr>
        </p:nvSpPr>
        <p:spPr>
          <a:xfrm>
            <a:off x="457200" y="1113744"/>
            <a:ext cx="8229600" cy="5012420"/>
          </a:xfrm>
        </p:spPr>
        <p:txBody>
          <a:bodyPr>
            <a:noAutofit/>
          </a:bodyPr>
          <a:lstStyle/>
          <a:p>
            <a:r>
              <a:rPr lang="en-US" dirty="0" smtClean="0"/>
              <a:t>Individual with a disability</a:t>
            </a:r>
          </a:p>
          <a:p>
            <a:r>
              <a:rPr lang="en-US" dirty="0" smtClean="0"/>
              <a:t>School </a:t>
            </a:r>
            <a:r>
              <a:rPr lang="en-US" dirty="0"/>
              <a:t>dropout</a:t>
            </a:r>
          </a:p>
          <a:p>
            <a:r>
              <a:rPr lang="en-US" dirty="0" smtClean="0"/>
              <a:t>Not attending school for at least the most recent complete school year calendar quarter</a:t>
            </a:r>
          </a:p>
          <a:p>
            <a:r>
              <a:rPr lang="en-US" dirty="0" smtClean="0"/>
              <a:t>A </a:t>
            </a:r>
            <a:r>
              <a:rPr lang="en-US" dirty="0"/>
              <a:t>high school graduate who </a:t>
            </a:r>
            <a:r>
              <a:rPr lang="en-US" dirty="0" smtClean="0"/>
              <a:t>is </a:t>
            </a:r>
            <a:r>
              <a:rPr lang="en-US" dirty="0"/>
              <a:t>basic skills </a:t>
            </a:r>
            <a:r>
              <a:rPr lang="en-US" dirty="0" smtClean="0"/>
              <a:t>deficient.</a:t>
            </a:r>
          </a:p>
          <a:p>
            <a:r>
              <a:rPr lang="en-US" dirty="0"/>
              <a:t>A high school graduate who is </a:t>
            </a:r>
            <a:r>
              <a:rPr lang="en-US" dirty="0" smtClean="0"/>
              <a:t>an English </a:t>
            </a:r>
            <a:r>
              <a:rPr lang="en-US" dirty="0"/>
              <a:t>language learner</a:t>
            </a:r>
            <a:r>
              <a:rPr lang="en-US" dirty="0" smtClean="0"/>
              <a:t>.</a:t>
            </a:r>
            <a:endParaRPr lang="en-US" dirty="0"/>
          </a:p>
        </p:txBody>
      </p:sp>
      <p:sp>
        <p:nvSpPr>
          <p:cNvPr id="4" name="Slide Number Placeholder 3"/>
          <p:cNvSpPr>
            <a:spLocks noGrp="1"/>
          </p:cNvSpPr>
          <p:nvPr>
            <p:ph type="sldNum" sz="quarter" idx="12"/>
          </p:nvPr>
        </p:nvSpPr>
        <p:spPr/>
        <p:txBody>
          <a:bodyPr/>
          <a:lstStyle/>
          <a:p>
            <a:fld id="{FF78E11D-55F8-804D-A594-BFACA9716B26}" type="slidenum">
              <a:rPr lang="en-US" smtClean="0"/>
              <a:t>41</a:t>
            </a:fld>
            <a:endParaRPr lang="en-US"/>
          </a:p>
        </p:txBody>
      </p:sp>
    </p:spTree>
    <p:extLst>
      <p:ext uri="{BB962C8B-B14F-4D97-AF65-F5344CB8AC3E}">
        <p14:creationId xmlns:p14="http://schemas.microsoft.com/office/powerpoint/2010/main" val="130970547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39105"/>
          </a:xfrm>
        </p:spPr>
        <p:txBody>
          <a:bodyPr/>
          <a:lstStyle/>
          <a:p>
            <a:r>
              <a:rPr lang="en-US" dirty="0" smtClean="0"/>
              <a:t>Out of School Youth, Continued:</a:t>
            </a:r>
            <a:endParaRPr lang="en-US" dirty="0"/>
          </a:p>
        </p:txBody>
      </p:sp>
      <p:sp>
        <p:nvSpPr>
          <p:cNvPr id="3" name="Content Placeholder 2"/>
          <p:cNvSpPr>
            <a:spLocks noGrp="1"/>
          </p:cNvSpPr>
          <p:nvPr>
            <p:ph idx="1"/>
          </p:nvPr>
        </p:nvSpPr>
        <p:spPr>
          <a:xfrm>
            <a:off x="457200" y="1113744"/>
            <a:ext cx="8229600" cy="5012420"/>
          </a:xfrm>
        </p:spPr>
        <p:txBody>
          <a:bodyPr>
            <a:noAutofit/>
          </a:bodyPr>
          <a:lstStyle/>
          <a:p>
            <a:r>
              <a:rPr lang="en-US" dirty="0" smtClean="0"/>
              <a:t>Offender</a:t>
            </a:r>
          </a:p>
          <a:p>
            <a:r>
              <a:rPr lang="en-US" dirty="0" smtClean="0"/>
              <a:t>Homeless</a:t>
            </a:r>
            <a:r>
              <a:rPr lang="en-US" dirty="0"/>
              <a:t>, runaway, or foster child</a:t>
            </a:r>
          </a:p>
          <a:p>
            <a:r>
              <a:rPr lang="en-US" dirty="0" smtClean="0"/>
              <a:t>Pregnant </a:t>
            </a:r>
            <a:r>
              <a:rPr lang="en-US" dirty="0"/>
              <a:t>or parenting</a:t>
            </a:r>
          </a:p>
          <a:p>
            <a:r>
              <a:rPr lang="en-US" dirty="0" smtClean="0"/>
              <a:t>A </a:t>
            </a:r>
            <a:r>
              <a:rPr lang="en-US" dirty="0"/>
              <a:t>low-income individual who requires additional assistance to enter or complete an educational program or to secure or hold employment</a:t>
            </a:r>
          </a:p>
        </p:txBody>
      </p:sp>
      <p:sp>
        <p:nvSpPr>
          <p:cNvPr id="4" name="Slide Number Placeholder 3"/>
          <p:cNvSpPr>
            <a:spLocks noGrp="1"/>
          </p:cNvSpPr>
          <p:nvPr>
            <p:ph type="sldNum" sz="quarter" idx="12"/>
          </p:nvPr>
        </p:nvSpPr>
        <p:spPr/>
        <p:txBody>
          <a:bodyPr/>
          <a:lstStyle/>
          <a:p>
            <a:fld id="{FF78E11D-55F8-804D-A594-BFACA9716B26}" type="slidenum">
              <a:rPr lang="en-US" smtClean="0"/>
              <a:t>42</a:t>
            </a:fld>
            <a:endParaRPr lang="en-US"/>
          </a:p>
        </p:txBody>
      </p:sp>
    </p:spTree>
    <p:extLst>
      <p:ext uri="{BB962C8B-B14F-4D97-AF65-F5344CB8AC3E}">
        <p14:creationId xmlns:p14="http://schemas.microsoft.com/office/powerpoint/2010/main" val="54128187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Department of Labor Youth </a:t>
            </a:r>
            <a:r>
              <a:rPr lang="en-US" dirty="0" smtClean="0"/>
              <a:t>Services</a:t>
            </a:r>
            <a:br>
              <a:rPr lang="en-US" dirty="0" smtClean="0"/>
            </a:br>
            <a:r>
              <a:rPr lang="en-US" dirty="0" smtClean="0"/>
              <a:t>In School Youth</a:t>
            </a:r>
            <a:endParaRPr lang="en-US" dirty="0"/>
          </a:p>
        </p:txBody>
      </p:sp>
      <p:sp>
        <p:nvSpPr>
          <p:cNvPr id="3" name="Content Placeholder 2"/>
          <p:cNvSpPr>
            <a:spLocks noGrp="1"/>
          </p:cNvSpPr>
          <p:nvPr>
            <p:ph idx="1"/>
          </p:nvPr>
        </p:nvSpPr>
        <p:spPr/>
        <p:txBody>
          <a:bodyPr/>
          <a:lstStyle/>
          <a:p>
            <a:r>
              <a:rPr lang="en-US" dirty="0" smtClean="0"/>
              <a:t>Age 14 to 21 (and attending school)</a:t>
            </a:r>
          </a:p>
          <a:p>
            <a:r>
              <a:rPr lang="en-US" dirty="0" smtClean="0"/>
              <a:t>Low Income</a:t>
            </a:r>
          </a:p>
          <a:p>
            <a:r>
              <a:rPr lang="en-US" dirty="0" smtClean="0"/>
              <a:t>In one or more of the categories on next slide:</a:t>
            </a:r>
            <a:endParaRPr lang="en-US" dirty="0"/>
          </a:p>
        </p:txBody>
      </p:sp>
      <p:sp>
        <p:nvSpPr>
          <p:cNvPr id="4" name="Slide Number Placeholder 3"/>
          <p:cNvSpPr>
            <a:spLocks noGrp="1"/>
          </p:cNvSpPr>
          <p:nvPr>
            <p:ph type="sldNum" sz="quarter" idx="12"/>
          </p:nvPr>
        </p:nvSpPr>
        <p:spPr/>
        <p:txBody>
          <a:bodyPr/>
          <a:lstStyle/>
          <a:p>
            <a:fld id="{FF78E11D-55F8-804D-A594-BFACA9716B26}" type="slidenum">
              <a:rPr lang="en-US" smtClean="0"/>
              <a:t>43</a:t>
            </a:fld>
            <a:endParaRPr lang="en-US" dirty="0"/>
          </a:p>
        </p:txBody>
      </p:sp>
    </p:spTree>
    <p:extLst>
      <p:ext uri="{BB962C8B-B14F-4D97-AF65-F5344CB8AC3E}">
        <p14:creationId xmlns:p14="http://schemas.microsoft.com/office/powerpoint/2010/main" val="47963423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Encourage the Heart</a:t>
            </a:r>
          </a:p>
        </p:txBody>
      </p:sp>
      <p:sp>
        <p:nvSpPr>
          <p:cNvPr id="3" name="Content Placeholder 2"/>
          <p:cNvSpPr>
            <a:spLocks noGrp="1"/>
          </p:cNvSpPr>
          <p:nvPr>
            <p:ph idx="1"/>
          </p:nvPr>
        </p:nvSpPr>
        <p:spPr/>
        <p:txBody>
          <a:bodyPr/>
          <a:lstStyle/>
          <a:p>
            <a:r>
              <a:rPr lang="en-US" dirty="0" smtClean="0"/>
              <a:t>Part </a:t>
            </a:r>
            <a:r>
              <a:rPr lang="en-US" dirty="0"/>
              <a:t>of “encouraging the heart” is successful outcomes and improved lives for everyone in our communities, including those of us who have disabilities.  </a:t>
            </a:r>
          </a:p>
        </p:txBody>
      </p:sp>
      <p:sp>
        <p:nvSpPr>
          <p:cNvPr id="4" name="Slide Number Placeholder 3"/>
          <p:cNvSpPr>
            <a:spLocks noGrp="1"/>
          </p:cNvSpPr>
          <p:nvPr>
            <p:ph type="sldNum" sz="quarter" idx="12"/>
          </p:nvPr>
        </p:nvSpPr>
        <p:spPr/>
        <p:txBody>
          <a:bodyPr/>
          <a:lstStyle/>
          <a:p>
            <a:fld id="{FF78E11D-55F8-804D-A594-BFACA9716B26}" type="slidenum">
              <a:rPr lang="en-US" smtClean="0"/>
              <a:t>44</a:t>
            </a:fld>
            <a:endParaRPr lang="en-US" dirty="0"/>
          </a:p>
        </p:txBody>
      </p:sp>
    </p:spTree>
    <p:extLst>
      <p:ext uri="{BB962C8B-B14F-4D97-AF65-F5344CB8AC3E}">
        <p14:creationId xmlns:p14="http://schemas.microsoft.com/office/powerpoint/2010/main" val="312031282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 so Far?</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sz="quarter" idx="12"/>
          </p:nvPr>
        </p:nvSpPr>
        <p:spPr/>
        <p:txBody>
          <a:bodyPr/>
          <a:lstStyle/>
          <a:p>
            <a:fld id="{FF78E11D-55F8-804D-A594-BFACA9716B26}" type="slidenum">
              <a:rPr lang="en-US" smtClean="0"/>
              <a:t>45</a:t>
            </a:fld>
            <a:endParaRPr lang="en-US" dirty="0"/>
          </a:p>
        </p:txBody>
      </p:sp>
    </p:spTree>
    <p:extLst>
      <p:ext uri="{BB962C8B-B14F-4D97-AF65-F5344CB8AC3E}">
        <p14:creationId xmlns:p14="http://schemas.microsoft.com/office/powerpoint/2010/main" val="142176146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a:solidFill>
            <a:schemeClr val="bg1"/>
          </a:solidFill>
        </p:spPr>
        <p:txBody>
          <a:bodyPr/>
          <a:lstStyle/>
          <a:p>
            <a:r>
              <a:rPr lang="en-US" b="1" dirty="0" smtClean="0">
                <a:solidFill>
                  <a:srgbClr val="52326A"/>
                </a:solidFill>
              </a:rPr>
              <a:t>Youth Technical Assistance Center</a:t>
            </a:r>
            <a:endParaRPr lang="en-US" b="1" dirty="0">
              <a:solidFill>
                <a:srgbClr val="52326A"/>
              </a:solidFill>
            </a:endParaRPr>
          </a:p>
        </p:txBody>
      </p:sp>
      <p:sp>
        <p:nvSpPr>
          <p:cNvPr id="3" name="Content Placeholder 2"/>
          <p:cNvSpPr>
            <a:spLocks noGrp="1"/>
          </p:cNvSpPr>
          <p:nvPr>
            <p:ph idx="1"/>
          </p:nvPr>
        </p:nvSpPr>
        <p:spPr/>
        <p:txBody>
          <a:bodyPr>
            <a:normAutofit/>
          </a:bodyPr>
          <a:lstStyle/>
          <a:p>
            <a:pPr marL="0" indent="0">
              <a:buNone/>
            </a:pPr>
            <a:r>
              <a:rPr lang="en-US" dirty="0" smtClean="0">
                <a:hlinkClick r:id="rId3"/>
              </a:rPr>
              <a:t>Youth Technical Assistance Center</a:t>
            </a:r>
            <a:endParaRPr lang="en-US" dirty="0"/>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C91D8B6-5AA5-4691-9249-FEE1F3B60782}" type="slidenum">
              <a:rPr kumimoji="0" lang="en-US" sz="3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46</a:t>
            </a:fld>
            <a:endParaRPr kumimoji="0" lang="en-US" sz="32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209140057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rgbClr val="7030A0"/>
                </a:solidFill>
              </a:rPr>
              <a:t>Y-TAC </a:t>
            </a:r>
            <a:r>
              <a:rPr lang="en-US" b="1" dirty="0">
                <a:solidFill>
                  <a:srgbClr val="7030A0"/>
                </a:solidFill>
              </a:rPr>
              <a:t>MISSION &amp; GOALS</a:t>
            </a:r>
            <a:br>
              <a:rPr lang="en-US" b="1" dirty="0">
                <a:solidFill>
                  <a:srgbClr val="7030A0"/>
                </a:solidFill>
              </a:rPr>
            </a:br>
            <a:endParaRPr lang="en-US" dirty="0">
              <a:solidFill>
                <a:srgbClr val="7030A0"/>
              </a:solidFill>
            </a:endParaRPr>
          </a:p>
        </p:txBody>
      </p:sp>
      <p:sp>
        <p:nvSpPr>
          <p:cNvPr id="3" name="Content Placeholder 2"/>
          <p:cNvSpPr>
            <a:spLocks noGrp="1"/>
          </p:cNvSpPr>
          <p:nvPr>
            <p:ph idx="1"/>
          </p:nvPr>
        </p:nvSpPr>
        <p:spPr>
          <a:xfrm>
            <a:off x="304800" y="990600"/>
            <a:ext cx="8534400" cy="5257800"/>
          </a:xfrm>
        </p:spPr>
        <p:txBody>
          <a:bodyPr>
            <a:normAutofit/>
          </a:bodyPr>
          <a:lstStyle/>
          <a:p>
            <a:pPr marL="0" indent="0">
              <a:buNone/>
            </a:pPr>
            <a:r>
              <a:rPr lang="en-US" b="1" dirty="0" smtClean="0"/>
              <a:t>GOAL </a:t>
            </a:r>
            <a:r>
              <a:rPr lang="en-US" b="1" dirty="0"/>
              <a:t>1</a:t>
            </a:r>
          </a:p>
          <a:p>
            <a:pPr marL="0" indent="0">
              <a:buNone/>
            </a:pPr>
            <a:r>
              <a:rPr lang="en-US" b="1" dirty="0"/>
              <a:t>Increase State VR agencies abilities in and implementation of the following practices</a:t>
            </a:r>
            <a:r>
              <a:rPr lang="en-US" b="1" dirty="0" smtClean="0"/>
              <a:t>:</a:t>
            </a:r>
          </a:p>
          <a:p>
            <a:pPr marL="0" indent="0">
              <a:buNone/>
            </a:pPr>
            <a:endParaRPr lang="en-US" dirty="0"/>
          </a:p>
          <a:p>
            <a:r>
              <a:rPr lang="en-US" dirty="0"/>
              <a:t>Identifying the needs and creating plans to meet the needs of </a:t>
            </a:r>
            <a:r>
              <a:rPr lang="en-US" dirty="0" smtClean="0"/>
              <a:t>youth with disabilities.</a:t>
            </a:r>
            <a:endParaRPr lang="en-US" dirty="0"/>
          </a:p>
          <a:p>
            <a:r>
              <a:rPr lang="en-US" dirty="0"/>
              <a:t>Establishing partnerships with State and local agencies, service providers, or other </a:t>
            </a:r>
            <a:r>
              <a:rPr lang="en-US" dirty="0" smtClean="0"/>
              <a:t>entities.</a:t>
            </a:r>
            <a:endParaRPr lang="en-US" dirty="0"/>
          </a:p>
          <a:p>
            <a:pPr marL="0" indent="0">
              <a:buNone/>
            </a:pPr>
            <a:endParaRPr lang="en-US" dirty="0"/>
          </a:p>
          <a:p>
            <a:pPr marL="0" indent="0">
              <a:buNone/>
            </a:pPr>
            <a:endParaRPr lang="en-US" b="1" dirty="0"/>
          </a:p>
        </p:txBody>
      </p:sp>
    </p:spTree>
    <p:extLst>
      <p:ext uri="{BB962C8B-B14F-4D97-AF65-F5344CB8AC3E}">
        <p14:creationId xmlns:p14="http://schemas.microsoft.com/office/powerpoint/2010/main" val="349968865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3961"/>
            <a:ext cx="8229600" cy="991454"/>
          </a:xfrm>
        </p:spPr>
        <p:txBody>
          <a:bodyPr/>
          <a:lstStyle/>
          <a:p>
            <a:r>
              <a:rPr lang="en-US" dirty="0" smtClean="0"/>
              <a:t>Y-TAC Goal 1, Continued</a:t>
            </a:r>
            <a:endParaRPr lang="en-US" dirty="0"/>
          </a:p>
        </p:txBody>
      </p:sp>
      <p:sp>
        <p:nvSpPr>
          <p:cNvPr id="3" name="Content Placeholder 2"/>
          <p:cNvSpPr>
            <a:spLocks noGrp="1"/>
          </p:cNvSpPr>
          <p:nvPr>
            <p:ph idx="1"/>
          </p:nvPr>
        </p:nvSpPr>
        <p:spPr>
          <a:xfrm>
            <a:off x="457200" y="1125416"/>
            <a:ext cx="8229600" cy="4870938"/>
          </a:xfrm>
        </p:spPr>
        <p:txBody>
          <a:bodyPr>
            <a:noAutofit/>
          </a:bodyPr>
          <a:lstStyle/>
          <a:p>
            <a:r>
              <a:rPr lang="en-US" dirty="0">
                <a:solidFill>
                  <a:prstClr val="black"/>
                </a:solidFill>
              </a:rPr>
              <a:t>Implementing outreach policies and procedures to increase engagement of </a:t>
            </a:r>
            <a:r>
              <a:rPr lang="en-US" dirty="0" smtClean="0">
                <a:solidFill>
                  <a:prstClr val="black"/>
                </a:solidFill>
              </a:rPr>
              <a:t>youth with disabilities.</a:t>
            </a:r>
          </a:p>
          <a:p>
            <a:r>
              <a:rPr lang="en-US" dirty="0" smtClean="0">
                <a:solidFill>
                  <a:prstClr val="black"/>
                </a:solidFill>
              </a:rPr>
              <a:t>Implementing </a:t>
            </a:r>
            <a:r>
              <a:rPr lang="en-US" dirty="0">
                <a:solidFill>
                  <a:prstClr val="black"/>
                </a:solidFill>
              </a:rPr>
              <a:t>collaborative/coordinated service strategies that increase youth competitive, integrated employment (mentoring, higher education and training, work experiences, internships and apprenticeships).</a:t>
            </a:r>
          </a:p>
          <a:p>
            <a:endParaRPr lang="en-US" dirty="0"/>
          </a:p>
        </p:txBody>
      </p:sp>
    </p:spTree>
    <p:extLst>
      <p:ext uri="{BB962C8B-B14F-4D97-AF65-F5344CB8AC3E}">
        <p14:creationId xmlns:p14="http://schemas.microsoft.com/office/powerpoint/2010/main" val="90617329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Y-TAC Goal 2</a:t>
            </a:r>
            <a:endParaRPr lang="en-US" dirty="0"/>
          </a:p>
        </p:txBody>
      </p:sp>
      <p:sp>
        <p:nvSpPr>
          <p:cNvPr id="3" name="Content Placeholder 2"/>
          <p:cNvSpPr>
            <a:spLocks noGrp="1"/>
          </p:cNvSpPr>
          <p:nvPr>
            <p:ph idx="1"/>
          </p:nvPr>
        </p:nvSpPr>
        <p:spPr/>
        <p:txBody>
          <a:bodyPr>
            <a:noAutofit/>
          </a:bodyPr>
          <a:lstStyle/>
          <a:p>
            <a:pPr marL="0" lvl="0" indent="0">
              <a:buNone/>
            </a:pPr>
            <a:r>
              <a:rPr lang="en-US" b="1" dirty="0" smtClean="0">
                <a:solidFill>
                  <a:prstClr val="black"/>
                </a:solidFill>
              </a:rPr>
              <a:t>Increase </a:t>
            </a:r>
            <a:r>
              <a:rPr lang="en-US" b="1" dirty="0">
                <a:solidFill>
                  <a:prstClr val="black"/>
                </a:solidFill>
              </a:rPr>
              <a:t>VR personnel’s abilities in and implementation of the following practices: </a:t>
            </a:r>
            <a:endParaRPr lang="en-US" b="1" dirty="0" smtClean="0">
              <a:solidFill>
                <a:prstClr val="black"/>
              </a:solidFill>
            </a:endParaRPr>
          </a:p>
          <a:p>
            <a:pPr marL="0" lvl="0" indent="0">
              <a:buNone/>
            </a:pPr>
            <a:endParaRPr lang="en-US" dirty="0">
              <a:solidFill>
                <a:prstClr val="black"/>
              </a:solidFill>
            </a:endParaRPr>
          </a:p>
          <a:p>
            <a:r>
              <a:rPr lang="en-US" dirty="0">
                <a:solidFill>
                  <a:prstClr val="black"/>
                </a:solidFill>
              </a:rPr>
              <a:t>Developing quality individualized plans for employment for </a:t>
            </a:r>
            <a:r>
              <a:rPr lang="en-US" dirty="0" smtClean="0">
                <a:solidFill>
                  <a:prstClr val="black"/>
                </a:solidFill>
              </a:rPr>
              <a:t>youth with disabilities.</a:t>
            </a:r>
            <a:endParaRPr lang="en-US" dirty="0">
              <a:solidFill>
                <a:prstClr val="black"/>
              </a:solidFill>
            </a:endParaRPr>
          </a:p>
          <a:p>
            <a:r>
              <a:rPr lang="en-US" dirty="0">
                <a:solidFill>
                  <a:prstClr val="black"/>
                </a:solidFill>
              </a:rPr>
              <a:t>Developing and sustaining partnerships and </a:t>
            </a:r>
            <a:r>
              <a:rPr lang="en-US" dirty="0" smtClean="0">
                <a:solidFill>
                  <a:prstClr val="black"/>
                </a:solidFill>
              </a:rPr>
              <a:t>relationships.</a:t>
            </a:r>
            <a:endParaRPr lang="en-US" dirty="0">
              <a:solidFill>
                <a:prstClr val="black"/>
              </a:solidFill>
            </a:endParaRPr>
          </a:p>
        </p:txBody>
      </p:sp>
    </p:spTree>
    <p:extLst>
      <p:ext uri="{BB962C8B-B14F-4D97-AF65-F5344CB8AC3E}">
        <p14:creationId xmlns:p14="http://schemas.microsoft.com/office/powerpoint/2010/main" val="12909084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Autofit/>
          </a:bodyPr>
          <a:lstStyle/>
          <a:p>
            <a:r>
              <a:rPr lang="en-US" dirty="0" smtClean="0">
                <a:latin typeface="+mn-lt"/>
                <a:ea typeface="+mn-ea"/>
                <a:cs typeface="+mn-cs"/>
              </a:rPr>
              <a:t/>
            </a:r>
            <a:br>
              <a:rPr lang="en-US" dirty="0" smtClean="0">
                <a:latin typeface="+mn-lt"/>
                <a:ea typeface="+mn-ea"/>
                <a:cs typeface="+mn-cs"/>
              </a:rPr>
            </a:br>
            <a:r>
              <a:rPr lang="en-US" dirty="0" smtClean="0">
                <a:latin typeface="+mn-lt"/>
                <a:ea typeface="+mn-ea"/>
                <a:cs typeface="+mn-cs"/>
              </a:rPr>
              <a:t>Intent </a:t>
            </a:r>
            <a:r>
              <a:rPr lang="en-US" dirty="0">
                <a:latin typeface="+mn-lt"/>
                <a:ea typeface="+mn-ea"/>
                <a:cs typeface="+mn-cs"/>
              </a:rPr>
              <a:t>of WIOA</a:t>
            </a:r>
            <a:br>
              <a:rPr lang="en-US" dirty="0">
                <a:latin typeface="+mn-lt"/>
                <a:ea typeface="+mn-ea"/>
                <a:cs typeface="+mn-cs"/>
              </a:rPr>
            </a:br>
            <a:endParaRPr lang="en-US" dirty="0"/>
          </a:p>
        </p:txBody>
      </p:sp>
      <p:sp>
        <p:nvSpPr>
          <p:cNvPr id="5" name="Content Placeholder 4"/>
          <p:cNvSpPr>
            <a:spLocks noGrp="1"/>
          </p:cNvSpPr>
          <p:nvPr>
            <p:ph idx="1"/>
          </p:nvPr>
        </p:nvSpPr>
        <p:spPr/>
        <p:txBody>
          <a:bodyPr/>
          <a:lstStyle/>
          <a:p>
            <a:r>
              <a:rPr lang="en-US" sz="3000" dirty="0"/>
              <a:t>The purpose of WIOA is to better align the workforce system with education and economic development in an effort to create a collective response to economic and labor market challenges on the national, state, and local levels.</a:t>
            </a:r>
          </a:p>
          <a:p>
            <a:pPr marL="0" indent="0">
              <a:buNone/>
            </a:pPr>
            <a:endParaRPr lang="en-US" b="1" dirty="0" smtClean="0"/>
          </a:p>
          <a:p>
            <a:pPr marL="0" indent="0">
              <a:buNone/>
            </a:pPr>
            <a:endParaRPr lang="en-US" dirty="0"/>
          </a:p>
        </p:txBody>
      </p:sp>
    </p:spTree>
    <p:extLst>
      <p:ext uri="{BB962C8B-B14F-4D97-AF65-F5344CB8AC3E}">
        <p14:creationId xmlns:p14="http://schemas.microsoft.com/office/powerpoint/2010/main" val="286337712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Y-TAC Goal 2, Continued</a:t>
            </a:r>
            <a:endParaRPr lang="en-US" dirty="0"/>
          </a:p>
        </p:txBody>
      </p:sp>
      <p:sp>
        <p:nvSpPr>
          <p:cNvPr id="3" name="Content Placeholder 2"/>
          <p:cNvSpPr>
            <a:spLocks noGrp="1"/>
          </p:cNvSpPr>
          <p:nvPr>
            <p:ph idx="1"/>
          </p:nvPr>
        </p:nvSpPr>
        <p:spPr/>
        <p:txBody>
          <a:bodyPr/>
          <a:lstStyle/>
          <a:p>
            <a:r>
              <a:rPr lang="en-US" dirty="0">
                <a:solidFill>
                  <a:prstClr val="black"/>
                </a:solidFill>
              </a:rPr>
              <a:t>Developing and implementing effective outreach to increase VR access for </a:t>
            </a:r>
            <a:r>
              <a:rPr lang="en-US" dirty="0" smtClean="0">
                <a:solidFill>
                  <a:prstClr val="black"/>
                </a:solidFill>
              </a:rPr>
              <a:t>youth with disabilities.</a:t>
            </a:r>
            <a:endParaRPr lang="en-US" dirty="0">
              <a:solidFill>
                <a:prstClr val="black"/>
              </a:solidFill>
            </a:endParaRPr>
          </a:p>
          <a:p>
            <a:r>
              <a:rPr lang="en-US" dirty="0">
                <a:solidFill>
                  <a:prstClr val="black"/>
                </a:solidFill>
              </a:rPr>
              <a:t>Developing customized training, career training, and work experiences for </a:t>
            </a:r>
            <a:r>
              <a:rPr lang="en-US" dirty="0" smtClean="0">
                <a:solidFill>
                  <a:prstClr val="black"/>
                </a:solidFill>
              </a:rPr>
              <a:t>youth with disabilities.</a:t>
            </a:r>
            <a:endParaRPr lang="en-US" dirty="0">
              <a:solidFill>
                <a:prstClr val="black"/>
              </a:solidFill>
            </a:endParaRPr>
          </a:p>
          <a:p>
            <a:r>
              <a:rPr lang="en-US" dirty="0">
                <a:solidFill>
                  <a:prstClr val="black"/>
                </a:solidFill>
              </a:rPr>
              <a:t>Developing and delivering support services to career training providers and employers.</a:t>
            </a:r>
          </a:p>
          <a:p>
            <a:endParaRPr lang="en-US" dirty="0"/>
          </a:p>
          <a:p>
            <a:endParaRPr lang="en-US" dirty="0"/>
          </a:p>
        </p:txBody>
      </p:sp>
    </p:spTree>
    <p:extLst>
      <p:ext uri="{BB962C8B-B14F-4D97-AF65-F5344CB8AC3E}">
        <p14:creationId xmlns:p14="http://schemas.microsoft.com/office/powerpoint/2010/main" val="24570718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Y-TAC Goals 3 and 4</a:t>
            </a:r>
            <a:endParaRPr lang="en-US" dirty="0"/>
          </a:p>
        </p:txBody>
      </p:sp>
      <p:sp>
        <p:nvSpPr>
          <p:cNvPr id="3" name="Content Placeholder 2"/>
          <p:cNvSpPr>
            <a:spLocks noGrp="1"/>
          </p:cNvSpPr>
          <p:nvPr>
            <p:ph idx="1"/>
          </p:nvPr>
        </p:nvSpPr>
        <p:spPr>
          <a:xfrm>
            <a:off x="381000" y="1219200"/>
            <a:ext cx="8305800" cy="4906963"/>
          </a:xfrm>
        </p:spPr>
        <p:txBody>
          <a:bodyPr>
            <a:normAutofit/>
          </a:bodyPr>
          <a:lstStyle/>
          <a:p>
            <a:pPr marL="0" indent="0">
              <a:buNone/>
            </a:pPr>
            <a:r>
              <a:rPr lang="en-US" b="1" dirty="0" smtClean="0"/>
              <a:t>Goal 3</a:t>
            </a:r>
          </a:p>
          <a:p>
            <a:pPr marL="0" indent="0">
              <a:buNone/>
            </a:pPr>
            <a:r>
              <a:rPr lang="en-US" dirty="0" smtClean="0"/>
              <a:t>Increase </a:t>
            </a:r>
            <a:r>
              <a:rPr lang="en-US" dirty="0"/>
              <a:t>referrals and applications of Youth with Disabilities to VR</a:t>
            </a:r>
            <a:r>
              <a:rPr lang="en-US" dirty="0" smtClean="0"/>
              <a:t>.</a:t>
            </a:r>
          </a:p>
          <a:p>
            <a:pPr marL="0" indent="0">
              <a:buNone/>
            </a:pPr>
            <a:endParaRPr lang="en-US" dirty="0"/>
          </a:p>
          <a:p>
            <a:pPr marL="0" indent="0">
              <a:buNone/>
            </a:pPr>
            <a:r>
              <a:rPr lang="en-US" b="1" dirty="0"/>
              <a:t>GOAL 4</a:t>
            </a:r>
          </a:p>
          <a:p>
            <a:pPr marL="0" indent="0">
              <a:buNone/>
            </a:pPr>
            <a:r>
              <a:rPr lang="en-US" dirty="0" smtClean="0"/>
              <a:t>Increase </a:t>
            </a:r>
            <a:r>
              <a:rPr lang="en-US" dirty="0"/>
              <a:t>the number of Youth with Disabilities served by State VR agencies</a:t>
            </a:r>
            <a:r>
              <a:rPr lang="en-US" dirty="0" smtClean="0"/>
              <a:t>.</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167725855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Y-TAC Goal 5</a:t>
            </a:r>
            <a:endParaRPr lang="en-US" dirty="0"/>
          </a:p>
        </p:txBody>
      </p:sp>
      <p:sp>
        <p:nvSpPr>
          <p:cNvPr id="3" name="Content Placeholder 2"/>
          <p:cNvSpPr>
            <a:spLocks noGrp="1"/>
          </p:cNvSpPr>
          <p:nvPr>
            <p:ph idx="1"/>
          </p:nvPr>
        </p:nvSpPr>
        <p:spPr/>
        <p:txBody>
          <a:bodyPr>
            <a:noAutofit/>
          </a:bodyPr>
          <a:lstStyle/>
          <a:p>
            <a:pPr marL="0" lvl="0" indent="0">
              <a:buNone/>
            </a:pPr>
            <a:r>
              <a:rPr lang="en-US" dirty="0">
                <a:solidFill>
                  <a:prstClr val="black"/>
                </a:solidFill>
              </a:rPr>
              <a:t>GOAL 5</a:t>
            </a:r>
          </a:p>
          <a:p>
            <a:pPr marL="0" lvl="0" indent="0">
              <a:buNone/>
            </a:pPr>
            <a:r>
              <a:rPr lang="en-US" dirty="0">
                <a:solidFill>
                  <a:prstClr val="black"/>
                </a:solidFill>
              </a:rPr>
              <a:t>Increase the number of Youth with Disabilities served by VR agencies who engage in postsecondary education and training that leads to the attainment of postsecondary education skills and credentials needed for employment in high-demand occupations.</a:t>
            </a:r>
          </a:p>
          <a:p>
            <a:pPr marL="0" lvl="0" indent="0">
              <a:buNone/>
            </a:pPr>
            <a:endParaRPr lang="en-US" dirty="0">
              <a:solidFill>
                <a:prstClr val="black"/>
              </a:solidFill>
            </a:endParaRPr>
          </a:p>
          <a:p>
            <a:endParaRPr lang="en-US" dirty="0"/>
          </a:p>
        </p:txBody>
      </p:sp>
    </p:spTree>
    <p:extLst>
      <p:ext uri="{BB962C8B-B14F-4D97-AF65-F5344CB8AC3E}">
        <p14:creationId xmlns:p14="http://schemas.microsoft.com/office/powerpoint/2010/main" val="117602124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Y-TAC Goal 6</a:t>
            </a:r>
            <a:endParaRPr lang="en-US" dirty="0"/>
          </a:p>
        </p:txBody>
      </p:sp>
      <p:sp>
        <p:nvSpPr>
          <p:cNvPr id="3" name="Content Placeholder 2"/>
          <p:cNvSpPr>
            <a:spLocks noGrp="1"/>
          </p:cNvSpPr>
          <p:nvPr>
            <p:ph idx="1"/>
          </p:nvPr>
        </p:nvSpPr>
        <p:spPr/>
        <p:txBody>
          <a:bodyPr/>
          <a:lstStyle/>
          <a:p>
            <a:pPr marL="0" lvl="0" indent="0">
              <a:buNone/>
            </a:pPr>
            <a:r>
              <a:rPr lang="en-US" dirty="0">
                <a:solidFill>
                  <a:prstClr val="black"/>
                </a:solidFill>
              </a:rPr>
              <a:t>GOAL 6</a:t>
            </a:r>
          </a:p>
          <a:p>
            <a:pPr marL="0" lvl="0" indent="0">
              <a:buNone/>
            </a:pPr>
            <a:r>
              <a:rPr lang="en-US" dirty="0">
                <a:solidFill>
                  <a:prstClr val="black"/>
                </a:solidFill>
              </a:rPr>
              <a:t>Increase the number of Youth with Disabilities served by VR agencies who obtain competitive integrated employment, especially in high-demand occupations in career paths that are responsive to employer needs.</a:t>
            </a:r>
          </a:p>
          <a:p>
            <a:endParaRPr lang="en-US" dirty="0"/>
          </a:p>
        </p:txBody>
      </p:sp>
    </p:spTree>
    <p:extLst>
      <p:ext uri="{BB962C8B-B14F-4D97-AF65-F5344CB8AC3E}">
        <p14:creationId xmlns:p14="http://schemas.microsoft.com/office/powerpoint/2010/main" val="413489527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WINTAC</a:t>
            </a:r>
            <a:endParaRPr lang="en-US" b="1" dirty="0"/>
          </a:p>
        </p:txBody>
      </p:sp>
      <p:sp>
        <p:nvSpPr>
          <p:cNvPr id="3" name="Content Placeholder 2"/>
          <p:cNvSpPr>
            <a:spLocks noGrp="1"/>
          </p:cNvSpPr>
          <p:nvPr>
            <p:ph idx="1"/>
          </p:nvPr>
        </p:nvSpPr>
        <p:spPr/>
        <p:txBody>
          <a:bodyPr/>
          <a:lstStyle/>
          <a:p>
            <a:r>
              <a:rPr lang="en-US" dirty="0" smtClean="0">
                <a:hlinkClick r:id="rId3"/>
              </a:rPr>
              <a:t>WINTAC </a:t>
            </a:r>
            <a:endParaRPr lang="en-US" dirty="0"/>
          </a:p>
        </p:txBody>
      </p:sp>
    </p:spTree>
    <p:extLst>
      <p:ext uri="{BB962C8B-B14F-4D97-AF65-F5344CB8AC3E}">
        <p14:creationId xmlns:p14="http://schemas.microsoft.com/office/powerpoint/2010/main" val="414094467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2">
              <a:alpha val="59000"/>
            </a:schemeClr>
          </a:solidFill>
        </p:spPr>
        <p:txBody>
          <a:bodyPr>
            <a:normAutofit/>
          </a:bodyPr>
          <a:lstStyle/>
          <a:p>
            <a:r>
              <a:rPr lang="en-US" dirty="0" smtClean="0">
                <a:solidFill>
                  <a:schemeClr val="bg1"/>
                </a:solidFill>
              </a:rPr>
              <a:t>Arkansas Rehabilitation Services</a:t>
            </a:r>
            <a:endParaRPr lang="en-US" dirty="0">
              <a:solidFill>
                <a:schemeClr val="bg1"/>
              </a:solidFill>
            </a:endParaRPr>
          </a:p>
        </p:txBody>
      </p:sp>
      <p:sp>
        <p:nvSpPr>
          <p:cNvPr id="3" name="Content Placeholder 2"/>
          <p:cNvSpPr>
            <a:spLocks noGrp="1"/>
          </p:cNvSpPr>
          <p:nvPr>
            <p:ph idx="1"/>
          </p:nvPr>
        </p:nvSpPr>
        <p:spPr/>
        <p:txBody>
          <a:bodyPr/>
          <a:lstStyle/>
          <a:p>
            <a:r>
              <a:rPr lang="en-US" dirty="0" smtClean="0">
                <a:hlinkClick r:id="rId2"/>
              </a:rPr>
              <a:t>Arkansas Rehabilitation Services</a:t>
            </a:r>
            <a:endParaRPr lang="en-US" dirty="0" smtClean="0"/>
          </a:p>
          <a:p>
            <a:endParaRPr lang="en-US" dirty="0"/>
          </a:p>
          <a:p>
            <a:r>
              <a:rPr lang="en-US" b="1" dirty="0"/>
              <a:t>Program:</a:t>
            </a:r>
            <a:r>
              <a:rPr lang="en-US" dirty="0"/>
              <a:t> Vocational Rehabilitation Services/Supported Employment Services</a:t>
            </a:r>
          </a:p>
          <a:p>
            <a:r>
              <a:rPr lang="en-US" b="1" dirty="0"/>
              <a:t>Purpose/Mission:</a:t>
            </a:r>
            <a:r>
              <a:rPr lang="en-US" dirty="0"/>
              <a:t> Providing opportunities for individuals with disabilities to work and lead productive and independent lives.</a:t>
            </a:r>
          </a:p>
          <a:p>
            <a:endParaRPr lang="en-US" dirty="0"/>
          </a:p>
          <a:p>
            <a:endParaRPr lang="en-US" dirty="0"/>
          </a:p>
        </p:txBody>
      </p:sp>
    </p:spTree>
    <p:extLst>
      <p:ext uri="{BB962C8B-B14F-4D97-AF65-F5344CB8AC3E}">
        <p14:creationId xmlns:p14="http://schemas.microsoft.com/office/powerpoint/2010/main" val="2448891465"/>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solidFill>
                  <a:prstClr val="black"/>
                </a:solidFill>
              </a:rPr>
              <a:t>Application/Eligibility/Planning:</a:t>
            </a:r>
            <a:r>
              <a:rPr lang="en-US" dirty="0">
                <a:solidFill>
                  <a:prstClr val="black"/>
                </a:solidFill>
              </a:rPr>
              <a:t/>
            </a:r>
            <a:br>
              <a:rPr lang="en-US" dirty="0">
                <a:solidFill>
                  <a:prstClr val="black"/>
                </a:solidFill>
              </a:rPr>
            </a:br>
            <a:endParaRPr lang="en-US" dirty="0"/>
          </a:p>
        </p:txBody>
      </p:sp>
      <p:sp>
        <p:nvSpPr>
          <p:cNvPr id="3" name="Content Placeholder 2"/>
          <p:cNvSpPr>
            <a:spLocks noGrp="1"/>
          </p:cNvSpPr>
          <p:nvPr>
            <p:ph idx="1"/>
          </p:nvPr>
        </p:nvSpPr>
        <p:spPr/>
        <p:txBody>
          <a:bodyPr>
            <a:normAutofit fontScale="92500"/>
          </a:bodyPr>
          <a:lstStyle/>
          <a:p>
            <a:pPr marL="457200" lvl="0" indent="-457200">
              <a:spcBef>
                <a:spcPts val="0"/>
              </a:spcBef>
              <a:defRPr/>
            </a:pPr>
            <a:r>
              <a:rPr lang="en-US" sz="2800" dirty="0">
                <a:solidFill>
                  <a:prstClr val="black"/>
                </a:solidFill>
              </a:rPr>
              <a:t>Anyone who is a </a:t>
            </a:r>
            <a:r>
              <a:rPr lang="en-US" sz="2800" i="1" dirty="0">
                <a:solidFill>
                  <a:prstClr val="black"/>
                </a:solidFill>
              </a:rPr>
              <a:t>legal</a:t>
            </a:r>
            <a:r>
              <a:rPr lang="en-US" sz="2800" dirty="0">
                <a:solidFill>
                  <a:prstClr val="black"/>
                </a:solidFill>
              </a:rPr>
              <a:t> Arkansas resident and determined eligible for services can qualify. Age 16 and above…</a:t>
            </a:r>
          </a:p>
          <a:p>
            <a:pPr marL="457200" lvl="0" indent="-457200">
              <a:spcBef>
                <a:spcPts val="0"/>
              </a:spcBef>
              <a:defRPr/>
            </a:pPr>
            <a:r>
              <a:rPr lang="en-US" sz="2800" dirty="0">
                <a:solidFill>
                  <a:prstClr val="black"/>
                </a:solidFill>
              </a:rPr>
              <a:t>The initial steps to apply are:</a:t>
            </a:r>
          </a:p>
          <a:p>
            <a:pPr marL="914400" lvl="1" indent="-457200">
              <a:spcBef>
                <a:spcPts val="0"/>
              </a:spcBef>
              <a:buFont typeface="Arial" panose="020B0604020202020204" pitchFamily="34" charset="0"/>
              <a:buChar char="•"/>
              <a:defRPr/>
            </a:pPr>
            <a:r>
              <a:rPr lang="en-US" dirty="0">
                <a:solidFill>
                  <a:prstClr val="black"/>
                </a:solidFill>
              </a:rPr>
              <a:t>Call your local field office and set up an initial interview</a:t>
            </a:r>
          </a:p>
          <a:p>
            <a:pPr marL="914400" lvl="1" indent="-457200">
              <a:spcBef>
                <a:spcPts val="0"/>
              </a:spcBef>
              <a:buFont typeface="Arial" panose="020B0604020202020204" pitchFamily="34" charset="0"/>
              <a:buChar char="•"/>
              <a:defRPr/>
            </a:pPr>
            <a:r>
              <a:rPr lang="en-US" dirty="0">
                <a:solidFill>
                  <a:prstClr val="black"/>
                </a:solidFill>
              </a:rPr>
              <a:t>Complete an application</a:t>
            </a:r>
          </a:p>
          <a:p>
            <a:pPr marL="914400" lvl="1" indent="-457200">
              <a:spcBef>
                <a:spcPts val="0"/>
              </a:spcBef>
              <a:buFont typeface="Arial" panose="020B0604020202020204" pitchFamily="34" charset="0"/>
              <a:buChar char="•"/>
              <a:defRPr/>
            </a:pPr>
            <a:r>
              <a:rPr lang="en-US" dirty="0">
                <a:solidFill>
                  <a:prstClr val="black"/>
                </a:solidFill>
              </a:rPr>
              <a:t>Undergo assessment (helps to determine eligibility) that explores background, abilities, interests and disability related barriers to employment. This helps determine eligibility and forms a personalized plan for education, rehabilitation and training needs.</a:t>
            </a:r>
          </a:p>
          <a:p>
            <a:endParaRPr lang="en-US" dirty="0"/>
          </a:p>
        </p:txBody>
      </p:sp>
    </p:spTree>
    <p:extLst>
      <p:ext uri="{BB962C8B-B14F-4D97-AF65-F5344CB8AC3E}">
        <p14:creationId xmlns:p14="http://schemas.microsoft.com/office/powerpoint/2010/main" val="72823353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prstClr val="black"/>
                </a:solidFill>
              </a:rPr>
              <a:t>Application/Eligibility/Planning,</a:t>
            </a:r>
            <a:br>
              <a:rPr lang="en-US" b="1" dirty="0" smtClean="0">
                <a:solidFill>
                  <a:prstClr val="black"/>
                </a:solidFill>
              </a:rPr>
            </a:br>
            <a:r>
              <a:rPr lang="en-US" b="1" dirty="0" smtClean="0">
                <a:solidFill>
                  <a:prstClr val="black"/>
                </a:solidFill>
              </a:rPr>
              <a:t>Continued.</a:t>
            </a:r>
            <a:endParaRPr lang="en-US" dirty="0"/>
          </a:p>
        </p:txBody>
      </p:sp>
      <p:sp>
        <p:nvSpPr>
          <p:cNvPr id="3" name="Content Placeholder 2"/>
          <p:cNvSpPr>
            <a:spLocks noGrp="1"/>
          </p:cNvSpPr>
          <p:nvPr>
            <p:ph idx="1"/>
          </p:nvPr>
        </p:nvSpPr>
        <p:spPr/>
        <p:txBody>
          <a:bodyPr/>
          <a:lstStyle/>
          <a:p>
            <a:pPr marL="457200" lvl="1" indent="0">
              <a:lnSpc>
                <a:spcPct val="107000"/>
              </a:lnSpc>
              <a:spcBef>
                <a:spcPts val="0"/>
              </a:spcBef>
              <a:spcAft>
                <a:spcPts val="800"/>
              </a:spcAft>
              <a:buNone/>
              <a:tabLst>
                <a:tab pos="914400" algn="l"/>
              </a:tabLst>
              <a:defRPr/>
            </a:pPr>
            <a:r>
              <a:rPr lang="en-US" sz="2000" dirty="0">
                <a:solidFill>
                  <a:prstClr val="black"/>
                </a:solidFill>
                <a:latin typeface="Arial" panose="020B0604020202020204" pitchFamily="34" charset="0"/>
                <a:ea typeface="Calibri" panose="020F0502020204030204" pitchFamily="34" charset="0"/>
                <a:cs typeface="Times New Roman" panose="02020603050405020304" pitchFamily="18" charset="0"/>
              </a:rPr>
              <a:t>The determination of eligibility normally occurs within 60 days.  That includes determining the extent of disability and the need for vocational rehabilitation services to prepare for, secure, retain or regain employment.</a:t>
            </a:r>
          </a:p>
          <a:p>
            <a:pPr lvl="0">
              <a:lnSpc>
                <a:spcPct val="107000"/>
              </a:lnSpc>
              <a:spcBef>
                <a:spcPts val="0"/>
              </a:spcBef>
              <a:spcAft>
                <a:spcPts val="800"/>
              </a:spcAft>
              <a:tabLst>
                <a:tab pos="457200" algn="l"/>
              </a:tabLst>
              <a:defRPr/>
            </a:pPr>
            <a:r>
              <a:rPr lang="en-US" sz="2000" dirty="0">
                <a:solidFill>
                  <a:prstClr val="black"/>
                </a:solidFill>
                <a:latin typeface="Arial" panose="020B0604020202020204" pitchFamily="34" charset="0"/>
                <a:ea typeface="Calibri" panose="020F0502020204030204" pitchFamily="34" charset="0"/>
                <a:cs typeface="Times New Roman" panose="02020603050405020304" pitchFamily="18" charset="0"/>
              </a:rPr>
              <a:t>Process after determined eligible.</a:t>
            </a:r>
          </a:p>
          <a:p>
            <a:pPr lvl="0">
              <a:lnSpc>
                <a:spcPct val="107000"/>
              </a:lnSpc>
              <a:spcBef>
                <a:spcPts val="0"/>
              </a:spcBef>
              <a:spcAft>
                <a:spcPts val="800"/>
              </a:spcAft>
              <a:tabLst>
                <a:tab pos="457200" algn="l"/>
              </a:tabLst>
              <a:defRPr/>
            </a:pPr>
            <a:r>
              <a:rPr lang="en-US" sz="2000" dirty="0">
                <a:solidFill>
                  <a:prstClr val="black"/>
                </a:solidFill>
                <a:latin typeface="Arial" panose="020B0604020202020204" pitchFamily="34" charset="0"/>
                <a:ea typeface="Calibri" panose="020F0502020204030204" pitchFamily="34" charset="0"/>
                <a:cs typeface="Times New Roman" panose="02020603050405020304" pitchFamily="18" charset="0"/>
              </a:rPr>
              <a:t>Develop an Individual Plan of Employment (IPE,) working in conjunction with a counselor. This is a mutually agreed upon plan as to the kind of job chosen to work towards, the specific services needed, a realistic time frame in which to accomplish these goals and who is responsible for what.</a:t>
            </a:r>
          </a:p>
          <a:p>
            <a:endParaRPr lang="en-US" dirty="0"/>
          </a:p>
        </p:txBody>
      </p:sp>
    </p:spTree>
    <p:extLst>
      <p:ext uri="{BB962C8B-B14F-4D97-AF65-F5344CB8AC3E}">
        <p14:creationId xmlns:p14="http://schemas.microsoft.com/office/powerpoint/2010/main" val="16279303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b="1" dirty="0">
                <a:solidFill>
                  <a:prstClr val="black"/>
                </a:solidFill>
              </a:rPr>
              <a:t>Application/Eligibility/Planning,</a:t>
            </a:r>
            <a:br>
              <a:rPr lang="en-US" b="1" dirty="0">
                <a:solidFill>
                  <a:prstClr val="black"/>
                </a:solidFill>
              </a:rPr>
            </a:br>
            <a:r>
              <a:rPr lang="en-US" b="1" dirty="0" smtClean="0">
                <a:solidFill>
                  <a:prstClr val="black"/>
                </a:solidFill>
              </a:rPr>
              <a:t>cont.  </a:t>
            </a:r>
            <a:endParaRPr lang="en-US" dirty="0"/>
          </a:p>
        </p:txBody>
      </p:sp>
      <p:sp>
        <p:nvSpPr>
          <p:cNvPr id="3" name="Content Placeholder 2"/>
          <p:cNvSpPr>
            <a:spLocks noGrp="1"/>
          </p:cNvSpPr>
          <p:nvPr>
            <p:ph idx="1"/>
          </p:nvPr>
        </p:nvSpPr>
        <p:spPr>
          <a:xfrm>
            <a:off x="1371600" y="2341181"/>
            <a:ext cx="7110248" cy="3350172"/>
          </a:xfrm>
        </p:spPr>
        <p:txBody>
          <a:bodyPr/>
          <a:lstStyle/>
          <a:p>
            <a:r>
              <a:rPr lang="en-US" dirty="0">
                <a:solidFill>
                  <a:prstClr val="black"/>
                </a:solidFill>
                <a:latin typeface="Arial" panose="020B0604020202020204" pitchFamily="34" charset="0"/>
                <a:ea typeface="Calibri" panose="020F0502020204030204" pitchFamily="34" charset="0"/>
                <a:cs typeface="Times New Roman" panose="02020603050405020304" pitchFamily="18" charset="0"/>
              </a:rPr>
              <a:t>The training and/or rehabilitation/supported employment services are received by the individuals with disabilities and when complete job placement assistance services are available</a:t>
            </a:r>
            <a:endParaRPr lang="en-US" dirty="0"/>
          </a:p>
        </p:txBody>
      </p:sp>
    </p:spTree>
    <p:extLst>
      <p:ext uri="{BB962C8B-B14F-4D97-AF65-F5344CB8AC3E}">
        <p14:creationId xmlns:p14="http://schemas.microsoft.com/office/powerpoint/2010/main" val="85543858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417638"/>
          </a:xfrm>
        </p:spPr>
        <p:txBody>
          <a:bodyPr>
            <a:normAutofit fontScale="90000"/>
          </a:bodyPr>
          <a:lstStyle/>
          <a:p>
            <a:r>
              <a:rPr lang="en-US" sz="2200" dirty="0" smtClean="0">
                <a:solidFill>
                  <a:prstClr val="black"/>
                </a:solidFill>
                <a:latin typeface="Arial" panose="020B0604020202020204" pitchFamily="34" charset="0"/>
                <a:ea typeface="Calibri" panose="020F0502020204030204" pitchFamily="34" charset="0"/>
                <a:cs typeface="Times New Roman" panose="02020603050405020304" pitchFamily="18" charset="0"/>
              </a:rPr>
              <a:t/>
            </a:r>
            <a:br>
              <a:rPr lang="en-US" sz="2200" dirty="0" smtClean="0">
                <a:solidFill>
                  <a:prstClr val="black"/>
                </a:solidFill>
                <a:latin typeface="Arial" panose="020B0604020202020204" pitchFamily="34" charset="0"/>
                <a:ea typeface="Calibri" panose="020F0502020204030204" pitchFamily="34" charset="0"/>
                <a:cs typeface="Times New Roman" panose="02020603050405020304" pitchFamily="18" charset="0"/>
              </a:rPr>
            </a:br>
            <a:r>
              <a:rPr lang="en-US" sz="2200" dirty="0" smtClean="0">
                <a:solidFill>
                  <a:prstClr val="black"/>
                </a:solidFill>
                <a:latin typeface="Arial" panose="020B0604020202020204" pitchFamily="34" charset="0"/>
                <a:ea typeface="Calibri" panose="020F0502020204030204" pitchFamily="34" charset="0"/>
                <a:cs typeface="Times New Roman" panose="02020603050405020304" pitchFamily="18" charset="0"/>
              </a:rPr>
              <a:t/>
            </a:r>
            <a:br>
              <a:rPr lang="en-US" sz="2200" dirty="0" smtClean="0">
                <a:solidFill>
                  <a:prstClr val="black"/>
                </a:solidFill>
                <a:latin typeface="Arial" panose="020B0604020202020204" pitchFamily="34" charset="0"/>
                <a:ea typeface="Calibri" panose="020F0502020204030204" pitchFamily="34" charset="0"/>
                <a:cs typeface="Times New Roman" panose="02020603050405020304" pitchFamily="18" charset="0"/>
              </a:rPr>
            </a:br>
            <a:r>
              <a:rPr lang="en-US" sz="2200" dirty="0" smtClean="0">
                <a:solidFill>
                  <a:prstClr val="black"/>
                </a:solidFill>
                <a:latin typeface="Arial" panose="020B0604020202020204" pitchFamily="34" charset="0"/>
                <a:ea typeface="Calibri" panose="020F0502020204030204" pitchFamily="34" charset="0"/>
                <a:cs typeface="Times New Roman" panose="02020603050405020304" pitchFamily="18" charset="0"/>
              </a:rPr>
              <a:t>For </a:t>
            </a:r>
            <a:r>
              <a:rPr lang="en-US" sz="2200" dirty="0">
                <a:solidFill>
                  <a:prstClr val="black"/>
                </a:solidFill>
                <a:latin typeface="Arial" panose="020B0604020202020204" pitchFamily="34" charset="0"/>
                <a:ea typeface="Calibri" panose="020F0502020204030204" pitchFamily="34" charset="0"/>
                <a:cs typeface="Times New Roman" panose="02020603050405020304" pitchFamily="18" charset="0"/>
              </a:rPr>
              <a:t>more information, call 501-296-1600 or 1-800-330-0632 asking for the office serving </a:t>
            </a:r>
            <a:r>
              <a:rPr lang="en-US" sz="2200" dirty="0" smtClean="0">
                <a:solidFill>
                  <a:prstClr val="black"/>
                </a:solidFill>
                <a:latin typeface="Arial" panose="020B0604020202020204" pitchFamily="34" charset="0"/>
                <a:ea typeface="Calibri" panose="020F0502020204030204" pitchFamily="34" charset="0"/>
                <a:cs typeface="Times New Roman" panose="02020603050405020304" pitchFamily="18" charset="0"/>
              </a:rPr>
              <a:t/>
            </a:r>
            <a:br>
              <a:rPr lang="en-US" sz="2200" dirty="0" smtClean="0">
                <a:solidFill>
                  <a:prstClr val="black"/>
                </a:solidFill>
                <a:latin typeface="Arial" panose="020B0604020202020204" pitchFamily="34" charset="0"/>
                <a:ea typeface="Calibri" panose="020F0502020204030204" pitchFamily="34" charset="0"/>
                <a:cs typeface="Times New Roman" panose="02020603050405020304" pitchFamily="18" charset="0"/>
              </a:rPr>
            </a:br>
            <a:r>
              <a:rPr lang="en-US" dirty="0" smtClean="0">
                <a:solidFill>
                  <a:prstClr val="black"/>
                </a:solidFill>
                <a:latin typeface="Arial" panose="020B0604020202020204" pitchFamily="34" charset="0"/>
                <a:ea typeface="Calibri" panose="020F0502020204030204" pitchFamily="34" charset="0"/>
                <a:cs typeface="Times New Roman" panose="02020603050405020304" pitchFamily="18" charset="0"/>
              </a:rPr>
              <a:t>your </a:t>
            </a:r>
            <a:r>
              <a:rPr lang="en-US" dirty="0">
                <a:solidFill>
                  <a:prstClr val="black"/>
                </a:solidFill>
                <a:latin typeface="Arial" panose="020B0604020202020204" pitchFamily="34" charset="0"/>
                <a:ea typeface="Calibri" panose="020F0502020204030204" pitchFamily="34" charset="0"/>
                <a:cs typeface="Times New Roman" panose="02020603050405020304" pitchFamily="18" charset="0"/>
              </a:rPr>
              <a:t>county.</a:t>
            </a:r>
            <a:br>
              <a:rPr lang="en-US" dirty="0">
                <a:solidFill>
                  <a:prstClr val="black"/>
                </a:solidFill>
                <a:latin typeface="Arial" panose="020B0604020202020204" pitchFamily="34" charset="0"/>
                <a:ea typeface="Calibri" panose="020F0502020204030204" pitchFamily="34" charset="0"/>
                <a:cs typeface="Times New Roman" panose="02020603050405020304" pitchFamily="18" charset="0"/>
              </a:rPr>
            </a:br>
            <a:endParaRPr lang="en-US" dirty="0"/>
          </a:p>
        </p:txBody>
      </p:sp>
      <p:sp>
        <p:nvSpPr>
          <p:cNvPr id="3" name="Content Placeholder 2"/>
          <p:cNvSpPr>
            <a:spLocks noGrp="1"/>
          </p:cNvSpPr>
          <p:nvPr>
            <p:ph idx="1"/>
          </p:nvPr>
        </p:nvSpPr>
        <p:spPr/>
        <p:txBody>
          <a:bodyPr>
            <a:normAutofit fontScale="92500" lnSpcReduction="20000"/>
          </a:bodyPr>
          <a:lstStyle/>
          <a:p>
            <a:pPr marL="0" lvl="0" indent="0">
              <a:lnSpc>
                <a:spcPct val="107000"/>
              </a:lnSpc>
              <a:spcBef>
                <a:spcPts val="0"/>
              </a:spcBef>
              <a:spcAft>
                <a:spcPts val="800"/>
              </a:spcAft>
              <a:buNone/>
              <a:defRPr/>
            </a:pPr>
            <a:r>
              <a:rPr lang="en-US" dirty="0">
                <a:solidFill>
                  <a:prstClr val="black"/>
                </a:solidFill>
                <a:latin typeface="Arial" panose="020B0604020202020204" pitchFamily="34" charset="0"/>
                <a:ea typeface="Calibri" panose="020F0502020204030204" pitchFamily="34" charset="0"/>
                <a:cs typeface="Times New Roman" panose="02020603050405020304" pitchFamily="18" charset="0"/>
              </a:rPr>
              <a:t>Emails:</a:t>
            </a:r>
          </a:p>
          <a:p>
            <a:pPr marL="0" lvl="0" indent="0">
              <a:lnSpc>
                <a:spcPct val="107000"/>
              </a:lnSpc>
              <a:spcBef>
                <a:spcPts val="0"/>
              </a:spcBef>
              <a:buNone/>
              <a:defRPr/>
            </a:pPr>
            <a:r>
              <a:rPr lang="en-US" dirty="0">
                <a:solidFill>
                  <a:prstClr val="black"/>
                </a:solidFill>
                <a:latin typeface="Arial" panose="020B0604020202020204" pitchFamily="34" charset="0"/>
                <a:ea typeface="Calibri" panose="020F0502020204030204" pitchFamily="34" charset="0"/>
                <a:cs typeface="Times New Roman" panose="02020603050405020304" pitchFamily="18" charset="0"/>
              </a:rPr>
              <a:t>District I </a:t>
            </a:r>
            <a:r>
              <a:rPr lang="en-US" u="sng" dirty="0">
                <a:solidFill>
                  <a:srgbClr val="0563C1"/>
                </a:solidFill>
                <a:latin typeface="Arial" panose="020B0604020202020204" pitchFamily="34" charset="0"/>
                <a:ea typeface="Calibri" panose="020F0502020204030204" pitchFamily="34" charset="0"/>
                <a:cs typeface="Times New Roman" panose="02020603050405020304" pitchFamily="18" charset="0"/>
                <a:hlinkClick r:id="rId3"/>
              </a:rPr>
              <a:t>Amy.Jones@arkansas.gov</a:t>
            </a:r>
            <a:endParaRPr lang="en-US" dirty="0">
              <a:solidFill>
                <a:prstClr val="black"/>
              </a:solidFill>
              <a:latin typeface="Arial" panose="020B0604020202020204" pitchFamily="34" charset="0"/>
              <a:ea typeface="Calibri" panose="020F0502020204030204" pitchFamily="34" charset="0"/>
              <a:cs typeface="Times New Roman" panose="02020603050405020304" pitchFamily="18" charset="0"/>
            </a:endParaRPr>
          </a:p>
          <a:p>
            <a:pPr marL="0" lvl="0" indent="0">
              <a:lnSpc>
                <a:spcPct val="107000"/>
              </a:lnSpc>
              <a:spcBef>
                <a:spcPts val="0"/>
              </a:spcBef>
              <a:buNone/>
              <a:defRPr/>
            </a:pPr>
            <a:r>
              <a:rPr lang="en-US" dirty="0">
                <a:solidFill>
                  <a:prstClr val="black"/>
                </a:solidFill>
                <a:latin typeface="Arial" panose="020B0604020202020204" pitchFamily="34" charset="0"/>
                <a:ea typeface="Calibri" panose="020F0502020204030204" pitchFamily="34" charset="0"/>
                <a:cs typeface="Times New Roman" panose="02020603050405020304" pitchFamily="18" charset="0"/>
              </a:rPr>
              <a:t>District II </a:t>
            </a:r>
            <a:r>
              <a:rPr lang="en-US" u="sng" dirty="0">
                <a:solidFill>
                  <a:srgbClr val="0563C1"/>
                </a:solidFill>
                <a:latin typeface="Arial" panose="020B0604020202020204" pitchFamily="34" charset="0"/>
                <a:ea typeface="Calibri" panose="020F0502020204030204" pitchFamily="34" charset="0"/>
                <a:cs typeface="Times New Roman" panose="02020603050405020304" pitchFamily="18" charset="0"/>
                <a:hlinkClick r:id="rId4"/>
              </a:rPr>
              <a:t>Kimberly.Clayborn@arkansas.gov</a:t>
            </a:r>
            <a:endParaRPr lang="en-US" dirty="0">
              <a:solidFill>
                <a:prstClr val="black"/>
              </a:solidFill>
              <a:latin typeface="Arial" panose="020B0604020202020204" pitchFamily="34" charset="0"/>
              <a:ea typeface="Calibri" panose="020F0502020204030204" pitchFamily="34" charset="0"/>
              <a:cs typeface="Times New Roman" panose="02020603050405020304" pitchFamily="18" charset="0"/>
            </a:endParaRPr>
          </a:p>
          <a:p>
            <a:pPr marL="0" lvl="0" indent="0">
              <a:lnSpc>
                <a:spcPct val="107000"/>
              </a:lnSpc>
              <a:spcBef>
                <a:spcPts val="0"/>
              </a:spcBef>
              <a:buNone/>
              <a:defRPr/>
            </a:pPr>
            <a:r>
              <a:rPr lang="en-US" dirty="0">
                <a:solidFill>
                  <a:prstClr val="black"/>
                </a:solidFill>
                <a:latin typeface="Arial" panose="020B0604020202020204" pitchFamily="34" charset="0"/>
                <a:ea typeface="Calibri" panose="020F0502020204030204" pitchFamily="34" charset="0"/>
                <a:cs typeface="Times New Roman" panose="02020603050405020304" pitchFamily="18" charset="0"/>
              </a:rPr>
              <a:t>District III </a:t>
            </a:r>
            <a:r>
              <a:rPr lang="en-US" u="sng" dirty="0">
                <a:solidFill>
                  <a:srgbClr val="0563C1"/>
                </a:solidFill>
                <a:latin typeface="Arial" panose="020B0604020202020204" pitchFamily="34" charset="0"/>
                <a:ea typeface="Calibri" panose="020F0502020204030204" pitchFamily="34" charset="0"/>
                <a:cs typeface="Times New Roman" panose="02020603050405020304" pitchFamily="18" charset="0"/>
                <a:hlinkClick r:id="rId5"/>
              </a:rPr>
              <a:t>Everett.Adamson@arkansas.gov</a:t>
            </a:r>
            <a:endParaRPr lang="en-US" dirty="0">
              <a:solidFill>
                <a:prstClr val="black"/>
              </a:solidFill>
              <a:latin typeface="Arial" panose="020B0604020202020204" pitchFamily="34" charset="0"/>
              <a:ea typeface="Calibri" panose="020F0502020204030204" pitchFamily="34" charset="0"/>
              <a:cs typeface="Times New Roman" panose="02020603050405020304" pitchFamily="18" charset="0"/>
            </a:endParaRPr>
          </a:p>
          <a:p>
            <a:pPr marL="0" lvl="0" indent="0">
              <a:lnSpc>
                <a:spcPct val="107000"/>
              </a:lnSpc>
              <a:spcBef>
                <a:spcPts val="0"/>
              </a:spcBef>
              <a:buNone/>
              <a:defRPr/>
            </a:pPr>
            <a:r>
              <a:rPr lang="en-US" dirty="0">
                <a:solidFill>
                  <a:prstClr val="black"/>
                </a:solidFill>
                <a:latin typeface="Arial" panose="020B0604020202020204" pitchFamily="34" charset="0"/>
                <a:ea typeface="Calibri" panose="020F0502020204030204" pitchFamily="34" charset="0"/>
                <a:cs typeface="Times New Roman" panose="02020603050405020304" pitchFamily="18" charset="0"/>
              </a:rPr>
              <a:t>District IV </a:t>
            </a:r>
            <a:r>
              <a:rPr lang="en-US" u="sng" dirty="0">
                <a:solidFill>
                  <a:srgbClr val="0563C1"/>
                </a:solidFill>
                <a:latin typeface="Arial" panose="020B0604020202020204" pitchFamily="34" charset="0"/>
                <a:ea typeface="Calibri" panose="020F0502020204030204" pitchFamily="34" charset="0"/>
                <a:cs typeface="Times New Roman" panose="02020603050405020304" pitchFamily="18" charset="0"/>
                <a:hlinkClick r:id="rId6"/>
              </a:rPr>
              <a:t>Dana.Byrun@arkansas.gov</a:t>
            </a:r>
            <a:endParaRPr lang="en-US" dirty="0">
              <a:solidFill>
                <a:prstClr val="black"/>
              </a:solidFill>
              <a:latin typeface="Arial" panose="020B0604020202020204" pitchFamily="34" charset="0"/>
              <a:ea typeface="Calibri" panose="020F0502020204030204" pitchFamily="34" charset="0"/>
              <a:cs typeface="Times New Roman" panose="02020603050405020304" pitchFamily="18" charset="0"/>
            </a:endParaRPr>
          </a:p>
          <a:p>
            <a:pPr marL="0" lvl="0" indent="0">
              <a:lnSpc>
                <a:spcPct val="107000"/>
              </a:lnSpc>
              <a:spcBef>
                <a:spcPts val="0"/>
              </a:spcBef>
              <a:buNone/>
              <a:defRPr/>
            </a:pPr>
            <a:r>
              <a:rPr lang="en-US" dirty="0">
                <a:solidFill>
                  <a:prstClr val="black"/>
                </a:solidFill>
                <a:latin typeface="Arial" panose="020B0604020202020204" pitchFamily="34" charset="0"/>
                <a:ea typeface="Calibri" panose="020F0502020204030204" pitchFamily="34" charset="0"/>
                <a:cs typeface="Times New Roman" panose="02020603050405020304" pitchFamily="18" charset="0"/>
              </a:rPr>
              <a:t>District V </a:t>
            </a:r>
            <a:r>
              <a:rPr lang="en-US" dirty="0">
                <a:solidFill>
                  <a:srgbClr val="C00000"/>
                </a:solidFill>
                <a:latin typeface="Arial" panose="020B0604020202020204" pitchFamily="34" charset="0"/>
                <a:ea typeface="Calibri" panose="020F0502020204030204" pitchFamily="34" charset="0"/>
                <a:cs typeface="Times New Roman" panose="02020603050405020304" pitchFamily="18" charset="0"/>
              </a:rPr>
              <a:t>Vacant</a:t>
            </a:r>
            <a:endParaRPr lang="en-US" dirty="0">
              <a:solidFill>
                <a:prstClr val="black"/>
              </a:solidFill>
              <a:latin typeface="Arial" panose="020B0604020202020204" pitchFamily="34" charset="0"/>
              <a:ea typeface="Calibri" panose="020F0502020204030204" pitchFamily="34" charset="0"/>
              <a:cs typeface="Times New Roman" panose="02020603050405020304" pitchFamily="18" charset="0"/>
            </a:endParaRPr>
          </a:p>
          <a:p>
            <a:pPr marL="0" lvl="0" indent="0">
              <a:lnSpc>
                <a:spcPct val="107000"/>
              </a:lnSpc>
              <a:spcBef>
                <a:spcPts val="0"/>
              </a:spcBef>
              <a:buNone/>
              <a:defRPr/>
            </a:pPr>
            <a:r>
              <a:rPr lang="en-US" dirty="0">
                <a:solidFill>
                  <a:prstClr val="black"/>
                </a:solidFill>
                <a:latin typeface="Arial" panose="020B0604020202020204" pitchFamily="34" charset="0"/>
                <a:ea typeface="Calibri" panose="020F0502020204030204" pitchFamily="34" charset="0"/>
                <a:cs typeface="Times New Roman" panose="02020603050405020304" pitchFamily="18" charset="0"/>
              </a:rPr>
              <a:t>District VI </a:t>
            </a:r>
            <a:r>
              <a:rPr lang="en-US" u="sng" dirty="0">
                <a:solidFill>
                  <a:srgbClr val="0563C1"/>
                </a:solidFill>
                <a:latin typeface="Arial" panose="020B0604020202020204" pitchFamily="34" charset="0"/>
                <a:ea typeface="Calibri" panose="020F0502020204030204" pitchFamily="34" charset="0"/>
                <a:cs typeface="Times New Roman" panose="02020603050405020304" pitchFamily="18" charset="0"/>
                <a:hlinkClick r:id="rId7" action="ppaction://hlinkfile"/>
              </a:rPr>
              <a:t>Kimberley.Baker@arkansas.gov</a:t>
            </a:r>
            <a:endParaRPr lang="en-US" dirty="0">
              <a:solidFill>
                <a:prstClr val="black"/>
              </a:solidFill>
              <a:latin typeface="Arial" panose="020B0604020202020204" pitchFamily="34" charset="0"/>
              <a:ea typeface="Calibri" panose="020F0502020204030204" pitchFamily="34" charset="0"/>
              <a:cs typeface="Times New Roman" panose="02020603050405020304" pitchFamily="18" charset="0"/>
            </a:endParaRPr>
          </a:p>
          <a:p>
            <a:pPr marL="0" lvl="0" indent="0">
              <a:lnSpc>
                <a:spcPct val="107000"/>
              </a:lnSpc>
              <a:spcBef>
                <a:spcPts val="0"/>
              </a:spcBef>
              <a:buNone/>
              <a:defRPr/>
            </a:pPr>
            <a:r>
              <a:rPr lang="en-US" dirty="0">
                <a:solidFill>
                  <a:prstClr val="black"/>
                </a:solidFill>
                <a:latin typeface="Arial" panose="020B0604020202020204" pitchFamily="34" charset="0"/>
                <a:ea typeface="Calibri" panose="020F0502020204030204" pitchFamily="34" charset="0"/>
                <a:cs typeface="Times New Roman" panose="02020603050405020304" pitchFamily="18" charset="0"/>
              </a:rPr>
              <a:t>District VII &amp; VIII </a:t>
            </a:r>
            <a:r>
              <a:rPr lang="en-US" u="sng" dirty="0">
                <a:solidFill>
                  <a:srgbClr val="0563C1"/>
                </a:solidFill>
                <a:latin typeface="Arial" panose="020B0604020202020204" pitchFamily="34" charset="0"/>
                <a:ea typeface="Calibri" panose="020F0502020204030204" pitchFamily="34" charset="0"/>
                <a:cs typeface="Times New Roman" panose="02020603050405020304" pitchFamily="18" charset="0"/>
                <a:hlinkClick r:id="rId8"/>
              </a:rPr>
              <a:t>Robin.Hunt@arkansas.gov</a:t>
            </a:r>
            <a:endParaRPr lang="en-US" dirty="0">
              <a:solidFill>
                <a:prstClr val="black"/>
              </a:solidFill>
              <a:latin typeface="Arial" panose="020B0604020202020204" pitchFamily="34" charset="0"/>
              <a:ea typeface="Calibri" panose="020F0502020204030204" pitchFamily="34" charset="0"/>
              <a:cs typeface="Times New Roman" panose="02020603050405020304" pitchFamily="18" charset="0"/>
            </a:endParaRPr>
          </a:p>
          <a:p>
            <a:pPr marL="0" lvl="0" indent="0">
              <a:lnSpc>
                <a:spcPct val="107000"/>
              </a:lnSpc>
              <a:spcBef>
                <a:spcPts val="0"/>
              </a:spcBef>
              <a:buNone/>
              <a:defRPr/>
            </a:pPr>
            <a:r>
              <a:rPr lang="en-US" dirty="0">
                <a:solidFill>
                  <a:prstClr val="black"/>
                </a:solidFill>
                <a:latin typeface="Arial" panose="020B0604020202020204" pitchFamily="34" charset="0"/>
                <a:ea typeface="Calibri" panose="020F0502020204030204" pitchFamily="34" charset="0"/>
                <a:cs typeface="Times New Roman" panose="02020603050405020304" pitchFamily="18" charset="0"/>
              </a:rPr>
              <a:t>District IX </a:t>
            </a:r>
            <a:r>
              <a:rPr lang="en-US" u="sng" dirty="0">
                <a:solidFill>
                  <a:srgbClr val="0563C1"/>
                </a:solidFill>
                <a:latin typeface="Arial" panose="020B0604020202020204" pitchFamily="34" charset="0"/>
                <a:ea typeface="Calibri" panose="020F0502020204030204" pitchFamily="34" charset="0"/>
                <a:cs typeface="Times New Roman" panose="02020603050405020304" pitchFamily="18" charset="0"/>
                <a:hlinkClick r:id="rId9"/>
              </a:rPr>
              <a:t>Kensel.Green@arkansas.gov</a:t>
            </a:r>
            <a:endParaRPr lang="en-US" dirty="0">
              <a:solidFill>
                <a:prstClr val="black"/>
              </a:solidFill>
              <a:latin typeface="Arial" panose="020B0604020202020204" pitchFamily="34" charset="0"/>
              <a:ea typeface="Calibri" panose="020F0502020204030204" pitchFamily="34" charset="0"/>
              <a:cs typeface="Times New Roman" panose="02020603050405020304" pitchFamily="18" charset="0"/>
            </a:endParaRPr>
          </a:p>
          <a:p>
            <a:pPr marL="0" lvl="0" indent="0">
              <a:lnSpc>
                <a:spcPct val="107000"/>
              </a:lnSpc>
              <a:spcBef>
                <a:spcPts val="0"/>
              </a:spcBef>
              <a:buNone/>
              <a:defRPr/>
            </a:pPr>
            <a:r>
              <a:rPr lang="en-US" dirty="0">
                <a:solidFill>
                  <a:prstClr val="black"/>
                </a:solidFill>
                <a:latin typeface="Arial" panose="020B0604020202020204" pitchFamily="34" charset="0"/>
                <a:ea typeface="Calibri" panose="020F0502020204030204" pitchFamily="34" charset="0"/>
                <a:cs typeface="Times New Roman" panose="02020603050405020304" pitchFamily="18" charset="0"/>
              </a:rPr>
              <a:t>District X </a:t>
            </a:r>
            <a:r>
              <a:rPr lang="en-US" u="sng" dirty="0" smtClean="0">
                <a:solidFill>
                  <a:srgbClr val="0563C1"/>
                </a:solidFill>
                <a:latin typeface="Arial" panose="020B0604020202020204" pitchFamily="34" charset="0"/>
                <a:ea typeface="Calibri" panose="020F0502020204030204" pitchFamily="34" charset="0"/>
                <a:cs typeface="Times New Roman" panose="02020603050405020304" pitchFamily="18" charset="0"/>
                <a:hlinkClick r:id="rId10"/>
              </a:rPr>
              <a:t>Sterling.Hughes@arkansas.gov</a:t>
            </a:r>
            <a:endParaRPr lang="en-US" u="sng" dirty="0" smtClean="0">
              <a:solidFill>
                <a:srgbClr val="0563C1"/>
              </a:solidFill>
              <a:latin typeface="Arial" panose="020B0604020202020204" pitchFamily="34" charset="0"/>
              <a:ea typeface="Calibri" panose="020F0502020204030204" pitchFamily="34" charset="0"/>
              <a:cs typeface="Times New Roman" panose="02020603050405020304" pitchFamily="18" charset="0"/>
            </a:endParaRPr>
          </a:p>
          <a:p>
            <a:pPr marL="0" indent="0">
              <a:lnSpc>
                <a:spcPct val="107000"/>
              </a:lnSpc>
              <a:spcBef>
                <a:spcPts val="0"/>
              </a:spcBef>
              <a:buNone/>
              <a:defRPr/>
            </a:pPr>
            <a:endParaRPr lang="en-US" u="sng" dirty="0">
              <a:solidFill>
                <a:srgbClr val="0563C1"/>
              </a:solidFill>
              <a:latin typeface="Arial" panose="020B0604020202020204" pitchFamily="34" charset="0"/>
              <a:ea typeface="Calibri" panose="020F0502020204030204" pitchFamily="34" charset="0"/>
              <a:cs typeface="Times New Roman" panose="02020603050405020304" pitchFamily="18" charset="0"/>
              <a:hlinkClick r:id="rId11"/>
            </a:endParaRPr>
          </a:p>
          <a:p>
            <a:pPr marL="0" lvl="0" indent="0">
              <a:lnSpc>
                <a:spcPct val="107000"/>
              </a:lnSpc>
              <a:spcBef>
                <a:spcPts val="0"/>
              </a:spcBef>
              <a:buNone/>
              <a:defRPr/>
            </a:pPr>
            <a:endParaRPr lang="en-US" dirty="0">
              <a:solidFill>
                <a:prstClr val="black"/>
              </a:solidFill>
              <a:latin typeface="Arial" panose="020B060402020202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7549963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Autofit/>
          </a:bodyPr>
          <a:lstStyle/>
          <a:p>
            <a:r>
              <a:rPr lang="en-US" dirty="0" smtClean="0">
                <a:latin typeface="+mn-lt"/>
                <a:ea typeface="+mn-ea"/>
                <a:cs typeface="+mn-cs"/>
              </a:rPr>
              <a:t/>
            </a:r>
            <a:br>
              <a:rPr lang="en-US" dirty="0" smtClean="0">
                <a:latin typeface="+mn-lt"/>
                <a:ea typeface="+mn-ea"/>
                <a:cs typeface="+mn-cs"/>
              </a:rPr>
            </a:br>
            <a:r>
              <a:rPr lang="en-US" dirty="0" smtClean="0">
                <a:latin typeface="+mn-lt"/>
                <a:ea typeface="+mn-ea"/>
                <a:cs typeface="+mn-cs"/>
              </a:rPr>
              <a:t>Background</a:t>
            </a:r>
            <a:r>
              <a:rPr lang="en-US" dirty="0">
                <a:latin typeface="+mn-lt"/>
                <a:ea typeface="+mn-ea"/>
                <a:cs typeface="+mn-cs"/>
              </a:rPr>
              <a:t/>
            </a:r>
            <a:br>
              <a:rPr lang="en-US" dirty="0">
                <a:latin typeface="+mn-lt"/>
                <a:ea typeface="+mn-ea"/>
                <a:cs typeface="+mn-cs"/>
              </a:rPr>
            </a:br>
            <a:endParaRPr lang="en-US" dirty="0"/>
          </a:p>
        </p:txBody>
      </p:sp>
      <p:sp>
        <p:nvSpPr>
          <p:cNvPr id="5" name="Content Placeholder 4"/>
          <p:cNvSpPr>
            <a:spLocks noGrp="1"/>
          </p:cNvSpPr>
          <p:nvPr>
            <p:ph idx="1"/>
          </p:nvPr>
        </p:nvSpPr>
        <p:spPr/>
        <p:txBody>
          <a:bodyPr/>
          <a:lstStyle/>
          <a:p>
            <a:r>
              <a:rPr lang="en-US" sz="2700" dirty="0"/>
              <a:t>Signed into law </a:t>
            </a:r>
            <a:r>
              <a:rPr lang="en-US" sz="2700" dirty="0" smtClean="0"/>
              <a:t>by President Obama on </a:t>
            </a:r>
            <a:r>
              <a:rPr lang="en-US" sz="2700" dirty="0"/>
              <a:t>July 22, 2014</a:t>
            </a:r>
          </a:p>
          <a:p>
            <a:r>
              <a:rPr lang="en-US" sz="2700" dirty="0"/>
              <a:t>Effective for 6 years (through 2020)</a:t>
            </a:r>
          </a:p>
          <a:p>
            <a:r>
              <a:rPr lang="en-US" sz="2700" dirty="0"/>
              <a:t>Final regulations released August of 2016 – Effective date: October 18</a:t>
            </a:r>
            <a:r>
              <a:rPr lang="en-US" sz="2700" baseline="30000" dirty="0"/>
              <a:t>th</a:t>
            </a:r>
            <a:r>
              <a:rPr lang="en-US" sz="2700" dirty="0"/>
              <a:t> 2016</a:t>
            </a:r>
          </a:p>
          <a:p>
            <a:pPr marL="0" indent="0">
              <a:buNone/>
            </a:pPr>
            <a:endParaRPr lang="en-US" dirty="0"/>
          </a:p>
        </p:txBody>
      </p:sp>
    </p:spTree>
    <p:extLst>
      <p:ext uri="{BB962C8B-B14F-4D97-AF65-F5344CB8AC3E}">
        <p14:creationId xmlns:p14="http://schemas.microsoft.com/office/powerpoint/2010/main" val="128428305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9100" y="609600"/>
            <a:ext cx="8305800" cy="1371600"/>
          </a:xfrm>
        </p:spPr>
        <p:txBody>
          <a:bodyPr>
            <a:normAutofit/>
          </a:bodyPr>
          <a:lstStyle/>
          <a:p>
            <a:r>
              <a:rPr lang="en-US" sz="3600" b="1" dirty="0" smtClean="0">
                <a:hlinkClick r:id="rId3" tooltip="Arkansas Department of Human Services Division of Services for the Blind"/>
              </a:rPr>
              <a:t>Arkansas Department of Human Services Division of Services for the Blind</a:t>
            </a:r>
            <a:endParaRPr lang="en-US" sz="3600" dirty="0"/>
          </a:p>
        </p:txBody>
      </p:sp>
      <p:sp>
        <p:nvSpPr>
          <p:cNvPr id="3" name="Content Placeholder 2"/>
          <p:cNvSpPr>
            <a:spLocks noGrp="1"/>
          </p:cNvSpPr>
          <p:nvPr>
            <p:ph idx="1"/>
          </p:nvPr>
        </p:nvSpPr>
        <p:spPr>
          <a:xfrm>
            <a:off x="304800" y="2133600"/>
            <a:ext cx="8382000" cy="3992563"/>
          </a:xfrm>
        </p:spPr>
        <p:txBody>
          <a:bodyPr>
            <a:normAutofit lnSpcReduction="10000"/>
          </a:bodyPr>
          <a:lstStyle/>
          <a:p>
            <a:r>
              <a:rPr lang="en-US" dirty="0"/>
              <a:t>The Arkansas Division of Services for the Blind is dedicated to the independence of Arkansans who are blind or visually impaired and is committed to the principle that these individuals have the right to make informed choices regarding where they live, where they work, how they participate in the community, and how they interact with others</a:t>
            </a:r>
          </a:p>
          <a:p>
            <a:endParaRPr lang="en-US" dirty="0"/>
          </a:p>
        </p:txBody>
      </p:sp>
    </p:spTree>
    <p:extLst>
      <p:ext uri="{BB962C8B-B14F-4D97-AF65-F5344CB8AC3E}">
        <p14:creationId xmlns:p14="http://schemas.microsoft.com/office/powerpoint/2010/main" val="299758638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152400"/>
            <a:ext cx="8305800" cy="1752600"/>
          </a:xfrm>
        </p:spPr>
        <p:txBody>
          <a:bodyPr>
            <a:normAutofit/>
          </a:bodyPr>
          <a:lstStyle/>
          <a:p>
            <a:r>
              <a:rPr lang="en-US" dirty="0" smtClean="0"/>
              <a:t>Programs </a:t>
            </a:r>
            <a:r>
              <a:rPr lang="en-US" dirty="0"/>
              <a:t>and Services</a:t>
            </a:r>
            <a:br>
              <a:rPr lang="en-US" dirty="0"/>
            </a:br>
            <a:endParaRPr lang="en-US" dirty="0"/>
          </a:p>
        </p:txBody>
      </p:sp>
      <p:sp>
        <p:nvSpPr>
          <p:cNvPr id="3" name="Content Placeholder 2"/>
          <p:cNvSpPr>
            <a:spLocks noGrp="1"/>
          </p:cNvSpPr>
          <p:nvPr>
            <p:ph idx="1"/>
          </p:nvPr>
        </p:nvSpPr>
        <p:spPr/>
        <p:txBody>
          <a:bodyPr>
            <a:normAutofit lnSpcReduction="10000"/>
          </a:bodyPr>
          <a:lstStyle/>
          <a:p>
            <a:r>
              <a:rPr lang="en-US" b="1" dirty="0"/>
              <a:t>Programs</a:t>
            </a:r>
          </a:p>
          <a:p>
            <a:r>
              <a:rPr lang="en-US" dirty="0">
                <a:hlinkClick r:id="rId2"/>
              </a:rPr>
              <a:t>Jump Start Program</a:t>
            </a:r>
            <a:r>
              <a:rPr lang="en-US" dirty="0"/>
              <a:t/>
            </a:r>
            <a:br>
              <a:rPr lang="en-US" dirty="0"/>
            </a:br>
            <a:r>
              <a:rPr lang="en-US" dirty="0">
                <a:hlinkClick r:id="rId2"/>
              </a:rPr>
              <a:t>Older Individuals who Are Blind</a:t>
            </a:r>
            <a:r>
              <a:rPr lang="en-US" dirty="0"/>
              <a:t/>
            </a:r>
            <a:br>
              <a:rPr lang="en-US" dirty="0"/>
            </a:br>
            <a:r>
              <a:rPr lang="en-US" dirty="0">
                <a:hlinkClick r:id="rId2"/>
              </a:rPr>
              <a:t>Vending Facility Program</a:t>
            </a:r>
            <a:endParaRPr lang="en-US" dirty="0"/>
          </a:p>
          <a:p>
            <a:r>
              <a:rPr lang="en-US" b="1" dirty="0"/>
              <a:t>Services</a:t>
            </a:r>
          </a:p>
          <a:p>
            <a:r>
              <a:rPr lang="en-US" dirty="0">
                <a:hlinkClick r:id="rId2"/>
              </a:rPr>
              <a:t>Independent Living Rehabilitation Service for the Blind</a:t>
            </a:r>
            <a:r>
              <a:rPr lang="en-US" dirty="0"/>
              <a:t/>
            </a:r>
            <a:br>
              <a:rPr lang="en-US" dirty="0"/>
            </a:br>
            <a:r>
              <a:rPr lang="en-US" dirty="0">
                <a:hlinkClick r:id="rId2"/>
              </a:rPr>
              <a:t>Referral Request for Blind Services</a:t>
            </a:r>
            <a:r>
              <a:rPr lang="en-US" dirty="0"/>
              <a:t/>
            </a:r>
            <a:br>
              <a:rPr lang="en-US" dirty="0"/>
            </a:br>
            <a:r>
              <a:rPr lang="en-US" dirty="0">
                <a:hlinkClick r:id="rId2"/>
              </a:rPr>
              <a:t>Vocational Rehabilitation Services</a:t>
            </a:r>
            <a:endParaRPr lang="en-US" dirty="0"/>
          </a:p>
          <a:p>
            <a:endParaRPr lang="en-US" dirty="0"/>
          </a:p>
        </p:txBody>
      </p:sp>
    </p:spTree>
    <p:extLst>
      <p:ext uri="{BB962C8B-B14F-4D97-AF65-F5344CB8AC3E}">
        <p14:creationId xmlns:p14="http://schemas.microsoft.com/office/powerpoint/2010/main" val="1055832574"/>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Contact Information</a:t>
            </a:r>
            <a:endParaRPr lang="en-US" dirty="0"/>
          </a:p>
        </p:txBody>
      </p:sp>
      <p:sp>
        <p:nvSpPr>
          <p:cNvPr id="3" name="Content Placeholder 2"/>
          <p:cNvSpPr>
            <a:spLocks noGrp="1"/>
          </p:cNvSpPr>
          <p:nvPr>
            <p:ph idx="1"/>
          </p:nvPr>
        </p:nvSpPr>
        <p:spPr/>
        <p:txBody>
          <a:bodyPr/>
          <a:lstStyle/>
          <a:p>
            <a:r>
              <a:rPr lang="en-US" b="1" dirty="0"/>
              <a:t>Division of Services for the </a:t>
            </a:r>
            <a:r>
              <a:rPr lang="en-US" b="1" dirty="0" smtClean="0"/>
              <a:t>Blind</a:t>
            </a:r>
          </a:p>
          <a:p>
            <a:r>
              <a:rPr lang="en-US" dirty="0" smtClean="0"/>
              <a:t>700 </a:t>
            </a:r>
            <a:r>
              <a:rPr lang="en-US" dirty="0"/>
              <a:t>Main Street</a:t>
            </a:r>
            <a:br>
              <a:rPr lang="en-US" dirty="0"/>
            </a:br>
            <a:r>
              <a:rPr lang="en-US" dirty="0"/>
              <a:t>Little Rock, AR 72203</a:t>
            </a:r>
          </a:p>
          <a:p>
            <a:r>
              <a:rPr lang="en-US" dirty="0"/>
              <a:t>501-682-5463</a:t>
            </a:r>
            <a:br>
              <a:rPr lang="en-US" dirty="0"/>
            </a:br>
            <a:r>
              <a:rPr lang="en-US" dirty="0"/>
              <a:t>Fax: 501-682-0366</a:t>
            </a:r>
          </a:p>
          <a:p>
            <a:endParaRPr lang="en-US" dirty="0"/>
          </a:p>
        </p:txBody>
      </p:sp>
    </p:spTree>
    <p:extLst>
      <p:ext uri="{BB962C8B-B14F-4D97-AF65-F5344CB8AC3E}">
        <p14:creationId xmlns:p14="http://schemas.microsoft.com/office/powerpoint/2010/main" val="1940758191"/>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dirty="0">
                <a:latin typeface="+mn-lt"/>
                <a:ea typeface="+mn-ea"/>
                <a:cs typeface="+mn-cs"/>
              </a:rPr>
              <a:t> </a:t>
            </a:r>
            <a:br>
              <a:rPr lang="en-US" dirty="0">
                <a:latin typeface="+mn-lt"/>
                <a:ea typeface="+mn-ea"/>
                <a:cs typeface="+mn-cs"/>
              </a:rPr>
            </a:br>
            <a:r>
              <a:rPr lang="en-US" b="1" dirty="0" smtClean="0"/>
              <a:t>Technical Assistance Centers</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70000" lnSpcReduction="20000"/>
          </a:bodyPr>
          <a:lstStyle/>
          <a:p>
            <a:pPr lvl="1">
              <a:spcBef>
                <a:spcPts val="1800"/>
              </a:spcBef>
            </a:pPr>
            <a:r>
              <a:rPr lang="en-US" u="sng" dirty="0" smtClean="0">
                <a:hlinkClick r:id="rId3"/>
              </a:rPr>
              <a:t>Job–Driven </a:t>
            </a:r>
            <a:r>
              <a:rPr lang="en-US" u="sng" dirty="0">
                <a:hlinkClick r:id="rId3"/>
              </a:rPr>
              <a:t>Vocational Rehabilitation Technical Assistance Center (JDVRTAC)</a:t>
            </a:r>
            <a:endParaRPr lang="en-US" dirty="0"/>
          </a:p>
          <a:p>
            <a:pPr lvl="1">
              <a:spcBef>
                <a:spcPts val="1800"/>
              </a:spcBef>
            </a:pPr>
            <a:r>
              <a:rPr lang="en-US" u="sng" dirty="0">
                <a:hlinkClick r:id="rId4"/>
              </a:rPr>
              <a:t>National Technical Assistance Center on Transition (NTACT)</a:t>
            </a:r>
            <a:endParaRPr lang="en-US" dirty="0"/>
          </a:p>
          <a:p>
            <a:pPr lvl="1">
              <a:spcBef>
                <a:spcPts val="1800"/>
              </a:spcBef>
            </a:pPr>
            <a:r>
              <a:rPr lang="en-US" u="sng" dirty="0">
                <a:hlinkClick r:id="rId5"/>
              </a:rPr>
              <a:t>Older Individuals who are Blind Training and Technical Assistance Center (OIBTTAC)</a:t>
            </a:r>
            <a:endParaRPr lang="en-US" dirty="0"/>
          </a:p>
          <a:p>
            <a:pPr lvl="1">
              <a:spcBef>
                <a:spcPts val="1800"/>
              </a:spcBef>
            </a:pPr>
            <a:r>
              <a:rPr lang="en-US" u="sng" dirty="0">
                <a:hlinkClick r:id="rId6"/>
              </a:rPr>
              <a:t>Rehabilitation Training and Technical Assistance Center for Program Evaluation and Quality Assurance (PEQATAC)</a:t>
            </a:r>
            <a:endParaRPr lang="en-US" dirty="0"/>
          </a:p>
          <a:p>
            <a:pPr lvl="1">
              <a:spcBef>
                <a:spcPts val="1800"/>
              </a:spcBef>
            </a:pPr>
            <a:r>
              <a:rPr lang="en-US" u="sng" dirty="0">
                <a:hlinkClick r:id="rId7"/>
              </a:rPr>
              <a:t>Vocational Rehabilitation Technical Assistance Center – Targeted Communities (VRTAC–TC)</a:t>
            </a:r>
            <a:endParaRPr lang="en-US" dirty="0"/>
          </a:p>
          <a:p>
            <a:pPr lvl="1">
              <a:spcBef>
                <a:spcPts val="1800"/>
              </a:spcBef>
            </a:pPr>
            <a:r>
              <a:rPr lang="en-US" u="sng" dirty="0">
                <a:hlinkClick r:id="rId8"/>
              </a:rPr>
              <a:t>Vocational Rehabilitation Technical Assistance Center for Youth with Disabilities (VRTAC–Y)</a:t>
            </a:r>
            <a:endParaRPr lang="en-US" dirty="0"/>
          </a:p>
          <a:p>
            <a:pPr lvl="1">
              <a:spcBef>
                <a:spcPts val="1800"/>
              </a:spcBef>
            </a:pPr>
            <a:r>
              <a:rPr lang="en-US" u="sng" dirty="0">
                <a:hlinkClick r:id="rId9"/>
              </a:rPr>
              <a:t>Workforce Innovation Technical Assistance Center (WINTAC)</a:t>
            </a:r>
            <a:endParaRPr lang="en-US" dirty="0"/>
          </a:p>
          <a:p>
            <a:pPr marL="0" indent="0">
              <a:buNone/>
            </a:pPr>
            <a:endParaRPr lang="en-US" dirty="0"/>
          </a:p>
        </p:txBody>
      </p:sp>
    </p:spTree>
    <p:extLst>
      <p:ext uri="{BB962C8B-B14F-4D97-AF65-F5344CB8AC3E}">
        <p14:creationId xmlns:p14="http://schemas.microsoft.com/office/powerpoint/2010/main" val="412060766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dirty="0">
                <a:latin typeface="+mn-lt"/>
                <a:ea typeface="+mn-ea"/>
                <a:cs typeface="+mn-cs"/>
              </a:rPr>
              <a:t> </a:t>
            </a:r>
            <a:br>
              <a:rPr lang="en-US" dirty="0">
                <a:latin typeface="+mn-lt"/>
                <a:ea typeface="+mn-ea"/>
                <a:cs typeface="+mn-cs"/>
              </a:rPr>
            </a:br>
            <a:r>
              <a:rPr lang="en-US" b="1" dirty="0" smtClean="0"/>
              <a:t>Resources:</a:t>
            </a:r>
            <a:r>
              <a:rPr lang="en-US" dirty="0" smtClean="0"/>
              <a:t/>
            </a:r>
            <a:br>
              <a:rPr lang="en-US" dirty="0" smtClean="0"/>
            </a:br>
            <a:endParaRPr lang="en-US" dirty="0"/>
          </a:p>
        </p:txBody>
      </p:sp>
      <p:sp>
        <p:nvSpPr>
          <p:cNvPr id="3" name="Content Placeholder 2"/>
          <p:cNvSpPr>
            <a:spLocks noGrp="1"/>
          </p:cNvSpPr>
          <p:nvPr>
            <p:ph idx="1"/>
          </p:nvPr>
        </p:nvSpPr>
        <p:spPr/>
        <p:txBody>
          <a:bodyPr/>
          <a:lstStyle/>
          <a:p>
            <a:pPr lvl="0"/>
            <a:r>
              <a:rPr lang="en-US" sz="2400" b="1" u="sng" dirty="0">
                <a:hlinkClick r:id="rId3"/>
              </a:rPr>
              <a:t>Demonstration Projects</a:t>
            </a:r>
            <a:endParaRPr lang="en-US" sz="2400" dirty="0"/>
          </a:p>
          <a:p>
            <a:pPr lvl="1"/>
            <a:r>
              <a:rPr lang="en-US" sz="2400" u="sng" dirty="0">
                <a:hlinkClick r:id="rId4"/>
              </a:rPr>
              <a:t>Automated Personalization Computing Project (APCP)</a:t>
            </a:r>
            <a:endParaRPr lang="en-US" sz="2400" dirty="0"/>
          </a:p>
          <a:p>
            <a:pPr lvl="1"/>
            <a:r>
              <a:rPr lang="en-US" sz="2400" u="sng" dirty="0">
                <a:hlinkClick r:id="rId5"/>
              </a:rPr>
              <a:t>Career Pathways for Individuals with Disabilities Model Demonstrations (Career Pathways)</a:t>
            </a:r>
            <a:endParaRPr lang="en-US" sz="2400" dirty="0"/>
          </a:p>
          <a:p>
            <a:pPr lvl="1"/>
            <a:r>
              <a:rPr lang="en-US" sz="2400" u="sng" dirty="0">
                <a:hlinkClick r:id="rId6"/>
              </a:rPr>
              <a:t>The Substantial Gainful Activity or SGA Project</a:t>
            </a:r>
            <a:endParaRPr lang="en-US" sz="2400" dirty="0"/>
          </a:p>
          <a:p>
            <a:pPr marL="0" indent="0">
              <a:buNone/>
            </a:pPr>
            <a:endParaRPr lang="en-US" dirty="0"/>
          </a:p>
        </p:txBody>
      </p:sp>
    </p:spTree>
    <p:extLst>
      <p:ext uri="{BB962C8B-B14F-4D97-AF65-F5344CB8AC3E}">
        <p14:creationId xmlns:p14="http://schemas.microsoft.com/office/powerpoint/2010/main" val="324997859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4638"/>
            <a:ext cx="8229600" cy="773577"/>
          </a:xfrm>
        </p:spPr>
        <p:txBody>
          <a:bodyPr>
            <a:normAutofit fontScale="90000"/>
          </a:bodyPr>
          <a:lstStyle/>
          <a:p>
            <a:r>
              <a:rPr lang="en-US" dirty="0">
                <a:latin typeface="+mn-lt"/>
                <a:ea typeface="+mn-ea"/>
                <a:cs typeface="+mn-cs"/>
              </a:rPr>
              <a:t> </a:t>
            </a:r>
            <a:r>
              <a:rPr lang="en-US" b="1" dirty="0" smtClean="0"/>
              <a:t>RSA PowerPoints: Final regulations:</a:t>
            </a:r>
            <a:endParaRPr lang="en-US" dirty="0"/>
          </a:p>
        </p:txBody>
      </p:sp>
      <p:sp>
        <p:nvSpPr>
          <p:cNvPr id="3" name="Content Placeholder 2"/>
          <p:cNvSpPr>
            <a:spLocks noGrp="1"/>
          </p:cNvSpPr>
          <p:nvPr>
            <p:ph idx="1"/>
          </p:nvPr>
        </p:nvSpPr>
        <p:spPr/>
        <p:txBody>
          <a:bodyPr>
            <a:normAutofit fontScale="70000" lnSpcReduction="20000"/>
          </a:bodyPr>
          <a:lstStyle/>
          <a:p>
            <a:pPr>
              <a:spcBef>
                <a:spcPts val="1800"/>
              </a:spcBef>
            </a:pPr>
            <a:r>
              <a:rPr lang="en-US" dirty="0" smtClean="0"/>
              <a:t>RSA </a:t>
            </a:r>
            <a:r>
              <a:rPr lang="en-US" dirty="0"/>
              <a:t>recently provided technical assistance on </a:t>
            </a:r>
            <a:r>
              <a:rPr lang="en-US" dirty="0" smtClean="0"/>
              <a:t>WIOA regulations. </a:t>
            </a:r>
            <a:r>
              <a:rPr lang="en-US" dirty="0"/>
              <a:t>You can view the presentations </a:t>
            </a:r>
            <a:r>
              <a:rPr lang="en-US" dirty="0" smtClean="0"/>
              <a:t>(including notes) in </a:t>
            </a:r>
            <a:r>
              <a:rPr lang="en-US" dirty="0"/>
              <a:t>PDF format by clicking the links below.</a:t>
            </a:r>
            <a:endParaRPr lang="en-US" sz="2400" dirty="0"/>
          </a:p>
          <a:p>
            <a:pPr lvl="0">
              <a:spcBef>
                <a:spcPts val="1800"/>
              </a:spcBef>
            </a:pPr>
            <a:r>
              <a:rPr lang="en-US" dirty="0"/>
              <a:t> </a:t>
            </a:r>
            <a:r>
              <a:rPr lang="en-US" u="sng" dirty="0">
                <a:hlinkClick r:id="rId3"/>
              </a:rPr>
              <a:t>Employment Outcomes, Competitive Integrated Employment, and Limitations on Use of Subminimum Wage</a:t>
            </a:r>
            <a:r>
              <a:rPr lang="en-US" dirty="0"/>
              <a:t> (PDF, 279KB)</a:t>
            </a:r>
            <a:endParaRPr lang="en-US" sz="2400" dirty="0"/>
          </a:p>
          <a:p>
            <a:pPr lvl="0">
              <a:spcBef>
                <a:spcPts val="1800"/>
              </a:spcBef>
            </a:pPr>
            <a:r>
              <a:rPr lang="en-US" dirty="0"/>
              <a:t> </a:t>
            </a:r>
            <a:r>
              <a:rPr lang="en-US" u="sng" dirty="0">
                <a:hlinkClick r:id="rId4"/>
              </a:rPr>
              <a:t>State Supported Employment Services Program – Title VI of the Rehabilitation Act, as Amended by WIOA</a:t>
            </a:r>
            <a:r>
              <a:rPr lang="en-US" dirty="0"/>
              <a:t> (PDF, 173KB)</a:t>
            </a:r>
            <a:endParaRPr lang="en-US" sz="2400" dirty="0"/>
          </a:p>
          <a:p>
            <a:pPr lvl="0">
              <a:spcBef>
                <a:spcPts val="1800"/>
              </a:spcBef>
            </a:pPr>
            <a:r>
              <a:rPr lang="en-US" dirty="0"/>
              <a:t> </a:t>
            </a:r>
            <a:r>
              <a:rPr lang="en-US" u="sng" dirty="0">
                <a:hlinkClick r:id="rId5"/>
              </a:rPr>
              <a:t>Transition of Students and Youth With Disabilities from School to Postsecondary Education and Employment</a:t>
            </a:r>
            <a:r>
              <a:rPr lang="en-US" dirty="0"/>
              <a:t> (PDF, 234KB)</a:t>
            </a:r>
            <a:endParaRPr lang="en-US" sz="2400" dirty="0"/>
          </a:p>
          <a:p>
            <a:pPr lvl="0">
              <a:spcBef>
                <a:spcPts val="1800"/>
              </a:spcBef>
            </a:pPr>
            <a:r>
              <a:rPr lang="en-US" dirty="0"/>
              <a:t> </a:t>
            </a:r>
            <a:r>
              <a:rPr lang="en-US" u="sng" dirty="0">
                <a:hlinkClick r:id="rId6"/>
              </a:rPr>
              <a:t>Fiscal Overview – Pre-Employment Transition Services and State Supported Employment Services Program</a:t>
            </a:r>
            <a:r>
              <a:rPr lang="en-US" dirty="0"/>
              <a:t> (PDF, 178KB)</a:t>
            </a:r>
            <a:endParaRPr lang="en-US" sz="2400" dirty="0"/>
          </a:p>
          <a:p>
            <a:pPr lvl="0">
              <a:spcBef>
                <a:spcPts val="1800"/>
              </a:spcBef>
            </a:pPr>
            <a:r>
              <a:rPr lang="en-US" dirty="0"/>
              <a:t> </a:t>
            </a:r>
            <a:r>
              <a:rPr lang="en-US" u="sng" dirty="0">
                <a:hlinkClick r:id="rId7"/>
              </a:rPr>
              <a:t>Technical Assistance Resources</a:t>
            </a:r>
            <a:r>
              <a:rPr lang="en-US" dirty="0"/>
              <a:t> (PDF, 443KB)</a:t>
            </a:r>
            <a:endParaRPr lang="en-US" sz="2400" dirty="0"/>
          </a:p>
          <a:p>
            <a:pPr marL="0" indent="0">
              <a:buNone/>
            </a:pPr>
            <a:endParaRPr lang="en-US" dirty="0"/>
          </a:p>
        </p:txBody>
      </p:sp>
    </p:spTree>
    <p:extLst>
      <p:ext uri="{BB962C8B-B14F-4D97-AF65-F5344CB8AC3E}">
        <p14:creationId xmlns:p14="http://schemas.microsoft.com/office/powerpoint/2010/main" val="48271584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WIOA Core Programs</a:t>
            </a:r>
            <a:endParaRPr lang="en-US" dirty="0"/>
          </a:p>
        </p:txBody>
      </p:sp>
      <p:sp>
        <p:nvSpPr>
          <p:cNvPr id="3" name="Content Placeholder 2"/>
          <p:cNvSpPr>
            <a:spLocks noGrp="1"/>
          </p:cNvSpPr>
          <p:nvPr>
            <p:ph idx="1"/>
          </p:nvPr>
        </p:nvSpPr>
        <p:spPr/>
        <p:txBody>
          <a:bodyPr>
            <a:normAutofit fontScale="85000" lnSpcReduction="10000"/>
          </a:bodyPr>
          <a:lstStyle/>
          <a:p>
            <a:pPr marL="514350" indent="-514350">
              <a:buFont typeface="+mj-lt"/>
              <a:buAutoNum type="arabicPeriod"/>
            </a:pPr>
            <a:r>
              <a:rPr lang="en-US" dirty="0" smtClean="0"/>
              <a:t>The </a:t>
            </a:r>
            <a:r>
              <a:rPr lang="en-US" dirty="0"/>
              <a:t>Adult program (Title I of WIOA</a:t>
            </a:r>
            <a:r>
              <a:rPr lang="en-US" dirty="0" smtClean="0"/>
              <a:t>)</a:t>
            </a:r>
          </a:p>
          <a:p>
            <a:pPr marL="514350" indent="-514350">
              <a:buFont typeface="+mj-lt"/>
              <a:buAutoNum type="arabicPeriod"/>
            </a:pPr>
            <a:r>
              <a:rPr lang="en-US" dirty="0" smtClean="0"/>
              <a:t>The </a:t>
            </a:r>
            <a:r>
              <a:rPr lang="en-US" dirty="0"/>
              <a:t>Dislocated Worker program (Title </a:t>
            </a:r>
            <a:r>
              <a:rPr lang="en-US" dirty="0" smtClean="0"/>
              <a:t>I of WIOA),</a:t>
            </a:r>
            <a:endParaRPr lang="en-US" dirty="0"/>
          </a:p>
          <a:p>
            <a:pPr marL="514350" indent="-514350">
              <a:buFont typeface="+mj-lt"/>
              <a:buAutoNum type="arabicPeriod"/>
            </a:pPr>
            <a:r>
              <a:rPr lang="en-US" dirty="0" smtClean="0"/>
              <a:t>The </a:t>
            </a:r>
            <a:r>
              <a:rPr lang="en-US" dirty="0"/>
              <a:t>Youth program (Title </a:t>
            </a:r>
            <a:r>
              <a:rPr lang="en-US" dirty="0" smtClean="0"/>
              <a:t>I of WIOA),</a:t>
            </a:r>
            <a:endParaRPr lang="en-US" dirty="0"/>
          </a:p>
          <a:p>
            <a:pPr marL="514350" indent="-514350">
              <a:buFont typeface="+mj-lt"/>
              <a:buAutoNum type="arabicPeriod"/>
            </a:pPr>
            <a:r>
              <a:rPr lang="en-US" dirty="0" smtClean="0"/>
              <a:t>The </a:t>
            </a:r>
            <a:r>
              <a:rPr lang="en-US" dirty="0"/>
              <a:t>Adult Education and Family Literacy Act program (Title II),</a:t>
            </a:r>
          </a:p>
          <a:p>
            <a:pPr marL="514350" indent="-514350">
              <a:buFont typeface="+mj-lt"/>
              <a:buAutoNum type="arabicPeriod"/>
            </a:pPr>
            <a:r>
              <a:rPr lang="en-US" dirty="0" smtClean="0"/>
              <a:t>The </a:t>
            </a:r>
            <a:r>
              <a:rPr lang="en-US" dirty="0"/>
              <a:t>Wagner-</a:t>
            </a:r>
            <a:r>
              <a:rPr lang="en-US" dirty="0" err="1"/>
              <a:t>Peyser</a:t>
            </a:r>
            <a:r>
              <a:rPr lang="en-US" dirty="0"/>
              <a:t> Act program (Wagner-</a:t>
            </a:r>
            <a:r>
              <a:rPr lang="en-US" dirty="0" err="1"/>
              <a:t>Peyser</a:t>
            </a:r>
            <a:r>
              <a:rPr lang="en-US" dirty="0"/>
              <a:t> Act, as amended by title III</a:t>
            </a:r>
            <a:r>
              <a:rPr lang="en-US" dirty="0" smtClean="0"/>
              <a:t>) (One Stop Employment Centers)</a:t>
            </a:r>
          </a:p>
          <a:p>
            <a:pPr marL="514350" indent="-514350">
              <a:buFont typeface="+mj-lt"/>
              <a:buAutoNum type="arabicPeriod"/>
            </a:pPr>
            <a:r>
              <a:rPr lang="en-US" dirty="0" smtClean="0"/>
              <a:t> The </a:t>
            </a:r>
            <a:r>
              <a:rPr lang="en-US" dirty="0"/>
              <a:t>Vocational Rehabilitation program (Title I of the Rehabilitation Act of 1973, as </a:t>
            </a:r>
            <a:r>
              <a:rPr lang="en-US" dirty="0" smtClean="0"/>
              <a:t>amended by </a:t>
            </a:r>
            <a:r>
              <a:rPr lang="en-US" dirty="0"/>
              <a:t>Title IV). </a:t>
            </a:r>
          </a:p>
        </p:txBody>
      </p:sp>
      <p:sp>
        <p:nvSpPr>
          <p:cNvPr id="4" name="Slide Number Placeholder 3"/>
          <p:cNvSpPr>
            <a:spLocks noGrp="1"/>
          </p:cNvSpPr>
          <p:nvPr>
            <p:ph type="sldNum" sz="quarter" idx="12"/>
          </p:nvPr>
        </p:nvSpPr>
        <p:spPr/>
        <p:txBody>
          <a:bodyPr/>
          <a:lstStyle/>
          <a:p>
            <a:fld id="{FF78E11D-55F8-804D-A594-BFACA9716B26}" type="slidenum">
              <a:rPr lang="en-US" smtClean="0"/>
              <a:t>7</a:t>
            </a:fld>
            <a:endParaRPr lang="en-US"/>
          </a:p>
        </p:txBody>
      </p:sp>
    </p:spTree>
    <p:extLst>
      <p:ext uri="{BB962C8B-B14F-4D97-AF65-F5344CB8AC3E}">
        <p14:creationId xmlns:p14="http://schemas.microsoft.com/office/powerpoint/2010/main" val="35273336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VR?</a:t>
            </a:r>
            <a:endParaRPr lang="en-US" dirty="0"/>
          </a:p>
        </p:txBody>
      </p:sp>
      <p:sp>
        <p:nvSpPr>
          <p:cNvPr id="3" name="Content Placeholder 2"/>
          <p:cNvSpPr>
            <a:spLocks noGrp="1"/>
          </p:cNvSpPr>
          <p:nvPr>
            <p:ph idx="1"/>
          </p:nvPr>
        </p:nvSpPr>
        <p:spPr/>
        <p:txBody>
          <a:bodyPr>
            <a:normAutofit/>
          </a:bodyPr>
          <a:lstStyle/>
          <a:p>
            <a:r>
              <a:rPr lang="en-US" dirty="0"/>
              <a:t>Vocational Rehabilitation (VR) is a federal-state program that helps people who have physical or mental disabilities get or keep a job. </a:t>
            </a:r>
            <a:endParaRPr lang="en-US" dirty="0" smtClean="0"/>
          </a:p>
          <a:p>
            <a:pPr marL="0" indent="0">
              <a:buNone/>
            </a:pPr>
            <a:endParaRPr lang="en-US" dirty="0"/>
          </a:p>
          <a:p>
            <a:r>
              <a:rPr lang="en-US" dirty="0" smtClean="0"/>
              <a:t>Work with businesses who seek to </a:t>
            </a:r>
            <a:r>
              <a:rPr lang="en-US" dirty="0" smtClean="0"/>
              <a:t>employ </a:t>
            </a:r>
            <a:r>
              <a:rPr lang="en-US" dirty="0" smtClean="0"/>
              <a:t>individuals who have a disability.</a:t>
            </a:r>
          </a:p>
          <a:p>
            <a:pPr marL="0" indent="0">
              <a:buNone/>
            </a:pPr>
            <a:endParaRPr lang="en-US" dirty="0"/>
          </a:p>
        </p:txBody>
      </p:sp>
      <p:sp>
        <p:nvSpPr>
          <p:cNvPr id="4" name="Slide Number Placeholder 3"/>
          <p:cNvSpPr>
            <a:spLocks noGrp="1"/>
          </p:cNvSpPr>
          <p:nvPr>
            <p:ph type="sldNum" sz="quarter" idx="12"/>
          </p:nvPr>
        </p:nvSpPr>
        <p:spPr/>
        <p:txBody>
          <a:bodyPr/>
          <a:lstStyle/>
          <a:p>
            <a:fld id="{FF78E11D-55F8-804D-A594-BFACA9716B26}" type="slidenum">
              <a:rPr lang="en-US" smtClean="0"/>
              <a:t>8</a:t>
            </a:fld>
            <a:endParaRPr lang="en-US"/>
          </a:p>
        </p:txBody>
      </p:sp>
    </p:spTree>
    <p:extLst>
      <p:ext uri="{BB962C8B-B14F-4D97-AF65-F5344CB8AC3E}">
        <p14:creationId xmlns:p14="http://schemas.microsoft.com/office/powerpoint/2010/main" val="35368741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WIOA Authorized Programs</a:t>
            </a:r>
            <a:endParaRPr lang="en-US" dirty="0"/>
          </a:p>
        </p:txBody>
      </p:sp>
      <p:sp>
        <p:nvSpPr>
          <p:cNvPr id="3" name="Content Placeholder 2"/>
          <p:cNvSpPr>
            <a:spLocks noGrp="1"/>
          </p:cNvSpPr>
          <p:nvPr>
            <p:ph idx="1"/>
          </p:nvPr>
        </p:nvSpPr>
        <p:spPr/>
        <p:txBody>
          <a:bodyPr/>
          <a:lstStyle/>
          <a:p>
            <a:r>
              <a:rPr lang="en-US" dirty="0"/>
              <a:t>Other programs administered by DOL that are authorized under title I of WIOA include: </a:t>
            </a:r>
          </a:p>
          <a:p>
            <a:pPr marL="0" indent="0">
              <a:buNone/>
            </a:pPr>
            <a:r>
              <a:rPr lang="en-US" dirty="0"/>
              <a:t>•	Job Corps </a:t>
            </a:r>
          </a:p>
          <a:p>
            <a:pPr marL="0" indent="0">
              <a:buNone/>
            </a:pPr>
            <a:r>
              <a:rPr lang="en-US" dirty="0"/>
              <a:t>•	YouthBuild</a:t>
            </a:r>
          </a:p>
          <a:p>
            <a:pPr marL="0" indent="0">
              <a:buNone/>
            </a:pPr>
            <a:r>
              <a:rPr lang="en-US" dirty="0"/>
              <a:t>•	Indian and Native American programs </a:t>
            </a:r>
          </a:p>
          <a:p>
            <a:pPr marL="0" indent="0">
              <a:buNone/>
            </a:pPr>
            <a:r>
              <a:rPr lang="en-US" dirty="0"/>
              <a:t>•	Migrant and Seasonal </a:t>
            </a:r>
            <a:r>
              <a:rPr lang="en-US"/>
              <a:t>Farmworker </a:t>
            </a:r>
            <a:r>
              <a:rPr lang="en-US" smtClean="0"/>
              <a:t>	programs </a:t>
            </a:r>
            <a:endParaRPr lang="en-US" dirty="0"/>
          </a:p>
          <a:p>
            <a:pPr marL="0" indent="0">
              <a:buNone/>
            </a:pPr>
            <a:r>
              <a:rPr lang="en-US" dirty="0"/>
              <a:t>•	Evaluation and multistate projects </a:t>
            </a:r>
          </a:p>
          <a:p>
            <a:pPr marL="0" indent="0">
              <a:buNone/>
            </a:pPr>
            <a:endParaRPr lang="en-US" dirty="0"/>
          </a:p>
        </p:txBody>
      </p:sp>
      <p:sp>
        <p:nvSpPr>
          <p:cNvPr id="4" name="Slide Number Placeholder 3"/>
          <p:cNvSpPr>
            <a:spLocks noGrp="1"/>
          </p:cNvSpPr>
          <p:nvPr>
            <p:ph type="sldNum" sz="quarter" idx="12"/>
          </p:nvPr>
        </p:nvSpPr>
        <p:spPr/>
        <p:txBody>
          <a:bodyPr/>
          <a:lstStyle/>
          <a:p>
            <a:fld id="{FF78E11D-55F8-804D-A594-BFACA9716B26}" type="slidenum">
              <a:rPr lang="en-US" smtClean="0"/>
              <a:t>9</a:t>
            </a:fld>
            <a:endParaRPr lang="en-US"/>
          </a:p>
        </p:txBody>
      </p:sp>
    </p:spTree>
    <p:extLst>
      <p:ext uri="{BB962C8B-B14F-4D97-AF65-F5344CB8AC3E}">
        <p14:creationId xmlns:p14="http://schemas.microsoft.com/office/powerpoint/2010/main" val="365017300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CURRENTS PowerPoint Template - Master">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UA CURRENT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UA CURRENTS" id="{2D7B55CC-3388-4656-A9FB-481D43275EC4}" vid="{EFDB8863-4C61-47BF-A5EC-72552491593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21228</TotalTime>
  <Words>2717</Words>
  <Application>Microsoft Office PowerPoint</Application>
  <PresentationFormat>On-screen Show (4:3)</PresentationFormat>
  <Paragraphs>460</Paragraphs>
  <Slides>65</Slides>
  <Notes>40</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65</vt:i4>
      </vt:variant>
    </vt:vector>
  </HeadingPairs>
  <TitlesOfParts>
    <vt:vector size="70" baseType="lpstr">
      <vt:lpstr>Arial</vt:lpstr>
      <vt:lpstr>Calibri</vt:lpstr>
      <vt:lpstr>Times New Roman</vt:lpstr>
      <vt:lpstr>CURRENTS PowerPoint Template - Master</vt:lpstr>
      <vt:lpstr>UA CURRENTS</vt:lpstr>
      <vt:lpstr>Workforce Investment and Opportunities Act (WIOA) in a Framework of Leadership</vt:lpstr>
      <vt:lpstr>A Framework of Leadership</vt:lpstr>
      <vt:lpstr>Your Organization’s Mission:</vt:lpstr>
      <vt:lpstr>WIOA – Modeling the Way</vt:lpstr>
      <vt:lpstr> Intent of WIOA </vt:lpstr>
      <vt:lpstr> Background </vt:lpstr>
      <vt:lpstr>WIOA Core Programs</vt:lpstr>
      <vt:lpstr>What is VR?</vt:lpstr>
      <vt:lpstr>WIOA Authorized Programs</vt:lpstr>
      <vt:lpstr> Unified State Plan</vt:lpstr>
      <vt:lpstr> State Plan – VR Working with Employers </vt:lpstr>
      <vt:lpstr> What is Competitive Integrated Employment?</vt:lpstr>
      <vt:lpstr> Link to 2018 Arkansas WIOA Unified State Plan: </vt:lpstr>
      <vt:lpstr>  What does this mean for Arkansas? </vt:lpstr>
      <vt:lpstr>Link to RSA WIOA Vocational Rehabilitation Information Page:</vt:lpstr>
      <vt:lpstr>Inspiring a Shared Vision </vt:lpstr>
      <vt:lpstr>What is a Student with a Disability?</vt:lpstr>
      <vt:lpstr>Emphasis on Students</vt:lpstr>
      <vt:lpstr> Key Element: Fiscal Requirement</vt:lpstr>
      <vt:lpstr>  Key Elements: Required Pre-Employment Transition Services  </vt:lpstr>
      <vt:lpstr>  Key Elements: Authorized Pre-Employment Transition Services  </vt:lpstr>
      <vt:lpstr>  Key Elements: Authorized Pre-Employment Transition Services </vt:lpstr>
      <vt:lpstr> Impact:  </vt:lpstr>
      <vt:lpstr> Implications for States  </vt:lpstr>
      <vt:lpstr>Challenging the Process</vt:lpstr>
      <vt:lpstr>Sub-Minimum Wage</vt:lpstr>
      <vt:lpstr>Subminimum Wage – Section 511</vt:lpstr>
      <vt:lpstr> Subminimum Wage for Youth with Disabilities</vt:lpstr>
      <vt:lpstr>  Key Changes: Subminimum Wage for Individuals of any Age (above 24) </vt:lpstr>
      <vt:lpstr> Additional Information</vt:lpstr>
      <vt:lpstr>Disability Rights Arkansas</vt:lpstr>
      <vt:lpstr>  Key Emphasis: Common Performance Measures </vt:lpstr>
      <vt:lpstr>  For More Information on Common Measures:  </vt:lpstr>
      <vt:lpstr>Enable Others to Act: </vt:lpstr>
      <vt:lpstr>Enabling Others to Act</vt:lpstr>
      <vt:lpstr>  The Career Index Plus – A Labor Market Tool </vt:lpstr>
      <vt:lpstr>  Supported Employment </vt:lpstr>
      <vt:lpstr>  Customized Employment </vt:lpstr>
      <vt:lpstr> Customized Employment Involves</vt:lpstr>
      <vt:lpstr>Department of Labor Youth Services</vt:lpstr>
      <vt:lpstr>Out of School Youth Can Include:</vt:lpstr>
      <vt:lpstr>Out of School Youth, Continued:</vt:lpstr>
      <vt:lpstr>Department of Labor Youth Services In School Youth</vt:lpstr>
      <vt:lpstr>Encourage the Heart</vt:lpstr>
      <vt:lpstr>Questions so Far?</vt:lpstr>
      <vt:lpstr>Youth Technical Assistance Center</vt:lpstr>
      <vt:lpstr>Y-TAC MISSION &amp; GOALS </vt:lpstr>
      <vt:lpstr>Y-TAC Goal 1, Continued</vt:lpstr>
      <vt:lpstr>Y-TAC Goal 2</vt:lpstr>
      <vt:lpstr>Y-TAC Goal 2, Continued</vt:lpstr>
      <vt:lpstr>Y-TAC Goals 3 and 4</vt:lpstr>
      <vt:lpstr>Y-TAC Goal 5</vt:lpstr>
      <vt:lpstr>Y-TAC Goal 6</vt:lpstr>
      <vt:lpstr>WINTAC</vt:lpstr>
      <vt:lpstr>Arkansas Rehabilitation Services</vt:lpstr>
      <vt:lpstr>Application/Eligibility/Planning: </vt:lpstr>
      <vt:lpstr>Application/Eligibility/Planning, Continued.</vt:lpstr>
      <vt:lpstr>Application/Eligibility/Planning, cont.  </vt:lpstr>
      <vt:lpstr>  For more information, call 501-296-1600 or 1-800-330-0632 asking for the office serving  your county. </vt:lpstr>
      <vt:lpstr>Arkansas Department of Human Services Division of Services for the Blind</vt:lpstr>
      <vt:lpstr>Programs and Services </vt:lpstr>
      <vt:lpstr>Contact Information</vt:lpstr>
      <vt:lpstr>  Technical Assistance Centers </vt:lpstr>
      <vt:lpstr>  Resources: </vt:lpstr>
      <vt:lpstr> RSA PowerPoints: Final regulations:</vt:lpstr>
    </vt:vector>
  </TitlesOfParts>
  <Company>ICI/UMass Boston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djt</dc:creator>
  <cp:lastModifiedBy>Peggy Hale</cp:lastModifiedBy>
  <cp:revision>106</cp:revision>
  <cp:lastPrinted>2019-05-08T18:11:20Z</cp:lastPrinted>
  <dcterms:created xsi:type="dcterms:W3CDTF">2016-02-02T17:05:27Z</dcterms:created>
  <dcterms:modified xsi:type="dcterms:W3CDTF">2019-05-13T15:56:43Z</dcterms:modified>
</cp:coreProperties>
</file>