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12.jp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 id="2147493467" r:id="rId5"/>
  </p:sldMasterIdLst>
  <p:notesMasterIdLst>
    <p:notesMasterId r:id="rId26"/>
  </p:notesMasterIdLst>
  <p:sldIdLst>
    <p:sldId id="259" r:id="rId6"/>
    <p:sldId id="262" r:id="rId7"/>
    <p:sldId id="263" r:id="rId8"/>
    <p:sldId id="264" r:id="rId9"/>
    <p:sldId id="280" r:id="rId10"/>
    <p:sldId id="281" r:id="rId11"/>
    <p:sldId id="258" r:id="rId12"/>
    <p:sldId id="265" r:id="rId13"/>
    <p:sldId id="283" r:id="rId14"/>
    <p:sldId id="284" r:id="rId15"/>
    <p:sldId id="285" r:id="rId16"/>
    <p:sldId id="267" r:id="rId17"/>
    <p:sldId id="287" r:id="rId18"/>
    <p:sldId id="286" r:id="rId19"/>
    <p:sldId id="288" r:id="rId20"/>
    <p:sldId id="277" r:id="rId21"/>
    <p:sldId id="261" r:id="rId22"/>
    <p:sldId id="278" r:id="rId23"/>
    <p:sldId id="279" r:id="rId24"/>
    <p:sldId id="257" r:id="rId25"/>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EFF0"/>
    <a:srgbClr val="8E7A3E"/>
    <a:srgbClr val="3A3A3C"/>
    <a:srgbClr val="034971"/>
    <a:srgbClr val="AF994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75" autoAdjust="0"/>
    <p:restoredTop sz="94677" autoAdjust="0"/>
  </p:normalViewPr>
  <p:slideViewPr>
    <p:cSldViewPr snapToGrid="0" snapToObjects="1">
      <p:cViewPr varScale="1">
        <p:scale>
          <a:sx n="85" d="100"/>
          <a:sy n="85" d="100"/>
        </p:scale>
        <p:origin x="48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72B00A2F-686D-8A46-81E3-22400853BC0D}" type="datetimeFigureOut">
              <a:rPr lang="en-US" smtClean="0"/>
              <a:t>5/13/2017</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295B5AD8-B8D7-7146-892F-43790BBC3B60}" type="slidenum">
              <a:rPr lang="en-US" smtClean="0"/>
              <a:t>‹#›</a:t>
            </a:fld>
            <a:endParaRPr lang="en-US"/>
          </a:p>
        </p:txBody>
      </p:sp>
    </p:spTree>
    <p:extLst>
      <p:ext uri="{BB962C8B-B14F-4D97-AF65-F5344CB8AC3E}">
        <p14:creationId xmlns:p14="http://schemas.microsoft.com/office/powerpoint/2010/main" val="32939822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5B5AD8-B8D7-7146-892F-43790BBC3B60}"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800371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5B5AD8-B8D7-7146-892F-43790BBC3B60}" type="slidenum">
              <a:rPr lang="en-US" smtClean="0"/>
              <a:t>20</a:t>
            </a:fld>
            <a:endParaRPr lang="en-US"/>
          </a:p>
        </p:txBody>
      </p:sp>
    </p:spTree>
    <p:extLst>
      <p:ext uri="{BB962C8B-B14F-4D97-AF65-F5344CB8AC3E}">
        <p14:creationId xmlns:p14="http://schemas.microsoft.com/office/powerpoint/2010/main" val="1368280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95412"/>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152422"/>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199443"/>
            <a:ext cx="8229600" cy="846667"/>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46111"/>
            <a:ext cx="8229600" cy="335844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57111"/>
            <a:ext cx="2057400" cy="496905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57111"/>
            <a:ext cx="6019800" cy="496905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481236-64D6-40B5-A4D4-E2E88A614D52}" type="datetimeFigureOut">
              <a:rPr lang="en-US">
                <a:solidFill>
                  <a:prstClr val="black">
                    <a:tint val="75000"/>
                  </a:prstClr>
                </a:solidFill>
              </a:rPr>
              <a:pPr/>
              <a:t>5/13/2017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D7EB60-3ECC-41DA-B6D5-C2BB5A46FC8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9742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481236-64D6-40B5-A4D4-E2E88A614D52}" type="datetimeFigureOut">
              <a:rPr lang="en-US">
                <a:solidFill>
                  <a:prstClr val="black">
                    <a:tint val="75000"/>
                  </a:prstClr>
                </a:solidFill>
              </a:rPr>
              <a:pPr/>
              <a:t>5/13/2017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D7EB60-3ECC-41DA-B6D5-C2BB5A46FC8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497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481236-64D6-40B5-A4D4-E2E88A614D52}" type="datetimeFigureOut">
              <a:rPr lang="en-US">
                <a:solidFill>
                  <a:prstClr val="black">
                    <a:tint val="75000"/>
                  </a:prstClr>
                </a:solidFill>
              </a:rPr>
              <a:pPr/>
              <a:t>5/13/2017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D7EB60-3ECC-41DA-B6D5-C2BB5A46FC8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11037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481236-64D6-40B5-A4D4-E2E88A614D52}" type="datetimeFigureOut">
              <a:rPr lang="en-US">
                <a:solidFill>
                  <a:prstClr val="black">
                    <a:tint val="75000"/>
                  </a:prstClr>
                </a:solidFill>
              </a:rPr>
              <a:pPr/>
              <a:t>5/13/2017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D7EB60-3ECC-41DA-B6D5-C2BB5A46FC8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659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481236-64D6-40B5-A4D4-E2E88A614D52}" type="datetimeFigureOut">
              <a:rPr lang="en-US">
                <a:solidFill>
                  <a:prstClr val="black">
                    <a:tint val="75000"/>
                  </a:prstClr>
                </a:solidFill>
              </a:rPr>
              <a:pPr/>
              <a:t>5/13/2017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3D7EB60-3ECC-41DA-B6D5-C2BB5A46FC8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8111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481236-64D6-40B5-A4D4-E2E88A614D52}" type="datetimeFigureOut">
              <a:rPr lang="en-US">
                <a:solidFill>
                  <a:prstClr val="black">
                    <a:tint val="75000"/>
                  </a:prstClr>
                </a:solidFill>
              </a:rPr>
              <a:pPr/>
              <a:t>5/13/2017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3D7EB60-3ECC-41DA-B6D5-C2BB5A46FC8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70230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481236-64D6-40B5-A4D4-E2E88A614D52}" type="datetimeFigureOut">
              <a:rPr lang="en-US">
                <a:solidFill>
                  <a:prstClr val="black">
                    <a:tint val="75000"/>
                  </a:prstClr>
                </a:solidFill>
              </a:rPr>
              <a:pPr/>
              <a:t>5/13/2017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3D7EB60-3ECC-41DA-B6D5-C2BB5A46FC8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0571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481236-64D6-40B5-A4D4-E2E88A614D52}" type="datetimeFigureOut">
              <a:rPr lang="en-US">
                <a:solidFill>
                  <a:prstClr val="black">
                    <a:tint val="75000"/>
                  </a:prstClr>
                </a:solidFill>
              </a:rPr>
              <a:pPr/>
              <a:t>5/13/2017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D7EB60-3ECC-41DA-B6D5-C2BB5A46FC8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5023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410054"/>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2723444"/>
            <a:ext cx="8229600" cy="2681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20382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481236-64D6-40B5-A4D4-E2E88A614D52}" type="datetimeFigureOut">
              <a:rPr lang="en-US">
                <a:solidFill>
                  <a:prstClr val="black">
                    <a:tint val="75000"/>
                  </a:prstClr>
                </a:solidFill>
              </a:rPr>
              <a:pPr/>
              <a:t>5/13/2017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D7EB60-3ECC-41DA-B6D5-C2BB5A46FC8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92626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481236-64D6-40B5-A4D4-E2E88A614D52}" type="datetimeFigureOut">
              <a:rPr lang="en-US">
                <a:solidFill>
                  <a:prstClr val="black">
                    <a:tint val="75000"/>
                  </a:prstClr>
                </a:solidFill>
              </a:rPr>
              <a:pPr/>
              <a:t>5/13/2017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D7EB60-3ECC-41DA-B6D5-C2BB5A46FC8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33135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481236-64D6-40B5-A4D4-E2E88A614D52}" type="datetimeFigureOut">
              <a:rPr lang="en-US">
                <a:solidFill>
                  <a:prstClr val="black">
                    <a:tint val="75000"/>
                  </a:prstClr>
                </a:solidFill>
              </a:rPr>
              <a:pPr/>
              <a:t>5/13/2017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D7EB60-3ECC-41DA-B6D5-C2BB5A46FC8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256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203222"/>
            <a:ext cx="7772400" cy="2565753"/>
          </a:xfrm>
          <a:prstGeom prst="rect">
            <a:avLst/>
          </a:prstGeo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1241779"/>
            <a:ext cx="7772400" cy="182033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28700"/>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56556"/>
            <a:ext cx="4038600" cy="37696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356556"/>
            <a:ext cx="4038600" cy="37696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86556"/>
            <a:ext cx="8229600" cy="1257653"/>
          </a:xfrm>
          <a:prstGeom prst="rect">
            <a:avLst/>
          </a:prstGeo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539999"/>
            <a:ext cx="4040188" cy="3586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539999"/>
            <a:ext cx="4041775" cy="3586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07194"/>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42999"/>
            <a:ext cx="3008313" cy="973667"/>
          </a:xfrm>
          <a:prstGeom prst="rect">
            <a:avLst/>
          </a:prstGeo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143000"/>
            <a:ext cx="5111750" cy="49831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271889"/>
            <a:ext cx="3008313" cy="385427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199443"/>
            <a:ext cx="5486400" cy="352813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99444"/>
            <a:ext cx="8229600" cy="420511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PPG Powerpoint Header.pdf"/>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995516"/>
          </a:xfrm>
          <a:prstGeom prst="rect">
            <a:avLst/>
          </a:prstGeom>
        </p:spPr>
      </p:pic>
      <p:pic>
        <p:nvPicPr>
          <p:cNvPr id="9" name="Picture 8" descr="PPG Powerpoint Footer.pdf"/>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6245304"/>
            <a:ext cx="9200444" cy="630675"/>
          </a:xfrm>
          <a:prstGeom prst="rect">
            <a:avLst/>
          </a:prstGeom>
        </p:spPr>
      </p:pic>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29481236-64D6-40B5-A4D4-E2E88A614D52}" type="datetimeFigureOut">
              <a:rPr lang="en-US" smtClean="0">
                <a:solidFill>
                  <a:prstClr val="black">
                    <a:tint val="75000"/>
                  </a:prstClr>
                </a:solidFill>
              </a:rPr>
              <a:pPr defTabSz="685800"/>
              <a:t>5/13/2017</a:t>
            </a:fld>
            <a:endParaRPr lang="en-US" smtClean="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smtClean="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43D7EB60-3ECC-41DA-B6D5-C2BB5A46FC85}" type="slidenum">
              <a:rPr lang="en-US" smtClean="0">
                <a:solidFill>
                  <a:prstClr val="black">
                    <a:tint val="75000"/>
                  </a:prstClr>
                </a:solidFill>
              </a:rPr>
              <a:pPr defTabSz="685800"/>
              <a:t>‹#›</a:t>
            </a:fld>
            <a:endParaRPr lang="en-US" smtClean="0">
              <a:solidFill>
                <a:prstClr val="black">
                  <a:tint val="75000"/>
                </a:prstClr>
              </a:solidFill>
            </a:endParaRPr>
          </a:p>
        </p:txBody>
      </p:sp>
    </p:spTree>
    <p:extLst>
      <p:ext uri="{BB962C8B-B14F-4D97-AF65-F5344CB8AC3E}">
        <p14:creationId xmlns:p14="http://schemas.microsoft.com/office/powerpoint/2010/main" val="501523222"/>
      </p:ext>
    </p:extLst>
  </p:cSld>
  <p:clrMap bg1="lt1" tx1="dk1" bg2="lt2" tx2="dk2" accent1="accent1" accent2="accent2" accent3="accent3" accent4="accent4" accent5="accent5" accent6="accent6" hlink="hlink" folHlink="folHlink"/>
  <p:sldLayoutIdLst>
    <p:sldLayoutId id="2147493468" r:id="rId1"/>
    <p:sldLayoutId id="2147493469" r:id="rId2"/>
    <p:sldLayoutId id="2147493470" r:id="rId3"/>
    <p:sldLayoutId id="2147493471" r:id="rId4"/>
    <p:sldLayoutId id="2147493472" r:id="rId5"/>
    <p:sldLayoutId id="2147493473" r:id="rId6"/>
    <p:sldLayoutId id="2147493474" r:id="rId7"/>
    <p:sldLayoutId id="2147493475" r:id="rId8"/>
    <p:sldLayoutId id="2147493476" r:id="rId9"/>
    <p:sldLayoutId id="2147493477" r:id="rId10"/>
    <p:sldLayoutId id="214749347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twitter.com/RodneyOParks" TargetMode="External"/><Relationship Id="rId3" Type="http://schemas.openxmlformats.org/officeDocument/2006/relationships/hyperlink" Target="mailto:rodney@parksprogroup.com" TargetMode="External"/><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linkedin.com/in/rodneyoparks" TargetMode="External"/><Relationship Id="rId5" Type="http://schemas.openxmlformats.org/officeDocument/2006/relationships/image" Target="../media/image15.png"/><Relationship Id="rId10" Type="http://schemas.openxmlformats.org/officeDocument/2006/relationships/image" Target="../media/image18.jpg"/><Relationship Id="rId4" Type="http://schemas.openxmlformats.org/officeDocument/2006/relationships/hyperlink" Target="https://www.instagram.com/rodneyoparks/" TargetMode="External"/><Relationship Id="rId9"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8044" y="3376789"/>
            <a:ext cx="8816623" cy="2349500"/>
          </a:xfrm>
        </p:spPr>
        <p:txBody>
          <a:bodyPr>
            <a:normAutofit fontScale="90000"/>
          </a:bodyPr>
          <a:lstStyle/>
          <a:p>
            <a:r>
              <a:rPr lang="en-US" sz="4400" dirty="0" smtClean="0">
                <a:solidFill>
                  <a:srgbClr val="F0EFF0"/>
                </a:solidFill>
                <a:latin typeface="Adobe Caslon Pro" panose="0205050205050A020403" pitchFamily="18" charset="0"/>
              </a:rPr>
              <a:t>Justice: Economic, Social &amp; Community</a:t>
            </a:r>
            <a:br>
              <a:rPr lang="en-US" sz="4400" dirty="0" smtClean="0">
                <a:solidFill>
                  <a:srgbClr val="F0EFF0"/>
                </a:solidFill>
                <a:latin typeface="Adobe Caslon Pro" panose="0205050205050A020403" pitchFamily="18" charset="0"/>
              </a:rPr>
            </a:br>
            <a:r>
              <a:rPr lang="en-US" sz="4400" dirty="0" smtClean="0">
                <a:solidFill>
                  <a:srgbClr val="F0EFF0"/>
                </a:solidFill>
                <a:latin typeface="Adobe Caslon Pro" panose="0205050205050A020403" pitchFamily="18" charset="0"/>
              </a:rPr>
              <a:t/>
            </a:r>
            <a:br>
              <a:rPr lang="en-US" sz="4400" dirty="0" smtClean="0">
                <a:solidFill>
                  <a:srgbClr val="F0EFF0"/>
                </a:solidFill>
                <a:latin typeface="Adobe Caslon Pro" panose="0205050205050A020403" pitchFamily="18" charset="0"/>
              </a:rPr>
            </a:br>
            <a:r>
              <a:rPr lang="en-US" sz="3600" dirty="0" smtClean="0">
                <a:solidFill>
                  <a:srgbClr val="F0EFF0"/>
                </a:solidFill>
                <a:latin typeface="Adobe Caslon Pro" panose="0205050205050A020403" pitchFamily="18" charset="0"/>
              </a:rPr>
              <a:t>Arkansas Community Action Agencies Association</a:t>
            </a:r>
            <a:br>
              <a:rPr lang="en-US" sz="3600" dirty="0" smtClean="0">
                <a:solidFill>
                  <a:srgbClr val="F0EFF0"/>
                </a:solidFill>
                <a:latin typeface="Adobe Caslon Pro" panose="0205050205050A020403" pitchFamily="18" charset="0"/>
              </a:rPr>
            </a:br>
            <a:r>
              <a:rPr lang="en-US" sz="3600" dirty="0" smtClean="0">
                <a:solidFill>
                  <a:srgbClr val="F0EFF0"/>
                </a:solidFill>
                <a:latin typeface="Adobe Caslon Pro" panose="0205050205050A020403" pitchFamily="18" charset="0"/>
              </a:rPr>
              <a:t>Annual Conference</a:t>
            </a:r>
            <a:br>
              <a:rPr lang="en-US" sz="3600" dirty="0" smtClean="0">
                <a:solidFill>
                  <a:srgbClr val="F0EFF0"/>
                </a:solidFill>
                <a:latin typeface="Adobe Caslon Pro" panose="0205050205050A020403" pitchFamily="18" charset="0"/>
              </a:rPr>
            </a:br>
            <a:r>
              <a:rPr lang="en-US" sz="2400" dirty="0" smtClean="0">
                <a:solidFill>
                  <a:srgbClr val="F0EFF0"/>
                </a:solidFill>
                <a:latin typeface="Adobe Caslon Pro" panose="0205050205050A020403" pitchFamily="18" charset="0"/>
              </a:rPr>
              <a:t/>
            </a:r>
            <a:br>
              <a:rPr lang="en-US" sz="2400" dirty="0" smtClean="0">
                <a:solidFill>
                  <a:srgbClr val="F0EFF0"/>
                </a:solidFill>
                <a:latin typeface="Adobe Caslon Pro" panose="0205050205050A020403" pitchFamily="18" charset="0"/>
              </a:rPr>
            </a:br>
            <a:r>
              <a:rPr lang="en-US" sz="2400" dirty="0">
                <a:solidFill>
                  <a:srgbClr val="F0EFF0"/>
                </a:solidFill>
                <a:latin typeface="Adobe Caslon Pro" panose="0205050205050A020403" pitchFamily="18" charset="0"/>
              </a:rPr>
              <a:t/>
            </a:r>
            <a:br>
              <a:rPr lang="en-US" sz="2400" dirty="0">
                <a:solidFill>
                  <a:srgbClr val="F0EFF0"/>
                </a:solidFill>
                <a:latin typeface="Adobe Caslon Pro" panose="0205050205050A020403" pitchFamily="18" charset="0"/>
              </a:rPr>
            </a:br>
            <a:r>
              <a:rPr lang="en-US" sz="3100" dirty="0" smtClean="0">
                <a:solidFill>
                  <a:srgbClr val="F0EFF0"/>
                </a:solidFill>
                <a:latin typeface="Adobe Caslon Pro" panose="0205050205050A020403" pitchFamily="18" charset="0"/>
              </a:rPr>
              <a:t>Fort Smith Arkansas</a:t>
            </a:r>
            <a:r>
              <a:rPr lang="en-US" sz="2400" dirty="0" smtClean="0">
                <a:solidFill>
                  <a:srgbClr val="F0EFF0"/>
                </a:solidFill>
                <a:latin typeface="Adobe Caslon Pro" panose="0205050205050A020403" pitchFamily="18" charset="0"/>
              </a:rPr>
              <a:t/>
            </a:r>
            <a:br>
              <a:rPr lang="en-US" sz="2400" dirty="0" smtClean="0">
                <a:solidFill>
                  <a:srgbClr val="F0EFF0"/>
                </a:solidFill>
                <a:latin typeface="Adobe Caslon Pro" panose="0205050205050A020403" pitchFamily="18" charset="0"/>
              </a:rPr>
            </a:br>
            <a:r>
              <a:rPr lang="en-US" sz="3100" dirty="0" smtClean="0">
                <a:solidFill>
                  <a:srgbClr val="F0EFF0"/>
                </a:solidFill>
                <a:latin typeface="Adobe Caslon Pro" panose="0205050205050A020403" pitchFamily="18" charset="0"/>
              </a:rPr>
              <a:t>May 18, 2017</a:t>
            </a:r>
            <a:endParaRPr lang="en-US" sz="3100" dirty="0">
              <a:solidFill>
                <a:srgbClr val="F0EFF0"/>
              </a:solidFill>
              <a:latin typeface="Adobe Caslon Pro" panose="0205050205050A020403" pitchFamily="18"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2477" y="304361"/>
            <a:ext cx="4335651" cy="1559250"/>
          </a:xfrm>
          <a:prstGeom prst="rect">
            <a:avLst/>
          </a:prstGeom>
        </p:spPr>
      </p:pic>
    </p:spTree>
    <p:extLst>
      <p:ext uri="{BB962C8B-B14F-4D97-AF65-F5344CB8AC3E}">
        <p14:creationId xmlns:p14="http://schemas.microsoft.com/office/powerpoint/2010/main" val="41455893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A3A3C"/>
                </a:solidFill>
                <a:latin typeface="Adobe Caslon Pro Bold" panose="0205070206050A020403" pitchFamily="18" charset="0"/>
              </a:rPr>
              <a:t>Social Justice</a:t>
            </a:r>
            <a:endParaRPr lang="en-US" dirty="0">
              <a:solidFill>
                <a:srgbClr val="3A3A3C"/>
              </a:solidFill>
              <a:latin typeface="Adobe Caslon Pro Bold" panose="0205070206050A020403"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9889" y="3465690"/>
            <a:ext cx="1044221" cy="1044221"/>
          </a:xfrm>
          <a:prstGeom prst="rect">
            <a:avLst/>
          </a:prstGeom>
        </p:spPr>
      </p:pic>
      <p:sp>
        <p:nvSpPr>
          <p:cNvPr id="4" name="Donut 3"/>
          <p:cNvSpPr/>
          <p:nvPr/>
        </p:nvSpPr>
        <p:spPr>
          <a:xfrm>
            <a:off x="2991555" y="2449688"/>
            <a:ext cx="3149600" cy="3093156"/>
          </a:xfrm>
          <a:prstGeom prst="donut">
            <a:avLst>
              <a:gd name="adj" fmla="val 3735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Right Arrow 6"/>
          <p:cNvSpPr/>
          <p:nvPr/>
        </p:nvSpPr>
        <p:spPr>
          <a:xfrm rot="19419996">
            <a:off x="3336259" y="4401400"/>
            <a:ext cx="978408" cy="484632"/>
          </a:xfrm>
          <a:prstGeom prst="rightArrow">
            <a:avLst/>
          </a:prstGeom>
          <a:ln>
            <a:solidFill>
              <a:srgbClr val="F0EF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Arrow 7"/>
          <p:cNvSpPr/>
          <p:nvPr/>
        </p:nvSpPr>
        <p:spPr>
          <a:xfrm rot="2187949">
            <a:off x="3234614" y="3271381"/>
            <a:ext cx="978408" cy="484632"/>
          </a:xfrm>
          <a:prstGeom prst="rightArrow">
            <a:avLst/>
          </a:prstGeom>
          <a:ln>
            <a:solidFill>
              <a:srgbClr val="F0EF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own Arrow 8"/>
          <p:cNvSpPr/>
          <p:nvPr/>
        </p:nvSpPr>
        <p:spPr>
          <a:xfrm>
            <a:off x="4312194" y="2520168"/>
            <a:ext cx="484632" cy="978408"/>
          </a:xfrm>
          <a:prstGeom prst="downArrow">
            <a:avLst/>
          </a:prstGeom>
          <a:ln>
            <a:solidFill>
              <a:srgbClr val="F0EF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Arrow 9"/>
          <p:cNvSpPr/>
          <p:nvPr/>
        </p:nvSpPr>
        <p:spPr>
          <a:xfrm rot="7980259">
            <a:off x="4869425" y="3127547"/>
            <a:ext cx="978408" cy="484632"/>
          </a:xfrm>
          <a:prstGeom prst="rightArrow">
            <a:avLst/>
          </a:prstGeom>
          <a:ln>
            <a:solidFill>
              <a:srgbClr val="F0EF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rot="12654140">
            <a:off x="4932256" y="4305044"/>
            <a:ext cx="978408" cy="484632"/>
          </a:xfrm>
          <a:prstGeom prst="rightArrow">
            <a:avLst/>
          </a:prstGeom>
          <a:ln>
            <a:solidFill>
              <a:srgbClr val="F0EF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ight Arrow 11"/>
          <p:cNvSpPr/>
          <p:nvPr/>
        </p:nvSpPr>
        <p:spPr>
          <a:xfrm rot="16200000">
            <a:off x="4065306" y="4756799"/>
            <a:ext cx="978408" cy="484632"/>
          </a:xfrm>
          <a:prstGeom prst="rightArrow">
            <a:avLst/>
          </a:prstGeom>
          <a:ln>
            <a:solidFill>
              <a:srgbClr val="F0EF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04897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555" y="1207065"/>
            <a:ext cx="8229600" cy="1143000"/>
          </a:xfrm>
        </p:spPr>
        <p:txBody>
          <a:bodyPr/>
          <a:lstStyle/>
          <a:p>
            <a:r>
              <a:rPr lang="en-US" dirty="0" smtClean="0">
                <a:solidFill>
                  <a:srgbClr val="3A3A3C"/>
                </a:solidFill>
                <a:latin typeface="Adobe Caslon Pro Bold" panose="0205070206050A020403" pitchFamily="18" charset="0"/>
              </a:rPr>
              <a:t>Community Justice</a:t>
            </a:r>
            <a:endParaRPr lang="en-US" dirty="0">
              <a:solidFill>
                <a:srgbClr val="3A3A3C"/>
              </a:solidFill>
              <a:latin typeface="Adobe Caslon Pro Bold" panose="0205070206050A020403"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9889" y="3465690"/>
            <a:ext cx="1044221" cy="1044221"/>
          </a:xfrm>
          <a:prstGeom prst="rect">
            <a:avLst/>
          </a:prstGeom>
        </p:spPr>
      </p:pic>
      <p:sp>
        <p:nvSpPr>
          <p:cNvPr id="4" name="Donut 3"/>
          <p:cNvSpPr/>
          <p:nvPr/>
        </p:nvSpPr>
        <p:spPr>
          <a:xfrm>
            <a:off x="2991555" y="2441222"/>
            <a:ext cx="3149600" cy="3093156"/>
          </a:xfrm>
          <a:prstGeom prst="donut">
            <a:avLst>
              <a:gd name="adj" fmla="val 3735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 name="Right Arrow 4"/>
          <p:cNvSpPr/>
          <p:nvPr/>
        </p:nvSpPr>
        <p:spPr>
          <a:xfrm>
            <a:off x="5094110" y="3745484"/>
            <a:ext cx="978408" cy="484632"/>
          </a:xfrm>
          <a:prstGeom prst="rightArrow">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Down Arrow 5"/>
          <p:cNvSpPr/>
          <p:nvPr/>
        </p:nvSpPr>
        <p:spPr>
          <a:xfrm>
            <a:off x="4324039" y="4509911"/>
            <a:ext cx="484632" cy="978408"/>
          </a:xfrm>
          <a:prstGeom prst="downArrow">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Down Arrow 6"/>
          <p:cNvSpPr/>
          <p:nvPr/>
        </p:nvSpPr>
        <p:spPr>
          <a:xfrm rot="10800000">
            <a:off x="4324039" y="2520189"/>
            <a:ext cx="484632" cy="978408"/>
          </a:xfrm>
          <a:prstGeom prst="downArrow">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Arrow 7"/>
          <p:cNvSpPr/>
          <p:nvPr/>
        </p:nvSpPr>
        <p:spPr>
          <a:xfrm rot="10800000">
            <a:off x="3071481" y="3745484"/>
            <a:ext cx="978408" cy="484632"/>
          </a:xfrm>
          <a:prstGeom prst="rightArrow">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rot="19479557">
            <a:off x="4893168" y="3123751"/>
            <a:ext cx="978408" cy="484632"/>
          </a:xfrm>
          <a:prstGeom prst="rightArrow">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Arrow 9"/>
          <p:cNvSpPr/>
          <p:nvPr/>
        </p:nvSpPr>
        <p:spPr>
          <a:xfrm rot="2672341">
            <a:off x="4838118" y="4460550"/>
            <a:ext cx="978408" cy="484632"/>
          </a:xfrm>
          <a:prstGeom prst="rightArrow">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rot="8131394">
            <a:off x="3360182" y="4467433"/>
            <a:ext cx="978408" cy="484632"/>
          </a:xfrm>
          <a:prstGeom prst="rightArrow">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ight Arrow 11"/>
          <p:cNvSpPr/>
          <p:nvPr/>
        </p:nvSpPr>
        <p:spPr>
          <a:xfrm rot="13133358">
            <a:off x="3340634" y="3076350"/>
            <a:ext cx="978408" cy="484632"/>
          </a:xfrm>
          <a:prstGeom prst="rightArrow">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98259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A3A3C"/>
                </a:solidFill>
                <a:latin typeface="Adobe Caslon Pro Bold" panose="0205070206050A020403" pitchFamily="18" charset="0"/>
              </a:rPr>
              <a:t>Be Careful…Look Closer</a:t>
            </a:r>
            <a:endParaRPr lang="en-US" dirty="0">
              <a:solidFill>
                <a:srgbClr val="3A3A3C"/>
              </a:solidFill>
              <a:latin typeface="Adobe Caslon Pro Bold" panose="0205070206050A020403" pitchFamily="18"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9849" y="2108651"/>
            <a:ext cx="4684302" cy="3964771"/>
          </a:xfrm>
        </p:spPr>
      </p:pic>
    </p:spTree>
    <p:extLst>
      <p:ext uri="{BB962C8B-B14F-4D97-AF65-F5344CB8AC3E}">
        <p14:creationId xmlns:p14="http://schemas.microsoft.com/office/powerpoint/2010/main" val="25158266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A3A3C"/>
                </a:solidFill>
                <a:latin typeface="Adobe Caslon Pro Bold" panose="0205070206050A020403" pitchFamily="18" charset="0"/>
              </a:rPr>
              <a:t>Justice Means Self Reflection</a:t>
            </a:r>
            <a:endParaRPr lang="en-US" dirty="0">
              <a:solidFill>
                <a:srgbClr val="3A3A3C"/>
              </a:solidFill>
              <a:latin typeface="Adobe Caslon Pro Bold" panose="0205070206050A020403" pitchFamily="18"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2281" y="2057401"/>
            <a:ext cx="5279437" cy="3959578"/>
          </a:xfrm>
        </p:spPr>
      </p:pic>
    </p:spTree>
    <p:extLst>
      <p:ext uri="{BB962C8B-B14F-4D97-AF65-F5344CB8AC3E}">
        <p14:creationId xmlns:p14="http://schemas.microsoft.com/office/powerpoint/2010/main" val="1501494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3A3A3C"/>
                </a:solidFill>
                <a:latin typeface="Adobe Caslon Pro Bold" panose="0205070206050A020403" pitchFamily="18" charset="0"/>
              </a:rPr>
              <a:t>Justice Means Self Reflection</a:t>
            </a:r>
            <a:endParaRPr lang="en-US" dirty="0">
              <a:solidFill>
                <a:srgbClr val="3A3A3C"/>
              </a:solidFill>
              <a:latin typeface="Adobe Caslon Pro Bold" panose="0205070206050A020403"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89305" y="2077155"/>
            <a:ext cx="5391473" cy="3849511"/>
          </a:xfrm>
        </p:spPr>
      </p:pic>
    </p:spTree>
    <p:extLst>
      <p:ext uri="{BB962C8B-B14F-4D97-AF65-F5344CB8AC3E}">
        <p14:creationId xmlns:p14="http://schemas.microsoft.com/office/powerpoint/2010/main" val="7990423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3A3A3C"/>
                </a:solidFill>
                <a:latin typeface="Adobe Caslon Pro Bold" panose="0205070206050A020403" pitchFamily="18" charset="0"/>
              </a:rPr>
              <a:t>Justice Means Self Reflection</a:t>
            </a:r>
            <a:endParaRPr lang="en-US" dirty="0">
              <a:solidFill>
                <a:srgbClr val="3A3A3C"/>
              </a:solidFill>
              <a:latin typeface="Adobe Caslon Pro Bold" panose="0205070206050A020403" pitchFamily="18" charset="0"/>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2058" y="2156178"/>
            <a:ext cx="5669163" cy="3883378"/>
          </a:xfrm>
        </p:spPr>
      </p:pic>
    </p:spTree>
    <p:extLst>
      <p:ext uri="{BB962C8B-B14F-4D97-AF65-F5344CB8AC3E}">
        <p14:creationId xmlns:p14="http://schemas.microsoft.com/office/powerpoint/2010/main" val="3081231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7165"/>
            <a:ext cx="8229600" cy="1143000"/>
          </a:xfrm>
        </p:spPr>
        <p:txBody>
          <a:bodyPr/>
          <a:lstStyle/>
          <a:p>
            <a:r>
              <a:rPr lang="en-US" dirty="0" smtClean="0">
                <a:solidFill>
                  <a:srgbClr val="3A3A3C"/>
                </a:solidFill>
                <a:latin typeface="Adobe Caslon Pro Bold" panose="0205070206050A020403" pitchFamily="18" charset="0"/>
              </a:rPr>
              <a:t>Justice</a:t>
            </a:r>
            <a:endParaRPr lang="en-US" dirty="0">
              <a:solidFill>
                <a:srgbClr val="3A3A3C"/>
              </a:solidFill>
              <a:latin typeface="Adobe Caslon Pro Bold" panose="0205070206050A020403" pitchFamily="18" charset="0"/>
            </a:endParaRPr>
          </a:p>
        </p:txBody>
      </p:sp>
      <p:sp>
        <p:nvSpPr>
          <p:cNvPr id="3" name="Content Placeholder 2"/>
          <p:cNvSpPr>
            <a:spLocks noGrp="1"/>
          </p:cNvSpPr>
          <p:nvPr>
            <p:ph idx="1"/>
          </p:nvPr>
        </p:nvSpPr>
        <p:spPr>
          <a:xfrm>
            <a:off x="457200" y="2125132"/>
            <a:ext cx="8229600" cy="3180646"/>
          </a:xfrm>
        </p:spPr>
        <p:txBody>
          <a:bodyPr>
            <a:noAutofit/>
          </a:bodyPr>
          <a:lstStyle/>
          <a:p>
            <a:pPr marL="0" indent="0" algn="ctr">
              <a:buNone/>
            </a:pPr>
            <a:endParaRPr lang="en-US" sz="2800" dirty="0">
              <a:solidFill>
                <a:srgbClr val="8E7A3E"/>
              </a:solidFill>
              <a:latin typeface="Adobe Caslon Pro" panose="0205050205050A020403" pitchFamily="18" charset="0"/>
            </a:endParaRPr>
          </a:p>
          <a:p>
            <a:pPr marL="0" indent="0" algn="ctr">
              <a:buNone/>
            </a:pPr>
            <a:r>
              <a:rPr lang="en-US" sz="6000" dirty="0" smtClean="0">
                <a:solidFill>
                  <a:srgbClr val="8E7A3E"/>
                </a:solidFill>
                <a:latin typeface="Adobe Caslon Pro" panose="0205050205050A020403" pitchFamily="18" charset="0"/>
              </a:rPr>
              <a:t>I want justice to be the norm not the exception!!!</a:t>
            </a:r>
            <a:endParaRPr lang="en-US" sz="6000" dirty="0" smtClean="0">
              <a:solidFill>
                <a:srgbClr val="8E7A3E"/>
              </a:solidFill>
              <a:latin typeface="Adobe Caslon Pro" panose="0205050205050A020403" pitchFamily="18" charset="0"/>
            </a:endParaRPr>
          </a:p>
          <a:p>
            <a:pPr marL="0" indent="0" algn="ctr">
              <a:buNone/>
            </a:pPr>
            <a:endParaRPr lang="en-US" sz="2800" dirty="0" smtClean="0">
              <a:solidFill>
                <a:srgbClr val="8E7A3E"/>
              </a:solidFill>
              <a:latin typeface="Adobe Caslon Pro" panose="0205050205050A020403" pitchFamily="18" charset="0"/>
            </a:endParaRPr>
          </a:p>
          <a:p>
            <a:pPr marL="0" indent="0" algn="ctr">
              <a:buNone/>
            </a:pPr>
            <a:endParaRPr lang="en-US" sz="2800" dirty="0">
              <a:solidFill>
                <a:srgbClr val="8E7A3E"/>
              </a:solidFill>
              <a:latin typeface="Adobe Caslon Pro" panose="0205050205050A020403" pitchFamily="18" charset="0"/>
            </a:endParaRPr>
          </a:p>
          <a:p>
            <a:pPr marL="0" indent="0" algn="ctr">
              <a:buNone/>
            </a:pPr>
            <a:endParaRPr lang="en-US" sz="2800" dirty="0">
              <a:solidFill>
                <a:srgbClr val="8E7A3E"/>
              </a:solidFill>
              <a:latin typeface="Adobe Caslon Pro" panose="0205050205050A020403" pitchFamily="18" charset="0"/>
            </a:endParaRPr>
          </a:p>
        </p:txBody>
      </p:sp>
    </p:spTree>
    <p:extLst>
      <p:ext uri="{BB962C8B-B14F-4D97-AF65-F5344CB8AC3E}">
        <p14:creationId xmlns:p14="http://schemas.microsoft.com/office/powerpoint/2010/main" val="9100773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9600" dirty="0" smtClean="0">
                <a:solidFill>
                  <a:srgbClr val="3A3A3C"/>
                </a:solidFill>
                <a:latin typeface="Adobe Caslon Pro" panose="0205050205050A020403" pitchFamily="18" charset="0"/>
              </a:rPr>
              <a:t>Questions</a:t>
            </a:r>
          </a:p>
          <a:p>
            <a:pPr marL="0" indent="0">
              <a:buNone/>
            </a:pPr>
            <a:endParaRPr lang="en-US" dirty="0">
              <a:solidFill>
                <a:srgbClr val="034971"/>
              </a:solidFill>
              <a:latin typeface="Adobe Caslon Pro" panose="0205050205050A020403" pitchFamily="18" charset="0"/>
            </a:endParaRPr>
          </a:p>
        </p:txBody>
      </p:sp>
    </p:spTree>
    <p:extLst>
      <p:ext uri="{BB962C8B-B14F-4D97-AF65-F5344CB8AC3E}">
        <p14:creationId xmlns:p14="http://schemas.microsoft.com/office/powerpoint/2010/main" val="27249406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97844"/>
            <a:ext cx="8229600" cy="2681113"/>
          </a:xfrm>
        </p:spPr>
        <p:txBody>
          <a:bodyPr>
            <a:noAutofit/>
          </a:bodyPr>
          <a:lstStyle/>
          <a:p>
            <a:pPr marL="0" indent="0" algn="ctr">
              <a:buNone/>
            </a:pPr>
            <a:r>
              <a:rPr lang="en-US" sz="3600" dirty="0" smtClean="0">
                <a:solidFill>
                  <a:srgbClr val="3A3A3C"/>
                </a:solidFill>
                <a:latin typeface="Adobe Caslon Pro" panose="0205050205050A020403" pitchFamily="18" charset="0"/>
              </a:rPr>
              <a:t>Contact Information</a:t>
            </a:r>
          </a:p>
          <a:p>
            <a:pPr marL="0" indent="0">
              <a:buNone/>
            </a:pPr>
            <a:r>
              <a:rPr lang="en-US" sz="2000" dirty="0" smtClean="0">
                <a:latin typeface="Adobe Caslon Pro" panose="0205050205050A020403" pitchFamily="18" charset="0"/>
              </a:rPr>
              <a:t>Email			</a:t>
            </a:r>
          </a:p>
          <a:p>
            <a:pPr marL="0" indent="0">
              <a:buNone/>
            </a:pPr>
            <a:r>
              <a:rPr lang="en-US" sz="2000" dirty="0" smtClean="0">
                <a:solidFill>
                  <a:srgbClr val="8E7A3E"/>
                </a:solidFill>
                <a:latin typeface="Adobe Caslon Pro" panose="0205050205050A020403" pitchFamily="18" charset="0"/>
                <a:hlinkClick r:id="rId3"/>
              </a:rPr>
              <a:t>rodney@parksprogroup.com</a:t>
            </a:r>
            <a:endParaRPr lang="en-US" sz="2000" dirty="0" smtClean="0">
              <a:solidFill>
                <a:srgbClr val="8E7A3E"/>
              </a:solidFill>
              <a:latin typeface="Adobe Caslon Pro" panose="0205050205050A020403" pitchFamily="18" charset="0"/>
            </a:endParaRPr>
          </a:p>
          <a:p>
            <a:pPr marL="0" indent="0">
              <a:buNone/>
            </a:pPr>
            <a:endParaRPr lang="en-US" sz="1200" dirty="0" smtClean="0">
              <a:latin typeface="Adobe Caslon Pro" panose="0205050205050A020403" pitchFamily="18" charset="0"/>
            </a:endParaRPr>
          </a:p>
          <a:p>
            <a:pPr marL="0" indent="0">
              <a:buNone/>
            </a:pPr>
            <a:r>
              <a:rPr lang="en-US" sz="2000" dirty="0" smtClean="0">
                <a:latin typeface="Adobe Caslon Pro" panose="0205050205050A020403" pitchFamily="18" charset="0"/>
              </a:rPr>
              <a:t>Phone			</a:t>
            </a:r>
          </a:p>
          <a:p>
            <a:pPr marL="0" indent="0">
              <a:buNone/>
            </a:pPr>
            <a:r>
              <a:rPr lang="en-US" sz="2000" dirty="0" smtClean="0">
                <a:solidFill>
                  <a:srgbClr val="8E7A3E"/>
                </a:solidFill>
                <a:latin typeface="Adobe Caslon Pro" panose="0205050205050A020403" pitchFamily="18" charset="0"/>
              </a:rPr>
              <a:t>501-425-7975</a:t>
            </a:r>
          </a:p>
          <a:p>
            <a:pPr marL="0" indent="0">
              <a:buNone/>
            </a:pPr>
            <a:endParaRPr lang="en-US" sz="1200" dirty="0" smtClean="0">
              <a:latin typeface="Adobe Caslon Pro" panose="0205050205050A020403" pitchFamily="18" charset="0"/>
            </a:endParaRPr>
          </a:p>
          <a:p>
            <a:pPr marL="0" indent="0">
              <a:buNone/>
            </a:pPr>
            <a:r>
              <a:rPr lang="en-US" sz="2000" dirty="0" smtClean="0">
                <a:latin typeface="Adobe Caslon Pro" panose="0205050205050A020403" pitchFamily="18" charset="0"/>
              </a:rPr>
              <a:t>Instagram</a:t>
            </a:r>
          </a:p>
          <a:p>
            <a:pPr marL="0" indent="0">
              <a:buNone/>
            </a:pPr>
            <a:r>
              <a:rPr lang="en-US" sz="2000" dirty="0" err="1" smtClean="0">
                <a:solidFill>
                  <a:srgbClr val="8E7A3E"/>
                </a:solidFill>
                <a:latin typeface="Adobe Caslon Pro" panose="0205050205050A020403" pitchFamily="18" charset="0"/>
              </a:rPr>
              <a:t>RodneyOParks</a:t>
            </a:r>
            <a:endParaRPr lang="en-US" sz="2000" dirty="0" smtClean="0">
              <a:solidFill>
                <a:srgbClr val="8E7A3E"/>
              </a:solidFill>
              <a:latin typeface="Adobe Caslon Pro" panose="0205050205050A020403" pitchFamily="18" charset="0"/>
            </a:endParaRPr>
          </a:p>
          <a:p>
            <a:pPr marL="0" indent="0">
              <a:buNone/>
            </a:pPr>
            <a:endParaRPr lang="en-US" sz="1200" dirty="0" smtClean="0">
              <a:latin typeface="Adobe Caslon Pro" panose="0205050205050A020403" pitchFamily="18" charset="0"/>
            </a:endParaRPr>
          </a:p>
          <a:p>
            <a:pPr marL="0" indent="0">
              <a:buNone/>
            </a:pPr>
            <a:r>
              <a:rPr lang="en-US" sz="2000" dirty="0" smtClean="0">
                <a:latin typeface="Adobe Caslon Pro" panose="0205050205050A020403" pitchFamily="18" charset="0"/>
              </a:rPr>
              <a:t>LinkedIn</a:t>
            </a:r>
          </a:p>
          <a:p>
            <a:pPr marL="0" indent="0">
              <a:buNone/>
            </a:pPr>
            <a:r>
              <a:rPr lang="en-US" sz="2000" dirty="0" err="1" smtClean="0">
                <a:solidFill>
                  <a:srgbClr val="8E7A3E"/>
                </a:solidFill>
                <a:latin typeface="Adobe Caslon Pro" panose="0205050205050A020403" pitchFamily="18" charset="0"/>
              </a:rPr>
              <a:t>RodneyOParks</a:t>
            </a:r>
            <a:endParaRPr lang="en-US" sz="2000" dirty="0" smtClean="0">
              <a:solidFill>
                <a:srgbClr val="8E7A3E"/>
              </a:solidFill>
              <a:latin typeface="Adobe Caslon Pro" panose="0205050205050A020403" pitchFamily="18" charset="0"/>
            </a:endParaRPr>
          </a:p>
          <a:p>
            <a:pPr marL="0" indent="0">
              <a:buNone/>
            </a:pPr>
            <a:endParaRPr lang="en-US" sz="1200" dirty="0" smtClean="0">
              <a:solidFill>
                <a:srgbClr val="8E7A3E"/>
              </a:solidFill>
              <a:latin typeface="Adobe Caslon Pro" panose="0205050205050A020403" pitchFamily="18" charset="0"/>
            </a:endParaRPr>
          </a:p>
          <a:p>
            <a:pPr marL="0" indent="0">
              <a:buNone/>
            </a:pPr>
            <a:r>
              <a:rPr lang="en-US" sz="2000" dirty="0" smtClean="0">
                <a:latin typeface="Adobe Caslon Pro" panose="0205050205050A020403" pitchFamily="18" charset="0"/>
              </a:rPr>
              <a:t>Twitter</a:t>
            </a:r>
          </a:p>
          <a:p>
            <a:pPr marL="0" indent="0">
              <a:buNone/>
            </a:pPr>
            <a:r>
              <a:rPr lang="en-US" sz="2000" dirty="0" smtClean="0">
                <a:solidFill>
                  <a:srgbClr val="8E7A3E"/>
                </a:solidFill>
                <a:latin typeface="Adobe Caslon Pro" panose="0205050205050A020403" pitchFamily="18" charset="0"/>
              </a:rPr>
              <a:t>@</a:t>
            </a:r>
            <a:r>
              <a:rPr lang="en-US" sz="2000" dirty="0" err="1" smtClean="0">
                <a:solidFill>
                  <a:srgbClr val="8E7A3E"/>
                </a:solidFill>
                <a:latin typeface="Adobe Caslon Pro" panose="0205050205050A020403" pitchFamily="18" charset="0"/>
              </a:rPr>
              <a:t>RodneyOParks</a:t>
            </a:r>
            <a:endParaRPr lang="en-US" sz="3600" dirty="0">
              <a:latin typeface="Adobe Caslon Pro" panose="0205050205050A020403" pitchFamily="18" charset="0"/>
            </a:endParaRPr>
          </a:p>
        </p:txBody>
      </p:sp>
      <p:pic>
        <p:nvPicPr>
          <p:cNvPr id="5" name="Picture 4">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8900" y="3543614"/>
            <a:ext cx="462741" cy="462741"/>
          </a:xfrm>
          <a:prstGeom prst="rect">
            <a:avLst/>
          </a:prstGeom>
        </p:spPr>
      </p:pic>
      <p:pic>
        <p:nvPicPr>
          <p:cNvPr id="6" name="Picture 5">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28901" y="4465124"/>
            <a:ext cx="462741" cy="462741"/>
          </a:xfrm>
          <a:prstGeom prst="rect">
            <a:avLst/>
          </a:prstGeom>
        </p:spPr>
      </p:pic>
      <p:pic>
        <p:nvPicPr>
          <p:cNvPr id="7" name="Picture 6">
            <a:hlinkClick r:id="rId8"/>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28901" y="5382662"/>
            <a:ext cx="462741" cy="462741"/>
          </a:xfrm>
          <a:prstGeom prst="rect">
            <a:avLst/>
          </a:prstGeom>
        </p:spPr>
      </p:pic>
      <p:pic>
        <p:nvPicPr>
          <p:cNvPr id="9" name="Pictur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21866" y="1600198"/>
            <a:ext cx="3064934" cy="4597401"/>
          </a:xfrm>
          <a:prstGeom prst="rect">
            <a:avLst/>
          </a:prstGeom>
        </p:spPr>
      </p:pic>
    </p:spTree>
    <p:extLst>
      <p:ext uri="{BB962C8B-B14F-4D97-AF65-F5344CB8AC3E}">
        <p14:creationId xmlns:p14="http://schemas.microsoft.com/office/powerpoint/2010/main" val="18308905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9600" dirty="0" smtClean="0">
                <a:solidFill>
                  <a:srgbClr val="3A3A3C"/>
                </a:solidFill>
                <a:latin typeface="Adobe Caslon Pro" panose="0205050205050A020403" pitchFamily="18" charset="0"/>
              </a:rPr>
              <a:t>Thank You</a:t>
            </a:r>
          </a:p>
          <a:p>
            <a:pPr marL="0" indent="0">
              <a:buNone/>
            </a:pPr>
            <a:endParaRPr lang="en-US" dirty="0">
              <a:solidFill>
                <a:srgbClr val="034971"/>
              </a:solidFill>
              <a:latin typeface="Adobe Caslon Pro" panose="0205050205050A020403" pitchFamily="18" charset="0"/>
            </a:endParaRPr>
          </a:p>
        </p:txBody>
      </p:sp>
    </p:spTree>
    <p:extLst>
      <p:ext uri="{BB962C8B-B14F-4D97-AF65-F5344CB8AC3E}">
        <p14:creationId xmlns:p14="http://schemas.microsoft.com/office/powerpoint/2010/main" val="19275900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7165"/>
            <a:ext cx="8229600" cy="1143000"/>
          </a:xfrm>
        </p:spPr>
        <p:txBody>
          <a:bodyPr/>
          <a:lstStyle/>
          <a:p>
            <a:r>
              <a:rPr lang="en-US" dirty="0" smtClean="0">
                <a:solidFill>
                  <a:srgbClr val="3A3A3C"/>
                </a:solidFill>
                <a:latin typeface="Adobe Caslon Pro Bold" panose="0205070206050A020403" pitchFamily="18" charset="0"/>
              </a:rPr>
              <a:t>Rodney Parks</a:t>
            </a:r>
            <a:endParaRPr lang="en-US" dirty="0">
              <a:solidFill>
                <a:srgbClr val="3A3A3C"/>
              </a:solidFill>
              <a:latin typeface="Adobe Caslon Pro Bold" panose="0205070206050A020403" pitchFamily="18" charset="0"/>
            </a:endParaRPr>
          </a:p>
        </p:txBody>
      </p:sp>
      <p:sp>
        <p:nvSpPr>
          <p:cNvPr id="3" name="Content Placeholder 2"/>
          <p:cNvSpPr>
            <a:spLocks noGrp="1"/>
          </p:cNvSpPr>
          <p:nvPr>
            <p:ph idx="1"/>
          </p:nvPr>
        </p:nvSpPr>
        <p:spPr>
          <a:xfrm>
            <a:off x="457200" y="2125132"/>
            <a:ext cx="8229600" cy="3180646"/>
          </a:xfrm>
        </p:spPr>
        <p:txBody>
          <a:bodyPr>
            <a:noAutofit/>
          </a:bodyPr>
          <a:lstStyle/>
          <a:p>
            <a:pPr marL="0" indent="0">
              <a:buNone/>
            </a:pPr>
            <a:r>
              <a:rPr lang="en-US" sz="1100" dirty="0">
                <a:solidFill>
                  <a:srgbClr val="8E7A3E"/>
                </a:solidFill>
                <a:latin typeface="Adobe Caslon Pro" panose="0205050205050A020403" pitchFamily="18" charset="0"/>
              </a:rPr>
              <a:t>Rodney O. Parks was named the Senior Director of Major and Planned Gifts at the University of Arkansas - Fort Smith Foundation in August 2015. He leads a staff of six in the areas of planned giving, major gifts, and annual giving.   He works closely with the Chancellor, Vice Chancellor of Advancement and the UAFS Foundation Board to manage and execute a comprehensive fundraising plan for UAFS.  He provides key leadership for the Foundation's donor relationship goals</a:t>
            </a:r>
            <a:r>
              <a:rPr lang="en-US" sz="1100" dirty="0" smtClean="0">
                <a:solidFill>
                  <a:srgbClr val="8E7A3E"/>
                </a:solidFill>
                <a:latin typeface="Adobe Caslon Pro" panose="0205050205050A020403" pitchFamily="18" charset="0"/>
              </a:rPr>
              <a:t>.</a:t>
            </a:r>
          </a:p>
          <a:p>
            <a:pPr marL="0" indent="0">
              <a:buNone/>
            </a:pPr>
            <a:r>
              <a:rPr lang="en-US" sz="1100" dirty="0">
                <a:solidFill>
                  <a:srgbClr val="8E7A3E"/>
                </a:solidFill>
                <a:latin typeface="Adobe Caslon Pro" panose="0205050205050A020403" pitchFamily="18" charset="0"/>
              </a:rPr>
              <a:t>The UAFS Foundation is $80 million in total assets which supports the University of Arkansas - Fort Smith.  Mr. Parks' leadership is evident with the following successes to date:  1.  Led the creation of UAFS Foundation Giving </a:t>
            </a:r>
            <a:r>
              <a:rPr lang="en-US" sz="1100" dirty="0" smtClean="0">
                <a:solidFill>
                  <a:srgbClr val="8E7A3E"/>
                </a:solidFill>
                <a:latin typeface="Adobe Caslon Pro" panose="0205050205050A020403" pitchFamily="18" charset="0"/>
              </a:rPr>
              <a:t>Societies  </a:t>
            </a:r>
            <a:r>
              <a:rPr lang="en-US" sz="1100" dirty="0">
                <a:solidFill>
                  <a:srgbClr val="8E7A3E"/>
                </a:solidFill>
                <a:latin typeface="Adobe Caslon Pro" panose="0205050205050A020403" pitchFamily="18" charset="0"/>
              </a:rPr>
              <a:t>2.  Rebranded UAFS Foundation Annual Giving Program  3.  Led the creation for UAFS monthly </a:t>
            </a:r>
            <a:r>
              <a:rPr lang="en-US" sz="1100" dirty="0" err="1">
                <a:solidFill>
                  <a:srgbClr val="8E7A3E"/>
                </a:solidFill>
                <a:latin typeface="Adobe Caslon Pro" panose="0205050205050A020403" pitchFamily="18" charset="0"/>
              </a:rPr>
              <a:t>eNewsletter</a:t>
            </a:r>
            <a:r>
              <a:rPr lang="en-US" sz="1100" dirty="0">
                <a:solidFill>
                  <a:srgbClr val="8E7A3E"/>
                </a:solidFill>
                <a:latin typeface="Adobe Caslon Pro" panose="0205050205050A020403" pitchFamily="18" charset="0"/>
              </a:rPr>
              <a:t> called The Roar. 4. Led the rebranding of UAFS Annual MLK Breakfast program.  Mr. Parks also manages a principal and major gifts portfolio of 50 donors and leads fundraising efforts for the UAFS College of Business</a:t>
            </a:r>
            <a:r>
              <a:rPr lang="en-US" sz="1100" dirty="0" smtClean="0">
                <a:solidFill>
                  <a:srgbClr val="8E7A3E"/>
                </a:solidFill>
                <a:latin typeface="Adobe Caslon Pro" panose="0205050205050A020403" pitchFamily="18" charset="0"/>
              </a:rPr>
              <a:t>.</a:t>
            </a:r>
          </a:p>
          <a:p>
            <a:pPr marL="0" indent="0">
              <a:buNone/>
            </a:pPr>
            <a:r>
              <a:rPr lang="en-US" sz="1100" dirty="0">
                <a:solidFill>
                  <a:srgbClr val="8E7A3E"/>
                </a:solidFill>
                <a:latin typeface="Adobe Caslon Pro" panose="0205050205050A020403" pitchFamily="18" charset="0"/>
              </a:rPr>
              <a:t>Mr. Parks is a 1991 graduate of Arkansas Tech University.   He had a successful 20 year banking career before joining Philander Smith College in 2008 as the Director of Development.  His highly developed interpersonal skills have led to promotions in positions of leadership and management where he continuously delivers measurable and profitable results.  He has held multiple leadership positions such as the former Chairman of the State Banking Board of Arkansas (appointed by Governor Mike Beebe), former member of the Arkansas Tech University Foundation, former Vice President - Leadership of the Association of Fundraising Professionals, a former member of the Little Rock School District Audit Committee, a former trustee of the Arkansas District Judges Retirement System (appointed by Governor Mike Huckabee), and former president of the Arkansas Tech Alumni Association. In 2007, he was chosen to be a member of the inaugural class of the Arkansas State Chamber of Commerce Leadership Arkansas program and was named one of the Arkansas Business “40 Under 40” leaders.  He is a member of the Arkansas Black Hall of Fame Foundation.    He has contributed his leadership skills to CASE (Council for Advancement and Support of Education): he will receive the Crystal Apple Award for Excellence in Teaching for his stellar speaker reviews from multiple CASE conferences</a:t>
            </a:r>
            <a:r>
              <a:rPr lang="en-US" sz="1100" dirty="0" smtClean="0">
                <a:solidFill>
                  <a:srgbClr val="8E7A3E"/>
                </a:solidFill>
                <a:latin typeface="Adobe Caslon Pro" panose="0205050205050A020403" pitchFamily="18" charset="0"/>
              </a:rPr>
              <a:t>.</a:t>
            </a:r>
          </a:p>
          <a:p>
            <a:pPr marL="0" indent="0">
              <a:buNone/>
            </a:pPr>
            <a:r>
              <a:rPr lang="en-US" sz="1100" dirty="0">
                <a:solidFill>
                  <a:srgbClr val="8E7A3E"/>
                </a:solidFill>
                <a:latin typeface="Adobe Caslon Pro" panose="0205050205050A020403" pitchFamily="18" charset="0"/>
              </a:rPr>
              <a:t>He is the founder of Parks Professional Group, a public speaking and management consulting firm.  He and Dr. Mary </a:t>
            </a:r>
            <a:r>
              <a:rPr lang="en-US" sz="1100" dirty="0" err="1">
                <a:solidFill>
                  <a:srgbClr val="8E7A3E"/>
                </a:solidFill>
                <a:latin typeface="Adobe Caslon Pro" panose="0205050205050A020403" pitchFamily="18" charset="0"/>
              </a:rPr>
              <a:t>Lackie</a:t>
            </a:r>
            <a:r>
              <a:rPr lang="en-US" sz="1100" dirty="0">
                <a:solidFill>
                  <a:srgbClr val="8E7A3E"/>
                </a:solidFill>
                <a:latin typeface="Adobe Caslon Pro" panose="0205050205050A020403" pitchFamily="18" charset="0"/>
              </a:rPr>
              <a:t> of UAFS traveled to Pakistan in 2016 to complete a fundraising consultancy for Lahore University of Management Sciences.  He is married to his wife Carmen and is the father of twin daughters: Kennedy and Olivia.</a:t>
            </a:r>
          </a:p>
        </p:txBody>
      </p:sp>
    </p:spTree>
    <p:extLst>
      <p:ext uri="{BB962C8B-B14F-4D97-AF65-F5344CB8AC3E}">
        <p14:creationId xmlns:p14="http://schemas.microsoft.com/office/powerpoint/2010/main" val="3870620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PG Powerpoint Cover-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333" y="-47663"/>
            <a:ext cx="10498666" cy="6972412"/>
          </a:xfrm>
          <a:prstGeom prst="rect">
            <a:avLst/>
          </a:prstGeom>
        </p:spPr>
      </p:pic>
    </p:spTree>
    <p:extLst>
      <p:ext uri="{BB962C8B-B14F-4D97-AF65-F5344CB8AC3E}">
        <p14:creationId xmlns:p14="http://schemas.microsoft.com/office/powerpoint/2010/main" val="15358188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A3A3C"/>
                </a:solidFill>
                <a:latin typeface="Adobe Caslon Pro Bold" panose="0205070206050A020403" pitchFamily="18" charset="0"/>
              </a:rPr>
              <a:t>Justice</a:t>
            </a:r>
            <a:endParaRPr lang="en-US" dirty="0">
              <a:solidFill>
                <a:srgbClr val="3A3A3C"/>
              </a:solidFill>
              <a:latin typeface="Adobe Caslon Pro Bold" panose="0205070206050A020403" pitchFamily="18"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6616" y="2291644"/>
            <a:ext cx="6390767" cy="3594806"/>
          </a:xfrm>
        </p:spPr>
      </p:pic>
    </p:spTree>
    <p:extLst>
      <p:ext uri="{BB962C8B-B14F-4D97-AF65-F5344CB8AC3E}">
        <p14:creationId xmlns:p14="http://schemas.microsoft.com/office/powerpoint/2010/main" val="31746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4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A3A3C"/>
                </a:solidFill>
                <a:latin typeface="Adobe Caslon Pro Bold" panose="0205070206050A020403" pitchFamily="18" charset="0"/>
              </a:rPr>
              <a:t>Just-Us</a:t>
            </a:r>
            <a:endParaRPr lang="en-US" dirty="0">
              <a:solidFill>
                <a:srgbClr val="3A3A3C"/>
              </a:solidFill>
              <a:latin typeface="Adobe Caslon Pro Bold" panose="0205070206050A020403"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17334" y="2162649"/>
            <a:ext cx="2594400" cy="3684996"/>
          </a:xfrm>
        </p:spPr>
      </p:pic>
    </p:spTree>
    <p:extLst>
      <p:ext uri="{BB962C8B-B14F-4D97-AF65-F5344CB8AC3E}">
        <p14:creationId xmlns:p14="http://schemas.microsoft.com/office/powerpoint/2010/main" val="79416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6000"/>
                                        <p:tgtEl>
                                          <p:spTgt spid="4"/>
                                        </p:tgtEl>
                                      </p:cBhvr>
                                    </p:animEffect>
                                    <p:anim calcmode="lin" valueType="num">
                                      <p:cBhvr>
                                        <p:cTn id="8" dur="6000" fill="hold"/>
                                        <p:tgtEl>
                                          <p:spTgt spid="4"/>
                                        </p:tgtEl>
                                        <p:attrNameLst>
                                          <p:attrName>ppt_x</p:attrName>
                                        </p:attrNameLst>
                                      </p:cBhvr>
                                      <p:tavLst>
                                        <p:tav tm="0">
                                          <p:val>
                                            <p:strVal val="#ppt_x"/>
                                          </p:val>
                                        </p:tav>
                                        <p:tav tm="100000">
                                          <p:val>
                                            <p:strVal val="#ppt_x"/>
                                          </p:val>
                                        </p:tav>
                                      </p:tavLst>
                                    </p:anim>
                                    <p:anim calcmode="lin" valueType="num">
                                      <p:cBhvr>
                                        <p:cTn id="9" dur="6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A3A3C"/>
                </a:solidFill>
                <a:latin typeface="Adobe Caslon Pro Bold" panose="0205070206050A020403" pitchFamily="18" charset="0"/>
              </a:rPr>
              <a:t>Justice</a:t>
            </a:r>
            <a:endParaRPr lang="en-US" dirty="0">
              <a:solidFill>
                <a:srgbClr val="3A3A3C"/>
              </a:solidFill>
              <a:latin typeface="Adobe Caslon Pro Bold" panose="0205070206050A020403"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7046" y="2923822"/>
            <a:ext cx="8304710" cy="2246489"/>
          </a:xfrm>
        </p:spPr>
      </p:pic>
    </p:spTree>
    <p:extLst>
      <p:ext uri="{BB962C8B-B14F-4D97-AF65-F5344CB8AC3E}">
        <p14:creationId xmlns:p14="http://schemas.microsoft.com/office/powerpoint/2010/main" val="2688210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00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A3A3C"/>
                </a:solidFill>
                <a:latin typeface="Adobe Caslon Pro Bold" panose="0205070206050A020403" pitchFamily="18" charset="0"/>
              </a:rPr>
              <a:t/>
            </a:r>
            <a:br>
              <a:rPr lang="en-US" dirty="0" smtClean="0">
                <a:solidFill>
                  <a:srgbClr val="3A3A3C"/>
                </a:solidFill>
                <a:latin typeface="Adobe Caslon Pro Bold" panose="0205070206050A020403" pitchFamily="18" charset="0"/>
              </a:rPr>
            </a:br>
            <a:r>
              <a:rPr lang="en-US" dirty="0" smtClean="0">
                <a:solidFill>
                  <a:srgbClr val="3A3A3C"/>
                </a:solidFill>
                <a:latin typeface="Adobe Caslon Pro Bold" panose="0205070206050A020403" pitchFamily="18" charset="0"/>
              </a:rPr>
              <a:t>Justice</a:t>
            </a:r>
            <a:endParaRPr lang="en-US" dirty="0">
              <a:solidFill>
                <a:srgbClr val="3A3A3C"/>
              </a:solidFill>
              <a:latin typeface="Adobe Caslon Pro Bold" panose="0205070206050A020403" pitchFamily="18" charset="0"/>
            </a:endParaRPr>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971158"/>
            <a:ext cx="3235282" cy="2539696"/>
          </a:xfrm>
        </p:spPr>
      </p:pic>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971158"/>
            <a:ext cx="4038600" cy="2539696"/>
          </a:xfrm>
        </p:spPr>
      </p:pic>
    </p:spTree>
    <p:extLst>
      <p:ext uri="{BB962C8B-B14F-4D97-AF65-F5344CB8AC3E}">
        <p14:creationId xmlns:p14="http://schemas.microsoft.com/office/powerpoint/2010/main" val="286369989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3000"/>
                                        <p:tgtEl>
                                          <p:spTgt spid="8"/>
                                        </p:tgtEl>
                                      </p:cBhvr>
                                    </p:animEffect>
                                    <p:anim calcmode="lin" valueType="num">
                                      <p:cBhvr>
                                        <p:cTn id="15" dur="3000" fill="hold"/>
                                        <p:tgtEl>
                                          <p:spTgt spid="8"/>
                                        </p:tgtEl>
                                        <p:attrNameLst>
                                          <p:attrName>ppt_x</p:attrName>
                                        </p:attrNameLst>
                                      </p:cBhvr>
                                      <p:tavLst>
                                        <p:tav tm="0">
                                          <p:val>
                                            <p:strVal val="#ppt_x"/>
                                          </p:val>
                                        </p:tav>
                                        <p:tav tm="100000">
                                          <p:val>
                                            <p:strVal val="#ppt_x"/>
                                          </p:val>
                                        </p:tav>
                                      </p:tavLst>
                                    </p:anim>
                                    <p:anim calcmode="lin" valueType="num">
                                      <p:cBhvr>
                                        <p:cTn id="16" dur="3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A3A3C"/>
                </a:solidFill>
                <a:latin typeface="Adobe Caslon Pro Bold" panose="0205070206050A020403" pitchFamily="18" charset="0"/>
              </a:rPr>
              <a:t>Justice </a:t>
            </a:r>
            <a:endParaRPr lang="en-US" dirty="0">
              <a:solidFill>
                <a:srgbClr val="3A3A3C"/>
              </a:solidFill>
              <a:latin typeface="Adobe Caslon Pro Bold" panose="0205070206050A020403" pitchFamily="18" charset="0"/>
            </a:endParaRPr>
          </a:p>
        </p:txBody>
      </p:sp>
      <p:sp>
        <p:nvSpPr>
          <p:cNvPr id="3" name="Content Placeholder 2"/>
          <p:cNvSpPr>
            <a:spLocks noGrp="1"/>
          </p:cNvSpPr>
          <p:nvPr>
            <p:ph idx="1"/>
          </p:nvPr>
        </p:nvSpPr>
        <p:spPr>
          <a:xfrm>
            <a:off x="457200" y="2441222"/>
            <a:ext cx="8229600" cy="2681113"/>
          </a:xfrm>
        </p:spPr>
        <p:txBody>
          <a:bodyPr>
            <a:noAutofit/>
          </a:bodyPr>
          <a:lstStyle/>
          <a:p>
            <a:r>
              <a:rPr lang="en-US" sz="4000" b="1" dirty="0" smtClean="0">
                <a:solidFill>
                  <a:srgbClr val="8E7A3E"/>
                </a:solidFill>
                <a:latin typeface="Adobe Garamond Pro" panose="02020502060506020403" pitchFamily="18" charset="0"/>
              </a:rPr>
              <a:t>Justice</a:t>
            </a:r>
            <a:r>
              <a:rPr lang="en-US" sz="4000" dirty="0">
                <a:latin typeface="Adobe Garamond Pro" panose="02020502060506020403" pitchFamily="18" charset="0"/>
              </a:rPr>
              <a:t> (from </a:t>
            </a:r>
            <a:r>
              <a:rPr lang="en-US" sz="4000" dirty="0" smtClean="0">
                <a:latin typeface="Adobe Garamond Pro" panose="02020502060506020403" pitchFamily="18" charset="0"/>
              </a:rPr>
              <a:t>Latin</a:t>
            </a:r>
            <a:r>
              <a:rPr lang="en-US" sz="4000" dirty="0">
                <a:latin typeface="Adobe Garamond Pro" panose="02020502060506020403" pitchFamily="18" charset="0"/>
              </a:rPr>
              <a:t> </a:t>
            </a:r>
            <a:r>
              <a:rPr lang="en-US" sz="4000" dirty="0" err="1" smtClean="0">
                <a:solidFill>
                  <a:srgbClr val="8E7A3E"/>
                </a:solidFill>
                <a:latin typeface="Adobe Garamond Pro" panose="02020502060506020403" pitchFamily="18" charset="0"/>
              </a:rPr>
              <a:t>jūstitia</a:t>
            </a:r>
            <a:r>
              <a:rPr lang="en-US" sz="4000" dirty="0">
                <a:latin typeface="Adobe Garamond Pro" panose="02020502060506020403" pitchFamily="18" charset="0"/>
              </a:rPr>
              <a:t>, meaning </a:t>
            </a:r>
            <a:endParaRPr lang="en-US" sz="4000" dirty="0" smtClean="0">
              <a:latin typeface="Adobe Garamond Pro" panose="02020502060506020403" pitchFamily="18" charset="0"/>
            </a:endParaRPr>
          </a:p>
          <a:p>
            <a:pPr marL="0" indent="0">
              <a:buNone/>
            </a:pPr>
            <a:r>
              <a:rPr lang="en-US" sz="4000" dirty="0" smtClean="0">
                <a:latin typeface="Adobe Garamond Pro" panose="02020502060506020403" pitchFamily="18" charset="0"/>
              </a:rPr>
              <a:t>("equivalent </a:t>
            </a:r>
            <a:r>
              <a:rPr lang="en-US" sz="4000" dirty="0">
                <a:latin typeface="Adobe Garamond Pro" panose="02020502060506020403" pitchFamily="18" charset="0"/>
              </a:rPr>
              <a:t>to </a:t>
            </a:r>
            <a:r>
              <a:rPr lang="en-US" sz="4000" dirty="0" err="1">
                <a:latin typeface="Adobe Garamond Pro" panose="02020502060506020403" pitchFamily="18" charset="0"/>
              </a:rPr>
              <a:t>jūst</a:t>
            </a:r>
            <a:r>
              <a:rPr lang="en-US" sz="4000" dirty="0">
                <a:latin typeface="Adobe Garamond Pro" panose="02020502060506020403" pitchFamily="18" charset="0"/>
              </a:rPr>
              <a:t>(us</a:t>
            </a:r>
            <a:r>
              <a:rPr lang="en-US" sz="4000" dirty="0" smtClean="0">
                <a:latin typeface="Adobe Garamond Pro" panose="02020502060506020403" pitchFamily="18" charset="0"/>
              </a:rPr>
              <a:t>)").  </a:t>
            </a:r>
          </a:p>
          <a:p>
            <a:pPr marL="0" indent="0">
              <a:buNone/>
            </a:pPr>
            <a:r>
              <a:rPr lang="en-US" sz="4000" smtClean="0">
                <a:latin typeface="Adobe Garamond Pro" panose="02020502060506020403" pitchFamily="18" charset="0"/>
              </a:rPr>
              <a:t>		Noun </a:t>
            </a:r>
            <a:r>
              <a:rPr lang="en-US" sz="4000" dirty="0">
                <a:latin typeface="Adobe Garamond Pro" panose="02020502060506020403" pitchFamily="18" charset="0"/>
              </a:rPr>
              <a:t>- the quality of being just</a:t>
            </a:r>
            <a:r>
              <a:rPr lang="en-US" sz="4000">
                <a:latin typeface="Adobe Garamond Pro" panose="02020502060506020403" pitchFamily="18" charset="0"/>
              </a:rPr>
              <a:t>; </a:t>
            </a:r>
            <a:r>
              <a:rPr lang="en-US" sz="4000" smtClean="0">
                <a:latin typeface="Adobe Garamond Pro" panose="02020502060506020403" pitchFamily="18" charset="0"/>
              </a:rPr>
              <a:t>			righteousness</a:t>
            </a:r>
            <a:r>
              <a:rPr lang="en-US" sz="4000" dirty="0">
                <a:latin typeface="Adobe Garamond Pro" panose="02020502060506020403" pitchFamily="18" charset="0"/>
              </a:rPr>
              <a:t>, equitableness, </a:t>
            </a:r>
            <a:r>
              <a:rPr lang="en-US" sz="4000">
                <a:latin typeface="Adobe Garamond Pro" panose="02020502060506020403" pitchFamily="18" charset="0"/>
              </a:rPr>
              <a:t>or </a:t>
            </a:r>
            <a:r>
              <a:rPr lang="en-US" sz="4000" smtClean="0">
                <a:latin typeface="Adobe Garamond Pro" panose="02020502060506020403" pitchFamily="18" charset="0"/>
              </a:rPr>
              <a:t>				moral </a:t>
            </a:r>
            <a:r>
              <a:rPr lang="en-US" sz="4000" dirty="0" smtClean="0">
                <a:latin typeface="Adobe Garamond Pro" panose="02020502060506020403" pitchFamily="18" charset="0"/>
              </a:rPr>
              <a:t>rightness</a:t>
            </a:r>
            <a:endParaRPr lang="en-US" sz="4000" dirty="0">
              <a:latin typeface="Adobe Garamond Pro" panose="02020502060506020403" pitchFamily="18" charset="0"/>
            </a:endParaRPr>
          </a:p>
          <a:p>
            <a:pPr marL="0" indent="0">
              <a:buNone/>
            </a:pPr>
            <a:endParaRPr lang="en-US" sz="4000" dirty="0" smtClean="0">
              <a:latin typeface="Adobe Garamond Pro" panose="02020502060506020403" pitchFamily="18" charset="0"/>
            </a:endParaRPr>
          </a:p>
        </p:txBody>
      </p:sp>
    </p:spTree>
    <p:extLst>
      <p:ext uri="{BB962C8B-B14F-4D97-AF65-F5344CB8AC3E}">
        <p14:creationId xmlns:p14="http://schemas.microsoft.com/office/powerpoint/2010/main" val="6337558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A3A3C"/>
                </a:solidFill>
                <a:latin typeface="Adobe Caslon Pro Bold" panose="0205070206050A020403" pitchFamily="18" charset="0"/>
              </a:rPr>
              <a:t>Justice</a:t>
            </a:r>
            <a:endParaRPr lang="en-US" dirty="0">
              <a:solidFill>
                <a:srgbClr val="3A3A3C"/>
              </a:solidFill>
              <a:latin typeface="Adobe Caslon Pro Bold" panose="0205070206050A020403" pitchFamily="18" charset="0"/>
            </a:endParaRPr>
          </a:p>
        </p:txBody>
      </p:sp>
      <p:sp>
        <p:nvSpPr>
          <p:cNvPr id="3" name="Content Placeholder 2"/>
          <p:cNvSpPr>
            <a:spLocks noGrp="1"/>
          </p:cNvSpPr>
          <p:nvPr>
            <p:ph idx="1"/>
          </p:nvPr>
        </p:nvSpPr>
        <p:spPr>
          <a:xfrm>
            <a:off x="457200" y="2441222"/>
            <a:ext cx="8229600" cy="2681113"/>
          </a:xfrm>
        </p:spPr>
        <p:txBody>
          <a:bodyPr>
            <a:noAutofit/>
          </a:bodyPr>
          <a:lstStyle/>
          <a:p>
            <a:r>
              <a:rPr lang="en-US" sz="4000" b="1" dirty="0" smtClean="0">
                <a:solidFill>
                  <a:srgbClr val="8E7A3E"/>
                </a:solidFill>
                <a:latin typeface="Adobe Garamond Pro" panose="02020502060506020403" pitchFamily="18" charset="0"/>
              </a:rPr>
              <a:t>Today’s Justice Definition </a:t>
            </a:r>
            <a:r>
              <a:rPr lang="en-US" sz="4000" dirty="0" smtClean="0">
                <a:latin typeface="Adobe Garamond Pro" panose="02020502060506020403" pitchFamily="18" charset="0"/>
              </a:rPr>
              <a:t>(from</a:t>
            </a:r>
            <a:r>
              <a:rPr lang="en-US" sz="4000" dirty="0">
                <a:latin typeface="Adobe Garamond Pro" panose="02020502060506020403" pitchFamily="18" charset="0"/>
              </a:rPr>
              <a:t> </a:t>
            </a:r>
            <a:r>
              <a:rPr lang="en-US" sz="4000" dirty="0" smtClean="0">
                <a:latin typeface="Adobe Garamond Pro" panose="02020502060506020403" pitchFamily="18" charset="0"/>
              </a:rPr>
              <a:t>Rodney O. Parks means “community, social and economic justice that is transparent in public policy and people interactions.</a:t>
            </a:r>
          </a:p>
        </p:txBody>
      </p:sp>
    </p:spTree>
    <p:extLst>
      <p:ext uri="{BB962C8B-B14F-4D97-AF65-F5344CB8AC3E}">
        <p14:creationId xmlns:p14="http://schemas.microsoft.com/office/powerpoint/2010/main" val="11190626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A3A3C"/>
                </a:solidFill>
                <a:latin typeface="Adobe Caslon Pro Bold" panose="0205070206050A020403" pitchFamily="18" charset="0"/>
              </a:rPr>
              <a:t>Economic Justice</a:t>
            </a:r>
            <a:endParaRPr lang="en-US" dirty="0">
              <a:solidFill>
                <a:srgbClr val="3A3A3C"/>
              </a:solidFill>
              <a:latin typeface="Adobe Caslon Pro Bold" panose="0205070206050A020403"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9889" y="3465690"/>
            <a:ext cx="1044221" cy="1044221"/>
          </a:xfrm>
          <a:prstGeom prst="rect">
            <a:avLst/>
          </a:prstGeom>
        </p:spPr>
      </p:pic>
      <p:sp>
        <p:nvSpPr>
          <p:cNvPr id="4" name="Donut 3"/>
          <p:cNvSpPr/>
          <p:nvPr/>
        </p:nvSpPr>
        <p:spPr>
          <a:xfrm>
            <a:off x="2991555" y="2449688"/>
            <a:ext cx="3149600" cy="3093156"/>
          </a:xfrm>
          <a:prstGeom prst="donut">
            <a:avLst>
              <a:gd name="adj" fmla="val 3735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8" name="Right Arrow 17"/>
          <p:cNvSpPr/>
          <p:nvPr/>
        </p:nvSpPr>
        <p:spPr>
          <a:xfrm rot="2465647">
            <a:off x="2109957" y="2310737"/>
            <a:ext cx="978408" cy="484632"/>
          </a:xfrm>
          <a:prstGeom prst="rightArrow">
            <a:avLst>
              <a:gd name="adj1" fmla="val 50000"/>
              <a:gd name="adj2" fmla="val 6164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ight Arrow 19"/>
          <p:cNvSpPr/>
          <p:nvPr/>
        </p:nvSpPr>
        <p:spPr>
          <a:xfrm>
            <a:off x="1771196" y="3753950"/>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ight Arrow 20"/>
          <p:cNvSpPr/>
          <p:nvPr/>
        </p:nvSpPr>
        <p:spPr>
          <a:xfrm rot="19233837">
            <a:off x="2136775" y="5396088"/>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ight Arrow 22"/>
          <p:cNvSpPr/>
          <p:nvPr/>
        </p:nvSpPr>
        <p:spPr>
          <a:xfrm rot="8843204">
            <a:off x="6194621" y="2316516"/>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ight Arrow 23"/>
          <p:cNvSpPr/>
          <p:nvPr/>
        </p:nvSpPr>
        <p:spPr>
          <a:xfrm rot="10800000">
            <a:off x="6468533" y="3745484"/>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Down Arrow 25"/>
          <p:cNvSpPr/>
          <p:nvPr/>
        </p:nvSpPr>
        <p:spPr>
          <a:xfrm rot="7361787">
            <a:off x="6441597" y="5178918"/>
            <a:ext cx="484632" cy="97840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84549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6F2769-7194-4217-93D3-3AF3A4742282}">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microsoft.com/sharepoint/v3/field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10995</TotalTime>
  <Words>541</Words>
  <Application>Microsoft Office PowerPoint</Application>
  <PresentationFormat>On-screen Show (4:3)</PresentationFormat>
  <Paragraphs>46</Paragraphs>
  <Slides>20</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Adobe Caslon Pro</vt:lpstr>
      <vt:lpstr>Adobe Caslon Pro Bold</vt:lpstr>
      <vt:lpstr>Adobe Garamond Pro</vt:lpstr>
      <vt:lpstr>Arial</vt:lpstr>
      <vt:lpstr>Calibri</vt:lpstr>
      <vt:lpstr>Calibri Light</vt:lpstr>
      <vt:lpstr>Franklin Gothic Book</vt:lpstr>
      <vt:lpstr>Franklin Gothic Medium</vt:lpstr>
      <vt:lpstr>Office Theme</vt:lpstr>
      <vt:lpstr>1_Office Theme</vt:lpstr>
      <vt:lpstr>Justice: Economic, Social &amp; Community  Arkansas Community Action Agencies Association Annual Conference   Fort Smith Arkansas May 18, 2017</vt:lpstr>
      <vt:lpstr>Rodney Parks</vt:lpstr>
      <vt:lpstr>Justice</vt:lpstr>
      <vt:lpstr>Just-Us</vt:lpstr>
      <vt:lpstr>Justice</vt:lpstr>
      <vt:lpstr> Justice</vt:lpstr>
      <vt:lpstr>Justice </vt:lpstr>
      <vt:lpstr>Justice</vt:lpstr>
      <vt:lpstr>Economic Justice</vt:lpstr>
      <vt:lpstr>Social Justice</vt:lpstr>
      <vt:lpstr>Community Justice</vt:lpstr>
      <vt:lpstr>Be Careful…Look Closer</vt:lpstr>
      <vt:lpstr>Justice Means Self Reflection</vt:lpstr>
      <vt:lpstr>Justice Means Self Reflection</vt:lpstr>
      <vt:lpstr>Justice Means Self Reflection</vt:lpstr>
      <vt:lpstr>Justice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Rodney Parks</cp:lastModifiedBy>
  <cp:revision>97</cp:revision>
  <cp:lastPrinted>2017-02-24T05:11:41Z</cp:lastPrinted>
  <dcterms:created xsi:type="dcterms:W3CDTF">2010-04-12T23:12:02Z</dcterms:created>
  <dcterms:modified xsi:type="dcterms:W3CDTF">2017-05-18T20:04:13Z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