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408" r:id="rId2"/>
    <p:sldId id="378" r:id="rId3"/>
    <p:sldId id="419" r:id="rId4"/>
    <p:sldId id="384" r:id="rId5"/>
    <p:sldId id="420" r:id="rId6"/>
    <p:sldId id="422" r:id="rId7"/>
    <p:sldId id="392" r:id="rId8"/>
    <p:sldId id="413" r:id="rId9"/>
    <p:sldId id="429" r:id="rId10"/>
    <p:sldId id="394" r:id="rId11"/>
    <p:sldId id="395" r:id="rId12"/>
    <p:sldId id="328" r:id="rId13"/>
    <p:sldId id="35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216" autoAdjust="0"/>
  </p:normalViewPr>
  <p:slideViewPr>
    <p:cSldViewPr>
      <p:cViewPr varScale="1">
        <p:scale>
          <a:sx n="82" d="100"/>
          <a:sy n="82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549A6-D327-4B79-B68C-03D09ACB163F}" type="doc">
      <dgm:prSet loTypeId="urn:microsoft.com/office/officeart/2005/8/layout/venn1" loCatId="relationship" qsTypeId="urn:microsoft.com/office/officeart/2005/8/quickstyle/simple4" qsCatId="simple" csTypeId="urn:microsoft.com/office/officeart/2005/8/colors/colorful4" csCatId="colorful" phldr="1"/>
      <dgm:spPr/>
    </dgm:pt>
    <dgm:pt modelId="{CD219B37-4FF2-48F5-AFAF-0CD7FDBE03CE}">
      <dgm:prSet phldrT="[Text]" custT="1"/>
      <dgm:spPr/>
      <dgm:t>
        <a:bodyPr/>
        <a:lstStyle/>
        <a:p>
          <a:r>
            <a:rPr lang="en-US" sz="2800" dirty="0" smtClean="0"/>
            <a:t>Advocacy</a:t>
          </a:r>
          <a:endParaRPr lang="en-US" sz="2800" dirty="0"/>
        </a:p>
      </dgm:t>
    </dgm:pt>
    <dgm:pt modelId="{11065E60-DD73-4F2B-9886-E0BB25E0D743}" type="parTrans" cxnId="{B212EA07-D627-4802-8684-0954BCDBBBBD}">
      <dgm:prSet/>
      <dgm:spPr/>
      <dgm:t>
        <a:bodyPr/>
        <a:lstStyle/>
        <a:p>
          <a:endParaRPr lang="en-US"/>
        </a:p>
      </dgm:t>
    </dgm:pt>
    <dgm:pt modelId="{672AFD53-7256-463B-8938-ABA415339F15}" type="sibTrans" cxnId="{B212EA07-D627-4802-8684-0954BCDBBBBD}">
      <dgm:prSet/>
      <dgm:spPr/>
      <dgm:t>
        <a:bodyPr/>
        <a:lstStyle/>
        <a:p>
          <a:endParaRPr lang="en-US"/>
        </a:p>
      </dgm:t>
    </dgm:pt>
    <dgm:pt modelId="{AC587D3F-21F8-4F00-8732-FBE6C2A44EE2}">
      <dgm:prSet phldrT="[Text]" custT="1"/>
      <dgm:spPr/>
      <dgm:t>
        <a:bodyPr/>
        <a:lstStyle/>
        <a:p>
          <a:r>
            <a:rPr lang="en-US" sz="2800" dirty="0" smtClean="0"/>
            <a:t>Training &amp; Technical Assistance</a:t>
          </a:r>
          <a:endParaRPr lang="en-US" sz="2800" dirty="0"/>
        </a:p>
      </dgm:t>
    </dgm:pt>
    <dgm:pt modelId="{68F919AB-B1C6-4A6C-ACE7-9B661CCAF50E}" type="parTrans" cxnId="{FE43733D-FDFA-4DAF-B46E-A46B2B366A49}">
      <dgm:prSet/>
      <dgm:spPr/>
      <dgm:t>
        <a:bodyPr/>
        <a:lstStyle/>
        <a:p>
          <a:endParaRPr lang="en-US"/>
        </a:p>
      </dgm:t>
    </dgm:pt>
    <dgm:pt modelId="{EDF04C01-FC2E-4C90-8A54-CE6FC0A27C40}" type="sibTrans" cxnId="{FE43733D-FDFA-4DAF-B46E-A46B2B366A49}">
      <dgm:prSet/>
      <dgm:spPr/>
      <dgm:t>
        <a:bodyPr/>
        <a:lstStyle/>
        <a:p>
          <a:endParaRPr lang="en-US"/>
        </a:p>
      </dgm:t>
    </dgm:pt>
    <dgm:pt modelId="{E5007459-BAA4-4C2A-A57D-7DAD298AA246}">
      <dgm:prSet phldrT="[Text]" custT="1"/>
      <dgm:spPr/>
      <dgm:t>
        <a:bodyPr/>
        <a:lstStyle/>
        <a:p>
          <a:r>
            <a:rPr lang="en-US" sz="2800" dirty="0" smtClean="0"/>
            <a:t>Visibility</a:t>
          </a:r>
          <a:endParaRPr lang="en-US" sz="2800" dirty="0"/>
        </a:p>
      </dgm:t>
    </dgm:pt>
    <dgm:pt modelId="{7EFD9E70-F491-4CDE-8FC7-B519E01E70A5}" type="parTrans" cxnId="{2F95AFF4-BDC9-4AEE-ADDC-1DF7F8D8CDBA}">
      <dgm:prSet/>
      <dgm:spPr/>
      <dgm:t>
        <a:bodyPr/>
        <a:lstStyle/>
        <a:p>
          <a:endParaRPr lang="en-US"/>
        </a:p>
      </dgm:t>
    </dgm:pt>
    <dgm:pt modelId="{E8D0C4D5-76DE-4625-B4C2-1D16CC49ECC7}" type="sibTrans" cxnId="{2F95AFF4-BDC9-4AEE-ADDC-1DF7F8D8CDBA}">
      <dgm:prSet/>
      <dgm:spPr/>
      <dgm:t>
        <a:bodyPr/>
        <a:lstStyle/>
        <a:p>
          <a:endParaRPr lang="en-US"/>
        </a:p>
      </dgm:t>
    </dgm:pt>
    <dgm:pt modelId="{278A3209-5ADD-40EC-BA65-942CEF6E564C}" type="pres">
      <dgm:prSet presAssocID="{A71549A6-D327-4B79-B68C-03D09ACB163F}" presName="compositeShape" presStyleCnt="0">
        <dgm:presLayoutVars>
          <dgm:chMax val="7"/>
          <dgm:dir/>
          <dgm:resizeHandles val="exact"/>
        </dgm:presLayoutVars>
      </dgm:prSet>
      <dgm:spPr/>
    </dgm:pt>
    <dgm:pt modelId="{B0D4D6A9-5378-4B06-8CEF-FBDFEAF97BA5}" type="pres">
      <dgm:prSet presAssocID="{CD219B37-4FF2-48F5-AFAF-0CD7FDBE03CE}" presName="circ1" presStyleLbl="vennNode1" presStyleIdx="0" presStyleCnt="3"/>
      <dgm:spPr/>
      <dgm:t>
        <a:bodyPr/>
        <a:lstStyle/>
        <a:p>
          <a:endParaRPr lang="en-US"/>
        </a:p>
      </dgm:t>
    </dgm:pt>
    <dgm:pt modelId="{D8EE9AB9-1F14-4BAD-BD62-C02F30F165FF}" type="pres">
      <dgm:prSet presAssocID="{CD219B37-4FF2-48F5-AFAF-0CD7FDBE03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7B393-9BB1-4F5E-8BAF-113C654A8475}" type="pres">
      <dgm:prSet presAssocID="{E5007459-BAA4-4C2A-A57D-7DAD298AA246}" presName="circ2" presStyleLbl="vennNode1" presStyleIdx="1" presStyleCnt="3"/>
      <dgm:spPr/>
      <dgm:t>
        <a:bodyPr/>
        <a:lstStyle/>
        <a:p>
          <a:endParaRPr lang="en-US"/>
        </a:p>
      </dgm:t>
    </dgm:pt>
    <dgm:pt modelId="{D5C6782B-AFBD-4474-95C5-C32665F20A87}" type="pres">
      <dgm:prSet presAssocID="{E5007459-BAA4-4C2A-A57D-7DAD298AA2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BCBD6-21CB-4B80-A081-1F6DC868BE2E}" type="pres">
      <dgm:prSet presAssocID="{AC587D3F-21F8-4F00-8732-FBE6C2A44EE2}" presName="circ3" presStyleLbl="vennNode1" presStyleIdx="2" presStyleCnt="3"/>
      <dgm:spPr/>
      <dgm:t>
        <a:bodyPr/>
        <a:lstStyle/>
        <a:p>
          <a:endParaRPr lang="en-US"/>
        </a:p>
      </dgm:t>
    </dgm:pt>
    <dgm:pt modelId="{C26B0A76-5E49-4199-ACAB-B7E44916368B}" type="pres">
      <dgm:prSet presAssocID="{AC587D3F-21F8-4F00-8732-FBE6C2A44EE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2574B4-5930-4459-B93A-934D3C108FE8}" type="presOf" srcId="{AC587D3F-21F8-4F00-8732-FBE6C2A44EE2}" destId="{C26B0A76-5E49-4199-ACAB-B7E44916368B}" srcOrd="1" destOrd="0" presId="urn:microsoft.com/office/officeart/2005/8/layout/venn1"/>
    <dgm:cxn modelId="{08986969-BC23-4F17-B756-CC7F6101AF1A}" type="presOf" srcId="{A71549A6-D327-4B79-B68C-03D09ACB163F}" destId="{278A3209-5ADD-40EC-BA65-942CEF6E564C}" srcOrd="0" destOrd="0" presId="urn:microsoft.com/office/officeart/2005/8/layout/venn1"/>
    <dgm:cxn modelId="{2F95AFF4-BDC9-4AEE-ADDC-1DF7F8D8CDBA}" srcId="{A71549A6-D327-4B79-B68C-03D09ACB163F}" destId="{E5007459-BAA4-4C2A-A57D-7DAD298AA246}" srcOrd="1" destOrd="0" parTransId="{7EFD9E70-F491-4CDE-8FC7-B519E01E70A5}" sibTransId="{E8D0C4D5-76DE-4625-B4C2-1D16CC49ECC7}"/>
    <dgm:cxn modelId="{B212EA07-D627-4802-8684-0954BCDBBBBD}" srcId="{A71549A6-D327-4B79-B68C-03D09ACB163F}" destId="{CD219B37-4FF2-48F5-AFAF-0CD7FDBE03CE}" srcOrd="0" destOrd="0" parTransId="{11065E60-DD73-4F2B-9886-E0BB25E0D743}" sibTransId="{672AFD53-7256-463B-8938-ABA415339F15}"/>
    <dgm:cxn modelId="{FE43733D-FDFA-4DAF-B46E-A46B2B366A49}" srcId="{A71549A6-D327-4B79-B68C-03D09ACB163F}" destId="{AC587D3F-21F8-4F00-8732-FBE6C2A44EE2}" srcOrd="2" destOrd="0" parTransId="{68F919AB-B1C6-4A6C-ACE7-9B661CCAF50E}" sibTransId="{EDF04C01-FC2E-4C90-8A54-CE6FC0A27C40}"/>
    <dgm:cxn modelId="{D47180FD-3977-472D-91EC-04A198438D19}" type="presOf" srcId="{E5007459-BAA4-4C2A-A57D-7DAD298AA246}" destId="{6D57B393-9BB1-4F5E-8BAF-113C654A8475}" srcOrd="0" destOrd="0" presId="urn:microsoft.com/office/officeart/2005/8/layout/venn1"/>
    <dgm:cxn modelId="{7FC36213-11D2-4DE6-8D02-C48A89B2A61E}" type="presOf" srcId="{CD219B37-4FF2-48F5-AFAF-0CD7FDBE03CE}" destId="{B0D4D6A9-5378-4B06-8CEF-FBDFEAF97BA5}" srcOrd="0" destOrd="0" presId="urn:microsoft.com/office/officeart/2005/8/layout/venn1"/>
    <dgm:cxn modelId="{CCF01D1F-5E33-48DB-AAD2-921D4EC3B42B}" type="presOf" srcId="{AC587D3F-21F8-4F00-8732-FBE6C2A44EE2}" destId="{044BCBD6-21CB-4B80-A081-1F6DC868BE2E}" srcOrd="0" destOrd="0" presId="urn:microsoft.com/office/officeart/2005/8/layout/venn1"/>
    <dgm:cxn modelId="{64A6F51F-9BA6-4B3B-8D44-3F69D1345BD7}" type="presOf" srcId="{E5007459-BAA4-4C2A-A57D-7DAD298AA246}" destId="{D5C6782B-AFBD-4474-95C5-C32665F20A87}" srcOrd="1" destOrd="0" presId="urn:microsoft.com/office/officeart/2005/8/layout/venn1"/>
    <dgm:cxn modelId="{78A853A4-415B-4EAE-8770-F754B0158118}" type="presOf" srcId="{CD219B37-4FF2-48F5-AFAF-0CD7FDBE03CE}" destId="{D8EE9AB9-1F14-4BAD-BD62-C02F30F165FF}" srcOrd="1" destOrd="0" presId="urn:microsoft.com/office/officeart/2005/8/layout/venn1"/>
    <dgm:cxn modelId="{DA9069E8-51DA-4E2F-9FD6-3B125F9DFC82}" type="presParOf" srcId="{278A3209-5ADD-40EC-BA65-942CEF6E564C}" destId="{B0D4D6A9-5378-4B06-8CEF-FBDFEAF97BA5}" srcOrd="0" destOrd="0" presId="urn:microsoft.com/office/officeart/2005/8/layout/venn1"/>
    <dgm:cxn modelId="{683F561C-A581-4292-B835-7A612759CEAC}" type="presParOf" srcId="{278A3209-5ADD-40EC-BA65-942CEF6E564C}" destId="{D8EE9AB9-1F14-4BAD-BD62-C02F30F165FF}" srcOrd="1" destOrd="0" presId="urn:microsoft.com/office/officeart/2005/8/layout/venn1"/>
    <dgm:cxn modelId="{3BBC6D34-E3D8-417C-BCFA-854CA43E2586}" type="presParOf" srcId="{278A3209-5ADD-40EC-BA65-942CEF6E564C}" destId="{6D57B393-9BB1-4F5E-8BAF-113C654A8475}" srcOrd="2" destOrd="0" presId="urn:microsoft.com/office/officeart/2005/8/layout/venn1"/>
    <dgm:cxn modelId="{FEE88099-88E6-40B3-99A0-68F70E934841}" type="presParOf" srcId="{278A3209-5ADD-40EC-BA65-942CEF6E564C}" destId="{D5C6782B-AFBD-4474-95C5-C32665F20A87}" srcOrd="3" destOrd="0" presId="urn:microsoft.com/office/officeart/2005/8/layout/venn1"/>
    <dgm:cxn modelId="{DBAF217B-93FF-4380-8C66-E2BB80989A12}" type="presParOf" srcId="{278A3209-5ADD-40EC-BA65-942CEF6E564C}" destId="{044BCBD6-21CB-4B80-A081-1F6DC868BE2E}" srcOrd="4" destOrd="0" presId="urn:microsoft.com/office/officeart/2005/8/layout/venn1"/>
    <dgm:cxn modelId="{A16C7CA6-5EA8-445C-9304-237FE4197E24}" type="presParOf" srcId="{278A3209-5ADD-40EC-BA65-942CEF6E564C}" destId="{C26B0A76-5E49-4199-ACAB-B7E44916368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6F98F7-FC86-41EC-BAD7-77CA891C107C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1DB2AC-D89E-4686-BB4F-31B8774265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73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1EB995-4FD7-4C7D-841F-C80DACE0A3FF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C080A1-EF13-4AA3-8FB6-3DFBD3E5E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0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61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1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6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2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5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7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7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4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5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1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9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6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80A1-EF13-4AA3-8FB6-3DFBD3E5E42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0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839"/>
            <a:ext cx="767173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32" y="6024839"/>
            <a:ext cx="1472268" cy="81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93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5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787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796" y="6023717"/>
            <a:ext cx="14747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1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8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4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8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2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4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5CC9-857B-48EE-87FE-93760A088EF4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498EB-79F8-4DF7-ABF5-FFB879D4AB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006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15" y="6040437"/>
            <a:ext cx="14747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93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kohler@communityactionpartnershi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actionpartnership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068" y="358775"/>
            <a:ext cx="8839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ACAAA Annual Conference 2017</a:t>
            </a:r>
            <a:br>
              <a:rPr lang="en-US" sz="4000" dirty="0" smtClean="0"/>
            </a:br>
            <a:r>
              <a:rPr lang="en-US" sz="4000" dirty="0" smtClean="0"/>
              <a:t>Community Action Partnership Update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3962400"/>
            <a:ext cx="8610600" cy="4572000"/>
          </a:xfrm>
        </p:spPr>
        <p:txBody>
          <a:bodyPr>
            <a:normAutofit/>
          </a:bodyPr>
          <a:lstStyle/>
          <a:p>
            <a:pPr lvl="0" defTabSz="914400" eaLnBrk="1" fontAlgn="auto" hangingPunct="1">
              <a:spcAft>
                <a:spcPts val="0"/>
              </a:spcAft>
            </a:pPr>
            <a:endParaRPr lang="en-US" sz="1400" i="1" dirty="0" smtClean="0">
              <a:solidFill>
                <a:srgbClr val="1F497D"/>
              </a:solidFill>
              <a:ea typeface="+mn-ea"/>
              <a:cs typeface="+mn-cs"/>
            </a:endParaRPr>
          </a:p>
          <a:p>
            <a:pPr lvl="0" defTabSz="914400" eaLnBrk="1" fontAlgn="auto" hangingPunct="1">
              <a:spcAft>
                <a:spcPts val="0"/>
              </a:spcAft>
            </a:pPr>
            <a:endParaRPr lang="en-US" sz="1400" i="1" dirty="0">
              <a:solidFill>
                <a:srgbClr val="1F497D"/>
              </a:solidFill>
            </a:endParaRPr>
          </a:p>
          <a:p>
            <a:pPr lvl="0" defTabSz="914400" eaLnBrk="1" fontAlgn="auto" hangingPunct="1">
              <a:spcAft>
                <a:spcPts val="0"/>
              </a:spcAft>
            </a:pPr>
            <a:r>
              <a:rPr lang="en-US" sz="1400" i="1" dirty="0" smtClean="0">
                <a:solidFill>
                  <a:srgbClr val="1F497D"/>
                </a:solidFill>
                <a:ea typeface="+mn-ea"/>
                <a:cs typeface="+mn-cs"/>
              </a:rPr>
              <a:t>Presented </a:t>
            </a:r>
            <a:r>
              <a:rPr lang="en-US" sz="1400" i="1" dirty="0">
                <a:solidFill>
                  <a:srgbClr val="1F497D"/>
                </a:solidFill>
                <a:ea typeface="+mn-ea"/>
                <a:cs typeface="+mn-cs"/>
              </a:rPr>
              <a:t>by:</a:t>
            </a:r>
            <a:r>
              <a:rPr lang="en-US" sz="1400" dirty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en-US" sz="1400" dirty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en-US" sz="1400" dirty="0" smtClean="0">
                <a:solidFill>
                  <a:srgbClr val="1F497D"/>
                </a:solidFill>
              </a:rPr>
              <a:t>Courtney Kohler</a:t>
            </a:r>
            <a:endParaRPr lang="en-US" sz="1400" dirty="0">
              <a:solidFill>
                <a:srgbClr val="1F497D"/>
              </a:solidFill>
              <a:ea typeface="+mn-ea"/>
              <a:cs typeface="+mn-cs"/>
            </a:endParaRPr>
          </a:p>
          <a:p>
            <a:pPr lvl="0" defTabSz="914400" eaLnBrk="1" fontAlgn="auto" hangingPunct="1"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a typeface="+mn-ea"/>
                <a:cs typeface="+mn-cs"/>
              </a:rPr>
              <a:t>Community Action Partnership</a:t>
            </a:r>
          </a:p>
          <a:p>
            <a:pPr lvl="0" defTabSz="914400" eaLnBrk="1" fontAlgn="auto" hangingPunct="1">
              <a:spcAft>
                <a:spcPts val="0"/>
              </a:spcAft>
            </a:pPr>
            <a:r>
              <a:rPr lang="en-US" sz="1400" dirty="0" smtClean="0">
                <a:solidFill>
                  <a:srgbClr val="1F497D"/>
                </a:solidFill>
                <a:ea typeface="+mn-ea"/>
                <a:cs typeface="+mn-cs"/>
              </a:rPr>
              <a:t>Washington</a:t>
            </a:r>
            <a:r>
              <a:rPr lang="en-US" sz="1400" dirty="0">
                <a:solidFill>
                  <a:srgbClr val="1F497D"/>
                </a:solidFill>
                <a:ea typeface="+mn-ea"/>
                <a:cs typeface="+mn-cs"/>
              </a:rPr>
              <a:t>, </a:t>
            </a:r>
            <a:r>
              <a:rPr lang="en-US" sz="1400" dirty="0" smtClean="0">
                <a:solidFill>
                  <a:srgbClr val="1F497D"/>
                </a:solidFill>
                <a:ea typeface="+mn-ea"/>
                <a:cs typeface="+mn-cs"/>
              </a:rPr>
              <a:t>DC – Missouri Remote Office</a:t>
            </a:r>
            <a:endParaRPr lang="en-US" sz="1400" dirty="0">
              <a:solidFill>
                <a:srgbClr val="1F497D"/>
              </a:solidFill>
              <a:ea typeface="+mn-ea"/>
              <a:cs typeface="+mn-cs"/>
            </a:endParaRPr>
          </a:p>
          <a:p>
            <a:pPr lvl="0" defTabSz="914400" eaLnBrk="1" fontAlgn="auto" hangingPunct="1">
              <a:spcAft>
                <a:spcPts val="0"/>
              </a:spcAft>
            </a:pPr>
            <a:r>
              <a:rPr lang="en-US" sz="1400" dirty="0" smtClean="0">
                <a:solidFill>
                  <a:srgbClr val="1F497D"/>
                </a:solidFill>
                <a:hlinkClick r:id="rId3"/>
              </a:rPr>
              <a:t>ckohler@communityactionpartnership.com</a:t>
            </a:r>
            <a:r>
              <a:rPr lang="en-US" sz="1400" dirty="0" smtClean="0">
                <a:solidFill>
                  <a:srgbClr val="1F497D"/>
                </a:solidFill>
                <a:ea typeface="+mn-ea"/>
                <a:cs typeface="+mn-cs"/>
              </a:rPr>
              <a:t> </a:t>
            </a:r>
            <a:endParaRPr lang="en-US" sz="1400" dirty="0">
              <a:solidFill>
                <a:srgbClr val="1F497D"/>
              </a:solidFill>
              <a:ea typeface="+mn-ea"/>
              <a:cs typeface="+mn-cs"/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56" y="1981200"/>
            <a:ext cx="86485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hand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24" y="304800"/>
            <a:ext cx="3094476" cy="46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ontmeme.com/temporary/662fd515ce3321f41324170b7749e03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53"/>
          <a:stretch/>
        </p:blipFill>
        <p:spPr bwMode="auto">
          <a:xfrm>
            <a:off x="2667000" y="674030"/>
            <a:ext cx="3197911" cy="12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ontmeme.com/temporary/662fd515ce3321f41324170b7749e03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/>
          <a:stretch/>
        </p:blipFill>
        <p:spPr bwMode="auto">
          <a:xfrm>
            <a:off x="838200" y="1905000"/>
            <a:ext cx="6645275" cy="10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T/TA Efforts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Organizational Standards Center of Excellence</a:t>
            </a:r>
          </a:p>
          <a:p>
            <a:pPr lvl="1"/>
            <a:r>
              <a:rPr lang="en-US" dirty="0" smtClean="0"/>
              <a:t>Regional T/TA Initiatives</a:t>
            </a:r>
          </a:p>
          <a:p>
            <a:pPr lvl="1"/>
            <a:r>
              <a:rPr lang="en-US" dirty="0" smtClean="0"/>
              <a:t>New T/TA Resources </a:t>
            </a:r>
          </a:p>
          <a:p>
            <a:r>
              <a:rPr lang="en-US" dirty="0" smtClean="0"/>
              <a:t>Learning Communities Resource Center</a:t>
            </a:r>
          </a:p>
          <a:p>
            <a:pPr lvl="1"/>
            <a:r>
              <a:rPr lang="en-US" dirty="0" smtClean="0"/>
              <a:t>Seven Learning Communities Groups</a:t>
            </a:r>
          </a:p>
          <a:p>
            <a:pPr lvl="1"/>
            <a:r>
              <a:rPr lang="en-US" dirty="0" smtClean="0"/>
              <a:t>Rural IMPACT Project</a:t>
            </a:r>
          </a:p>
          <a:p>
            <a:r>
              <a:rPr lang="en-US" dirty="0" smtClean="0"/>
              <a:t>Training Workshops</a:t>
            </a:r>
          </a:p>
          <a:p>
            <a:pPr lvl="1"/>
            <a:r>
              <a:rPr lang="en-US" dirty="0" smtClean="0"/>
              <a:t>New ED Bootcamp</a:t>
            </a:r>
          </a:p>
          <a:p>
            <a:pPr lvl="1"/>
            <a:r>
              <a:rPr lang="en-US" dirty="0" smtClean="0"/>
              <a:t>Needs Assessments and Strategic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0048" y="2143125"/>
            <a:ext cx="7772176" cy="136177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Tools and resources To assist with organizational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01576" y="254496"/>
            <a:ext cx="8686354" cy="1143000"/>
          </a:xfrm>
        </p:spPr>
        <p:txBody>
          <a:bodyPr>
            <a:normAutofit fontScale="90000"/>
          </a:bodyPr>
          <a:lstStyle/>
          <a:p>
            <a:r>
              <a:rPr lang="en-US" altLang="en-US" sz="3797" dirty="0"/>
              <a:t>Toolkits and Webinars</a:t>
            </a:r>
            <a:br>
              <a:rPr lang="en-US" altLang="en-US" sz="3797" dirty="0"/>
            </a:br>
            <a:r>
              <a:rPr lang="en-US" altLang="en-US" sz="3797" dirty="0"/>
              <a:t> for Each of the Nine Categories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125015" y="1397497"/>
            <a:ext cx="4071938" cy="4525119"/>
          </a:xfrm>
        </p:spPr>
        <p:txBody>
          <a:bodyPr/>
          <a:lstStyle/>
          <a:p>
            <a:r>
              <a:rPr lang="en-US" altLang="en-US" dirty="0" smtClean="0"/>
              <a:t>Additional Guidance</a:t>
            </a:r>
          </a:p>
          <a:p>
            <a:pPr lvl="1"/>
            <a:r>
              <a:rPr lang="en-US" altLang="en-US" dirty="0" smtClean="0"/>
              <a:t>Definition</a:t>
            </a:r>
          </a:p>
          <a:p>
            <a:pPr lvl="1"/>
            <a:r>
              <a:rPr lang="en-US" altLang="en-US" dirty="0" smtClean="0"/>
              <a:t>Compliance</a:t>
            </a:r>
          </a:p>
          <a:p>
            <a:pPr lvl="1"/>
            <a:r>
              <a:rPr lang="en-US" altLang="en-US" dirty="0" smtClean="0"/>
              <a:t>Document</a:t>
            </a:r>
          </a:p>
          <a:p>
            <a:r>
              <a:rPr lang="en-US" altLang="en-US" dirty="0" smtClean="0"/>
              <a:t>Beyond Compliance</a:t>
            </a:r>
          </a:p>
          <a:p>
            <a:r>
              <a:rPr lang="en-US" altLang="en-US" dirty="0" smtClean="0"/>
              <a:t>Resources</a:t>
            </a:r>
          </a:p>
          <a:p>
            <a:r>
              <a:rPr lang="en-US" altLang="en-US" dirty="0" smtClean="0"/>
              <a:t>Assessment Scales</a:t>
            </a:r>
          </a:p>
          <a:p>
            <a:endParaRPr lang="en-US" altLang="en-US" dirty="0" smtClean="0"/>
          </a:p>
        </p:txBody>
      </p:sp>
      <p:pic>
        <p:nvPicPr>
          <p:cNvPr id="942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510" y="1714500"/>
            <a:ext cx="2028156" cy="266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9421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38" y="3536156"/>
            <a:ext cx="1953369" cy="266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2035969"/>
            <a:ext cx="2046015" cy="268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6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Action Partnership's Three Key Focus Areas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5078408"/>
              </p:ext>
            </p:extLst>
          </p:nvPr>
        </p:nvGraphicFramePr>
        <p:xfrm>
          <a:off x="990600" y="1417638"/>
          <a:ext cx="7162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Advocacy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76962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74" y="1676400"/>
            <a:ext cx="86863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7ACC3"/>
                </a:solidFill>
              </a:rPr>
              <a:t>What is TRHT?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W.K. Kellogg </a:t>
            </a:r>
            <a:r>
              <a:rPr lang="en-US" dirty="0" smtClean="0"/>
              <a:t>Foundation-led </a:t>
            </a:r>
            <a:r>
              <a:rPr lang="en-US" b="1" dirty="0" smtClean="0"/>
              <a:t>Truth</a:t>
            </a:r>
            <a:r>
              <a:rPr lang="en-US" b="1" dirty="0"/>
              <a:t>, Racial Healing </a:t>
            </a:r>
            <a:r>
              <a:rPr lang="en-US" b="1" dirty="0" smtClean="0"/>
              <a:t>&amp;Transformation</a:t>
            </a:r>
            <a:r>
              <a:rPr lang="en-US" dirty="0" smtClean="0"/>
              <a:t> (TRHT) enterprise </a:t>
            </a:r>
            <a:r>
              <a:rPr lang="en-US" dirty="0"/>
              <a:t>is a national and community-based process to engage communities across the U.S. in racial healing and change efforts.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064-9261-234C-BC77-2FE0188AE2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-79669" y="1621433"/>
            <a:ext cx="311738" cy="152400"/>
          </a:xfrm>
          <a:prstGeom prst="triangle">
            <a:avLst/>
          </a:prstGeom>
          <a:solidFill>
            <a:srgbClr val="37AC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75" y="252153"/>
            <a:ext cx="1447523" cy="14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794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RESOURCES YOU CAN 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165" t="15000" r="15834" b="32500"/>
          <a:stretch/>
        </p:blipFill>
        <p:spPr>
          <a:xfrm>
            <a:off x="1371600" y="1371600"/>
            <a:ext cx="6400800" cy="32004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38200" y="4724400"/>
          <a:ext cx="8229600" cy="853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rgbClr val="01456A"/>
                          </a:solidFill>
                          <a:effectLst/>
                          <a:latin typeface="Verdana" panose="020B0604030504040204" pitchFamily="34" charset="0"/>
                        </a:rPr>
                        <a:t>Truth Racial Healing and Transformation Implementation Guide</a:t>
                      </a:r>
                      <a:r>
                        <a:rPr lang="en-US" sz="1200" dirty="0">
                          <a:solidFill>
                            <a:srgbClr val="01456A"/>
                          </a:solidFill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en-US" sz="1200" dirty="0">
                          <a:solidFill>
                            <a:srgbClr val="01456A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1200" dirty="0">
                          <a:solidFill>
                            <a:srgbClr val="01456A"/>
                          </a:solidFill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en-US" sz="1200" dirty="0">
                          <a:solidFill>
                            <a:srgbClr val="01456A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1000" dirty="0">
                          <a:solidFill>
                            <a:srgbClr val="01456A"/>
                          </a:solidFill>
                          <a:effectLst/>
                          <a:latin typeface="Georgia" panose="02040502050405020303" pitchFamily="18" charset="0"/>
                        </a:rPr>
                        <a:t/>
                      </a:r>
                      <a:br>
                        <a:rPr lang="en-US" sz="1000" dirty="0">
                          <a:solidFill>
                            <a:srgbClr val="01456A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endParaRPr lang="en-US" sz="1000" dirty="0">
                        <a:solidFill>
                          <a:srgbClr val="01456A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1456A"/>
                          </a:solidFill>
                          <a:effectLst/>
                          <a:latin typeface="Verdana" panose="020B0604030504040204" pitchFamily="34" charset="0"/>
                        </a:rPr>
                        <a:t>The Ever-Growing Gap: Without Change, African-American and Latino Families Won't Match White Wealth for </a:t>
                      </a:r>
                      <a:r>
                        <a:rPr lang="en-US" sz="1200" b="1" dirty="0" smtClean="0">
                          <a:solidFill>
                            <a:srgbClr val="01456A"/>
                          </a:solidFill>
                          <a:effectLst/>
                          <a:latin typeface="Verdana" panose="020B0604030504040204" pitchFamily="34" charset="0"/>
                        </a:rPr>
                        <a:t>Centuries</a:t>
                      </a:r>
                      <a:br>
                        <a:rPr lang="en-US" sz="1200" b="1" dirty="0" smtClean="0">
                          <a:solidFill>
                            <a:srgbClr val="01456A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lang="en-US" sz="1200" dirty="0" smtClean="0">
                        <a:solidFill>
                          <a:srgbClr val="01456A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hlinkClick r:id=""/>
              </a:rPr>
              <a:t>Please watch this overview video from the</a:t>
            </a:r>
          </a:p>
          <a:p>
            <a:pPr algn="ctr"/>
            <a:r>
              <a:rPr lang="en-US" b="1" dirty="0">
                <a:hlinkClick r:id=""/>
              </a:rPr>
              <a:t> 2016 National Summit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842">
        <p14:prism/>
      </p:transition>
    </mc:Choice>
    <mc:Fallback xmlns="">
      <p:transition xmlns:p14="http://schemas.microsoft.com/office/powerpoint/2010/main" spd="slow" advClick="0" advTm="98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78"/>
            <a:ext cx="9144000" cy="60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ntmeme.com/temporary/d48425f8901150b0329faae1d7e91b7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3657600" cy="12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489" y="188211"/>
            <a:ext cx="4114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 Branding and          Communication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Focused </a:t>
            </a:r>
            <a:r>
              <a:rPr lang="en-US" dirty="0" err="1" smtClean="0"/>
              <a:t>eNews</a:t>
            </a:r>
            <a:endParaRPr lang="en-US" dirty="0" smtClean="0"/>
          </a:p>
          <a:p>
            <a:r>
              <a:rPr lang="en-US" dirty="0" smtClean="0"/>
              <a:t>Branding Summit</a:t>
            </a:r>
          </a:p>
          <a:p>
            <a:r>
              <a:rPr lang="en-US" dirty="0" smtClean="0"/>
              <a:t>Tools and Resources</a:t>
            </a:r>
          </a:p>
          <a:p>
            <a:r>
              <a:rPr lang="en-US" dirty="0" smtClean="0"/>
              <a:t>Social Media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42" y="14591"/>
            <a:ext cx="2796137" cy="1371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16" y="3680619"/>
            <a:ext cx="2491588" cy="2326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142" y="1344995"/>
            <a:ext cx="3417494" cy="45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66" y="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Website!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www.communityactionpartnership.com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3013" y="1524000"/>
            <a:ext cx="9242358" cy="4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7594</TotalTime>
  <Words>185</Words>
  <Application>Microsoft Office PowerPoint</Application>
  <PresentationFormat>On-screen Show (4:3)</PresentationFormat>
  <Paragraphs>59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Verdana</vt:lpstr>
      <vt:lpstr>Office Theme</vt:lpstr>
      <vt:lpstr>ACAAA Annual Conference 2017 Community Action Partnership Update</vt:lpstr>
      <vt:lpstr>Community Action Partnership's Three Key Focus Areas</vt:lpstr>
      <vt:lpstr>Advocacy</vt:lpstr>
      <vt:lpstr>Advocacy</vt:lpstr>
      <vt:lpstr>What is TRHT?</vt:lpstr>
      <vt:lpstr>PowerPoint Presentation</vt:lpstr>
      <vt:lpstr>PowerPoint Presentation</vt:lpstr>
      <vt:lpstr>  Branding and          Communication</vt:lpstr>
      <vt:lpstr>New Website! www.communityactionpartnership.com  </vt:lpstr>
      <vt:lpstr>PowerPoint Presentation</vt:lpstr>
      <vt:lpstr>T/TA Efforts</vt:lpstr>
      <vt:lpstr>Tools and resources To assist with organizational Standards</vt:lpstr>
      <vt:lpstr>Toolkits and Webinars  for Each of the Nine Categories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Harlow</dc:creator>
  <cp:lastModifiedBy>Communications Dir</cp:lastModifiedBy>
  <cp:revision>185</cp:revision>
  <cp:lastPrinted>2015-02-23T19:13:42Z</cp:lastPrinted>
  <dcterms:created xsi:type="dcterms:W3CDTF">2012-04-02T14:37:36Z</dcterms:created>
  <dcterms:modified xsi:type="dcterms:W3CDTF">2017-05-31T18:05:46Z</dcterms:modified>
</cp:coreProperties>
</file>