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 id="2147483780" r:id="rId3"/>
    <p:sldMasterId id="2147483792" r:id="rId4"/>
    <p:sldMasterId id="2147483804" r:id="rId5"/>
  </p:sldMasterIdLst>
  <p:notesMasterIdLst>
    <p:notesMasterId r:id="rId76"/>
  </p:notesMasterIdLst>
  <p:sldIdLst>
    <p:sldId id="499" r:id="rId6"/>
    <p:sldId id="576" r:id="rId7"/>
    <p:sldId id="401" r:id="rId8"/>
    <p:sldId id="566" r:id="rId9"/>
    <p:sldId id="534" r:id="rId10"/>
    <p:sldId id="598" r:id="rId11"/>
    <p:sldId id="530" r:id="rId12"/>
    <p:sldId id="533" r:id="rId13"/>
    <p:sldId id="532" r:id="rId14"/>
    <p:sldId id="581" r:id="rId15"/>
    <p:sldId id="582" r:id="rId16"/>
    <p:sldId id="583" r:id="rId17"/>
    <p:sldId id="585" r:id="rId18"/>
    <p:sldId id="536" r:id="rId19"/>
    <p:sldId id="537" r:id="rId20"/>
    <p:sldId id="538" r:id="rId21"/>
    <p:sldId id="539" r:id="rId22"/>
    <p:sldId id="567" r:id="rId23"/>
    <p:sldId id="540" r:id="rId24"/>
    <p:sldId id="541" r:id="rId25"/>
    <p:sldId id="588" r:id="rId26"/>
    <p:sldId id="587" r:id="rId27"/>
    <p:sldId id="589" r:id="rId28"/>
    <p:sldId id="590" r:id="rId29"/>
    <p:sldId id="591" r:id="rId30"/>
    <p:sldId id="592" r:id="rId31"/>
    <p:sldId id="593" r:id="rId32"/>
    <p:sldId id="594" r:id="rId33"/>
    <p:sldId id="595" r:id="rId34"/>
    <p:sldId id="596" r:id="rId35"/>
    <p:sldId id="597" r:id="rId36"/>
    <p:sldId id="555" r:id="rId37"/>
    <p:sldId id="556" r:id="rId38"/>
    <p:sldId id="557" r:id="rId39"/>
    <p:sldId id="558" r:id="rId40"/>
    <p:sldId id="599" r:id="rId41"/>
    <p:sldId id="542" r:id="rId42"/>
    <p:sldId id="543" r:id="rId43"/>
    <p:sldId id="544" r:id="rId44"/>
    <p:sldId id="545" r:id="rId45"/>
    <p:sldId id="546" r:id="rId46"/>
    <p:sldId id="548" r:id="rId47"/>
    <p:sldId id="547" r:id="rId48"/>
    <p:sldId id="549" r:id="rId49"/>
    <p:sldId id="550" r:id="rId50"/>
    <p:sldId id="551" r:id="rId51"/>
    <p:sldId id="569" r:id="rId52"/>
    <p:sldId id="552" r:id="rId53"/>
    <p:sldId id="553" r:id="rId54"/>
    <p:sldId id="563" r:id="rId55"/>
    <p:sldId id="570" r:id="rId56"/>
    <p:sldId id="571" r:id="rId57"/>
    <p:sldId id="572" r:id="rId58"/>
    <p:sldId id="573" r:id="rId59"/>
    <p:sldId id="574" r:id="rId60"/>
    <p:sldId id="575" r:id="rId61"/>
    <p:sldId id="560" r:id="rId62"/>
    <p:sldId id="568" r:id="rId63"/>
    <p:sldId id="500" r:id="rId64"/>
    <p:sldId id="496" r:id="rId65"/>
    <p:sldId id="559" r:id="rId66"/>
    <p:sldId id="465" r:id="rId67"/>
    <p:sldId id="466" r:id="rId68"/>
    <p:sldId id="477" r:id="rId69"/>
    <p:sldId id="478" r:id="rId70"/>
    <p:sldId id="564" r:id="rId71"/>
    <p:sldId id="493" r:id="rId72"/>
    <p:sldId id="494" r:id="rId73"/>
    <p:sldId id="565" r:id="rId74"/>
    <p:sldId id="422" r:id="rId7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3D4277-B130-4991-B473-94688039FBB6}">
          <p14:sldIdLst>
            <p14:sldId id="499"/>
            <p14:sldId id="576"/>
            <p14:sldId id="401"/>
            <p14:sldId id="566"/>
            <p14:sldId id="534"/>
            <p14:sldId id="598"/>
            <p14:sldId id="530"/>
            <p14:sldId id="533"/>
            <p14:sldId id="532"/>
            <p14:sldId id="581"/>
            <p14:sldId id="582"/>
            <p14:sldId id="583"/>
            <p14:sldId id="585"/>
            <p14:sldId id="536"/>
            <p14:sldId id="537"/>
            <p14:sldId id="538"/>
            <p14:sldId id="539"/>
            <p14:sldId id="567"/>
            <p14:sldId id="540"/>
            <p14:sldId id="541"/>
            <p14:sldId id="588"/>
            <p14:sldId id="587"/>
            <p14:sldId id="589"/>
            <p14:sldId id="590"/>
            <p14:sldId id="591"/>
            <p14:sldId id="592"/>
            <p14:sldId id="593"/>
            <p14:sldId id="594"/>
            <p14:sldId id="595"/>
            <p14:sldId id="596"/>
            <p14:sldId id="597"/>
            <p14:sldId id="555"/>
            <p14:sldId id="556"/>
            <p14:sldId id="557"/>
            <p14:sldId id="558"/>
            <p14:sldId id="599"/>
            <p14:sldId id="542"/>
            <p14:sldId id="543"/>
            <p14:sldId id="544"/>
            <p14:sldId id="545"/>
            <p14:sldId id="546"/>
            <p14:sldId id="548"/>
            <p14:sldId id="547"/>
            <p14:sldId id="549"/>
            <p14:sldId id="550"/>
            <p14:sldId id="551"/>
            <p14:sldId id="569"/>
            <p14:sldId id="552"/>
            <p14:sldId id="553"/>
            <p14:sldId id="563"/>
            <p14:sldId id="570"/>
            <p14:sldId id="571"/>
            <p14:sldId id="572"/>
            <p14:sldId id="573"/>
            <p14:sldId id="574"/>
            <p14:sldId id="575"/>
            <p14:sldId id="560"/>
            <p14:sldId id="568"/>
            <p14:sldId id="500"/>
            <p14:sldId id="496"/>
            <p14:sldId id="559"/>
            <p14:sldId id="465"/>
            <p14:sldId id="466"/>
            <p14:sldId id="477"/>
            <p14:sldId id="478"/>
            <p14:sldId id="564"/>
            <p14:sldId id="493"/>
            <p14:sldId id="494"/>
            <p14:sldId id="565"/>
            <p14:sldId id="42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452"/>
    <a:srgbClr val="FF0000"/>
    <a:srgbClr val="CC0000"/>
    <a:srgbClr val="0052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5" autoAdjust="0"/>
    <p:restoredTop sz="80571" autoAdjust="0"/>
  </p:normalViewPr>
  <p:slideViewPr>
    <p:cSldViewPr>
      <p:cViewPr varScale="1">
        <p:scale>
          <a:sx n="66" d="100"/>
          <a:sy n="66" d="100"/>
        </p:scale>
        <p:origin x="58" y="96"/>
      </p:cViewPr>
      <p:guideLst>
        <p:guide orient="horz" pos="2160"/>
        <p:guide pos="2880"/>
      </p:guideLst>
    </p:cSldViewPr>
  </p:slideViewPr>
  <p:outlineViewPr>
    <p:cViewPr>
      <p:scale>
        <a:sx n="33" d="100"/>
        <a:sy n="33" d="100"/>
      </p:scale>
      <p:origin x="0" y="33798"/>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diagrams/_rels/data3.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9639F1-2B2E-4CB5-AE5A-9B57BB133A62}"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E625CDBB-D6B6-4E44-947C-2710C64036DC}">
      <dgm:prSet/>
      <dgm:spPr/>
      <dgm:t>
        <a:bodyPr/>
        <a:lstStyle/>
        <a:p>
          <a:pPr rtl="0"/>
          <a:r>
            <a:rPr lang="en-US" baseline="0" smtClean="0"/>
            <a:t>Name</a:t>
          </a:r>
          <a:endParaRPr lang="en-US"/>
        </a:p>
      </dgm:t>
    </dgm:pt>
    <dgm:pt modelId="{054D045B-8847-4722-AE64-7ED867EAC741}" type="parTrans" cxnId="{BE888394-704F-4177-AD91-3E314CCB2267}">
      <dgm:prSet/>
      <dgm:spPr/>
      <dgm:t>
        <a:bodyPr/>
        <a:lstStyle/>
        <a:p>
          <a:endParaRPr lang="en-US"/>
        </a:p>
      </dgm:t>
    </dgm:pt>
    <dgm:pt modelId="{E67A478B-C70B-4D0E-8773-81A45BCA8C9A}" type="sibTrans" cxnId="{BE888394-704F-4177-AD91-3E314CCB2267}">
      <dgm:prSet/>
      <dgm:spPr/>
      <dgm:t>
        <a:bodyPr/>
        <a:lstStyle/>
        <a:p>
          <a:endParaRPr lang="en-US"/>
        </a:p>
      </dgm:t>
    </dgm:pt>
    <dgm:pt modelId="{C208083A-1130-4418-BFFF-5123F770A448}">
      <dgm:prSet/>
      <dgm:spPr/>
      <dgm:t>
        <a:bodyPr/>
        <a:lstStyle/>
        <a:p>
          <a:pPr rtl="0"/>
          <a:r>
            <a:rPr lang="en-US" baseline="0" smtClean="0"/>
            <a:t>Agency</a:t>
          </a:r>
          <a:endParaRPr lang="en-US"/>
        </a:p>
      </dgm:t>
    </dgm:pt>
    <dgm:pt modelId="{3538A1FB-42CF-4FD3-9247-049547C3C8EC}" type="parTrans" cxnId="{E112A4B5-03B4-4C7E-89B3-2EE0294316D2}">
      <dgm:prSet/>
      <dgm:spPr/>
      <dgm:t>
        <a:bodyPr/>
        <a:lstStyle/>
        <a:p>
          <a:endParaRPr lang="en-US"/>
        </a:p>
      </dgm:t>
    </dgm:pt>
    <dgm:pt modelId="{7877664D-7724-4C04-A055-9F751D369B18}" type="sibTrans" cxnId="{E112A4B5-03B4-4C7E-89B3-2EE0294316D2}">
      <dgm:prSet/>
      <dgm:spPr/>
      <dgm:t>
        <a:bodyPr/>
        <a:lstStyle/>
        <a:p>
          <a:endParaRPr lang="en-US"/>
        </a:p>
      </dgm:t>
    </dgm:pt>
    <dgm:pt modelId="{F8300EC7-B23E-43AF-8910-D8E3665E10D2}">
      <dgm:prSet/>
      <dgm:spPr/>
      <dgm:t>
        <a:bodyPr/>
        <a:lstStyle/>
        <a:p>
          <a:pPr rtl="0"/>
          <a:r>
            <a:rPr lang="en-US" baseline="0" smtClean="0"/>
            <a:t>Role on Board</a:t>
          </a:r>
          <a:endParaRPr lang="en-US"/>
        </a:p>
      </dgm:t>
    </dgm:pt>
    <dgm:pt modelId="{CAACA117-1FE0-4E24-9090-59700498ACC7}" type="parTrans" cxnId="{5880E3F7-5CCB-41A8-ACC1-623D0AD3D47B}">
      <dgm:prSet/>
      <dgm:spPr/>
      <dgm:t>
        <a:bodyPr/>
        <a:lstStyle/>
        <a:p>
          <a:endParaRPr lang="en-US"/>
        </a:p>
      </dgm:t>
    </dgm:pt>
    <dgm:pt modelId="{B69E28DD-3853-4FE3-B6D5-1919DF6F8940}" type="sibTrans" cxnId="{5880E3F7-5CCB-41A8-ACC1-623D0AD3D47B}">
      <dgm:prSet/>
      <dgm:spPr/>
      <dgm:t>
        <a:bodyPr/>
        <a:lstStyle/>
        <a:p>
          <a:endParaRPr lang="en-US"/>
        </a:p>
      </dgm:t>
    </dgm:pt>
    <dgm:pt modelId="{9BE8B3ED-29BB-4A6C-93B9-218622E02BB6}">
      <dgm:prSet/>
      <dgm:spPr/>
      <dgm:t>
        <a:bodyPr/>
        <a:lstStyle/>
        <a:p>
          <a:pPr rtl="0"/>
          <a:r>
            <a:rPr lang="en-US" baseline="0" smtClean="0"/>
            <a:t>Why did you become a board member?</a:t>
          </a:r>
          <a:endParaRPr lang="en-US"/>
        </a:p>
      </dgm:t>
    </dgm:pt>
    <dgm:pt modelId="{FE84AB84-DABE-4AEC-8DAA-0846B1A51DC1}" type="parTrans" cxnId="{34903819-C9A8-4FBD-B588-41C17BFE2B95}">
      <dgm:prSet/>
      <dgm:spPr/>
      <dgm:t>
        <a:bodyPr/>
        <a:lstStyle/>
        <a:p>
          <a:endParaRPr lang="en-US"/>
        </a:p>
      </dgm:t>
    </dgm:pt>
    <dgm:pt modelId="{ABE73F9A-0386-4A32-BF23-9C50250542B2}" type="sibTrans" cxnId="{34903819-C9A8-4FBD-B588-41C17BFE2B95}">
      <dgm:prSet/>
      <dgm:spPr/>
      <dgm:t>
        <a:bodyPr/>
        <a:lstStyle/>
        <a:p>
          <a:endParaRPr lang="en-US"/>
        </a:p>
      </dgm:t>
    </dgm:pt>
    <dgm:pt modelId="{6A13BE9F-A12A-493A-8861-F408923032B7}" type="pres">
      <dgm:prSet presAssocID="{699639F1-2B2E-4CB5-AE5A-9B57BB133A62}" presName="linear" presStyleCnt="0">
        <dgm:presLayoutVars>
          <dgm:animLvl val="lvl"/>
          <dgm:resizeHandles val="exact"/>
        </dgm:presLayoutVars>
      </dgm:prSet>
      <dgm:spPr/>
      <dgm:t>
        <a:bodyPr/>
        <a:lstStyle/>
        <a:p>
          <a:endParaRPr lang="en-US"/>
        </a:p>
      </dgm:t>
    </dgm:pt>
    <dgm:pt modelId="{3F861DB7-83F4-4D55-9FC2-EE6A6F653D27}" type="pres">
      <dgm:prSet presAssocID="{E625CDBB-D6B6-4E44-947C-2710C64036DC}" presName="parentText" presStyleLbl="node1" presStyleIdx="0" presStyleCnt="4">
        <dgm:presLayoutVars>
          <dgm:chMax val="0"/>
          <dgm:bulletEnabled val="1"/>
        </dgm:presLayoutVars>
      </dgm:prSet>
      <dgm:spPr/>
      <dgm:t>
        <a:bodyPr/>
        <a:lstStyle/>
        <a:p>
          <a:endParaRPr lang="en-US"/>
        </a:p>
      </dgm:t>
    </dgm:pt>
    <dgm:pt modelId="{03369821-6E55-4E0F-8114-B93EE69D154A}" type="pres">
      <dgm:prSet presAssocID="{E67A478B-C70B-4D0E-8773-81A45BCA8C9A}" presName="spacer" presStyleCnt="0"/>
      <dgm:spPr/>
    </dgm:pt>
    <dgm:pt modelId="{2EB84A0D-9CDD-49F7-A889-07C5A8E9606D}" type="pres">
      <dgm:prSet presAssocID="{C208083A-1130-4418-BFFF-5123F770A448}" presName="parentText" presStyleLbl="node1" presStyleIdx="1" presStyleCnt="4">
        <dgm:presLayoutVars>
          <dgm:chMax val="0"/>
          <dgm:bulletEnabled val="1"/>
        </dgm:presLayoutVars>
      </dgm:prSet>
      <dgm:spPr/>
      <dgm:t>
        <a:bodyPr/>
        <a:lstStyle/>
        <a:p>
          <a:endParaRPr lang="en-US"/>
        </a:p>
      </dgm:t>
    </dgm:pt>
    <dgm:pt modelId="{F2605E71-FABB-41FB-80F9-8312A487ECE1}" type="pres">
      <dgm:prSet presAssocID="{7877664D-7724-4C04-A055-9F751D369B18}" presName="spacer" presStyleCnt="0"/>
      <dgm:spPr/>
    </dgm:pt>
    <dgm:pt modelId="{1AFAB108-8100-4336-9399-9DE3F1B690BD}" type="pres">
      <dgm:prSet presAssocID="{F8300EC7-B23E-43AF-8910-D8E3665E10D2}" presName="parentText" presStyleLbl="node1" presStyleIdx="2" presStyleCnt="4">
        <dgm:presLayoutVars>
          <dgm:chMax val="0"/>
          <dgm:bulletEnabled val="1"/>
        </dgm:presLayoutVars>
      </dgm:prSet>
      <dgm:spPr/>
      <dgm:t>
        <a:bodyPr/>
        <a:lstStyle/>
        <a:p>
          <a:endParaRPr lang="en-US"/>
        </a:p>
      </dgm:t>
    </dgm:pt>
    <dgm:pt modelId="{911AB84D-63C2-4121-815E-6712719A5410}" type="pres">
      <dgm:prSet presAssocID="{B69E28DD-3853-4FE3-B6D5-1919DF6F8940}" presName="spacer" presStyleCnt="0"/>
      <dgm:spPr/>
    </dgm:pt>
    <dgm:pt modelId="{00375C88-3572-4076-AF49-BC4C44F46935}" type="pres">
      <dgm:prSet presAssocID="{9BE8B3ED-29BB-4A6C-93B9-218622E02BB6}" presName="parentText" presStyleLbl="node1" presStyleIdx="3" presStyleCnt="4">
        <dgm:presLayoutVars>
          <dgm:chMax val="0"/>
          <dgm:bulletEnabled val="1"/>
        </dgm:presLayoutVars>
      </dgm:prSet>
      <dgm:spPr/>
      <dgm:t>
        <a:bodyPr/>
        <a:lstStyle/>
        <a:p>
          <a:endParaRPr lang="en-US"/>
        </a:p>
      </dgm:t>
    </dgm:pt>
  </dgm:ptLst>
  <dgm:cxnLst>
    <dgm:cxn modelId="{131DD139-E66B-4F95-B27A-E3EAE0C3EFB5}" type="presOf" srcId="{9BE8B3ED-29BB-4A6C-93B9-218622E02BB6}" destId="{00375C88-3572-4076-AF49-BC4C44F46935}" srcOrd="0" destOrd="0" presId="urn:microsoft.com/office/officeart/2005/8/layout/vList2"/>
    <dgm:cxn modelId="{34903819-C9A8-4FBD-B588-41C17BFE2B95}" srcId="{699639F1-2B2E-4CB5-AE5A-9B57BB133A62}" destId="{9BE8B3ED-29BB-4A6C-93B9-218622E02BB6}" srcOrd="3" destOrd="0" parTransId="{FE84AB84-DABE-4AEC-8DAA-0846B1A51DC1}" sibTransId="{ABE73F9A-0386-4A32-BF23-9C50250542B2}"/>
    <dgm:cxn modelId="{5880E3F7-5CCB-41A8-ACC1-623D0AD3D47B}" srcId="{699639F1-2B2E-4CB5-AE5A-9B57BB133A62}" destId="{F8300EC7-B23E-43AF-8910-D8E3665E10D2}" srcOrd="2" destOrd="0" parTransId="{CAACA117-1FE0-4E24-9090-59700498ACC7}" sibTransId="{B69E28DD-3853-4FE3-B6D5-1919DF6F8940}"/>
    <dgm:cxn modelId="{C021E333-AF68-4C35-A2BC-387DE0B8E47F}" type="presOf" srcId="{E625CDBB-D6B6-4E44-947C-2710C64036DC}" destId="{3F861DB7-83F4-4D55-9FC2-EE6A6F653D27}" srcOrd="0" destOrd="0" presId="urn:microsoft.com/office/officeart/2005/8/layout/vList2"/>
    <dgm:cxn modelId="{988A0618-C3ED-4458-970F-ED259FC12AAF}" type="presOf" srcId="{F8300EC7-B23E-43AF-8910-D8E3665E10D2}" destId="{1AFAB108-8100-4336-9399-9DE3F1B690BD}" srcOrd="0" destOrd="0" presId="urn:microsoft.com/office/officeart/2005/8/layout/vList2"/>
    <dgm:cxn modelId="{E112A4B5-03B4-4C7E-89B3-2EE0294316D2}" srcId="{699639F1-2B2E-4CB5-AE5A-9B57BB133A62}" destId="{C208083A-1130-4418-BFFF-5123F770A448}" srcOrd="1" destOrd="0" parTransId="{3538A1FB-42CF-4FD3-9247-049547C3C8EC}" sibTransId="{7877664D-7724-4C04-A055-9F751D369B18}"/>
    <dgm:cxn modelId="{8052F9DF-F772-4EFF-A145-3A98D0128A7B}" type="presOf" srcId="{699639F1-2B2E-4CB5-AE5A-9B57BB133A62}" destId="{6A13BE9F-A12A-493A-8861-F408923032B7}" srcOrd="0" destOrd="0" presId="urn:microsoft.com/office/officeart/2005/8/layout/vList2"/>
    <dgm:cxn modelId="{BE888394-704F-4177-AD91-3E314CCB2267}" srcId="{699639F1-2B2E-4CB5-AE5A-9B57BB133A62}" destId="{E625CDBB-D6B6-4E44-947C-2710C64036DC}" srcOrd="0" destOrd="0" parTransId="{054D045B-8847-4722-AE64-7ED867EAC741}" sibTransId="{E67A478B-C70B-4D0E-8773-81A45BCA8C9A}"/>
    <dgm:cxn modelId="{02F31138-2572-4310-8767-DF7B412D7FC8}" type="presOf" srcId="{C208083A-1130-4418-BFFF-5123F770A448}" destId="{2EB84A0D-9CDD-49F7-A889-07C5A8E9606D}" srcOrd="0" destOrd="0" presId="urn:microsoft.com/office/officeart/2005/8/layout/vList2"/>
    <dgm:cxn modelId="{78A2117C-681B-4B15-B75D-FCFD256B0B9E}" type="presParOf" srcId="{6A13BE9F-A12A-493A-8861-F408923032B7}" destId="{3F861DB7-83F4-4D55-9FC2-EE6A6F653D27}" srcOrd="0" destOrd="0" presId="urn:microsoft.com/office/officeart/2005/8/layout/vList2"/>
    <dgm:cxn modelId="{6AC5EE87-7E23-4F0A-8FAD-B89CD4674AAD}" type="presParOf" srcId="{6A13BE9F-A12A-493A-8861-F408923032B7}" destId="{03369821-6E55-4E0F-8114-B93EE69D154A}" srcOrd="1" destOrd="0" presId="urn:microsoft.com/office/officeart/2005/8/layout/vList2"/>
    <dgm:cxn modelId="{9638269F-45EF-43EA-8EDB-A6EC409A4CD7}" type="presParOf" srcId="{6A13BE9F-A12A-493A-8861-F408923032B7}" destId="{2EB84A0D-9CDD-49F7-A889-07C5A8E9606D}" srcOrd="2" destOrd="0" presId="urn:microsoft.com/office/officeart/2005/8/layout/vList2"/>
    <dgm:cxn modelId="{11B8CD9C-F91E-4342-975D-54047CACDAB4}" type="presParOf" srcId="{6A13BE9F-A12A-493A-8861-F408923032B7}" destId="{F2605E71-FABB-41FB-80F9-8312A487ECE1}" srcOrd="3" destOrd="0" presId="urn:microsoft.com/office/officeart/2005/8/layout/vList2"/>
    <dgm:cxn modelId="{96AC12F7-A85C-4B76-A846-F200FBF61D82}" type="presParOf" srcId="{6A13BE9F-A12A-493A-8861-F408923032B7}" destId="{1AFAB108-8100-4336-9399-9DE3F1B690BD}" srcOrd="4" destOrd="0" presId="urn:microsoft.com/office/officeart/2005/8/layout/vList2"/>
    <dgm:cxn modelId="{47186D6B-0817-42C9-BA6D-35B849E893A2}" type="presParOf" srcId="{6A13BE9F-A12A-493A-8861-F408923032B7}" destId="{911AB84D-63C2-4121-815E-6712719A5410}" srcOrd="5" destOrd="0" presId="urn:microsoft.com/office/officeart/2005/8/layout/vList2"/>
    <dgm:cxn modelId="{DDC4D889-5B84-47E8-905D-1B7773F7D795}" type="presParOf" srcId="{6A13BE9F-A12A-493A-8861-F408923032B7}" destId="{00375C88-3572-4076-AF49-BC4C44F4693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123D192-A858-433E-8D3A-7887F12787AF}"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738F4C8A-A825-4AFE-9446-A8B764292D23}">
      <dgm:prSet phldrT="[Text]" custT="1"/>
      <dgm:spPr/>
      <dgm:t>
        <a:bodyPr/>
        <a:lstStyle/>
        <a:p>
          <a:r>
            <a:rPr lang="en-US" sz="2800" b="1" dirty="0" smtClean="0"/>
            <a:t>Recommendation</a:t>
          </a:r>
          <a:endParaRPr lang="en-US" sz="2800" b="1" dirty="0"/>
        </a:p>
      </dgm:t>
    </dgm:pt>
    <dgm:pt modelId="{03B0D4B0-BE21-40B1-9F06-5FC732C1DF28}" type="parTrans" cxnId="{28EF7F8E-43FF-49D1-9AAE-E093926C4C28}">
      <dgm:prSet/>
      <dgm:spPr/>
      <dgm:t>
        <a:bodyPr/>
        <a:lstStyle/>
        <a:p>
          <a:endParaRPr lang="en-US"/>
        </a:p>
      </dgm:t>
    </dgm:pt>
    <dgm:pt modelId="{74775839-058C-46DD-B163-B0C45E76D422}" type="sibTrans" cxnId="{28EF7F8E-43FF-49D1-9AAE-E093926C4C28}">
      <dgm:prSet/>
      <dgm:spPr/>
      <dgm:t>
        <a:bodyPr/>
        <a:lstStyle/>
        <a:p>
          <a:endParaRPr lang="en-US"/>
        </a:p>
      </dgm:t>
    </dgm:pt>
    <dgm:pt modelId="{9390727C-FBB2-409D-96B1-2BF77A642E80}">
      <dgm:prSet phldrT="[Text]" custT="1"/>
      <dgm:spPr/>
      <dgm:t>
        <a:bodyPr/>
        <a:lstStyle/>
        <a:p>
          <a:r>
            <a:rPr lang="en-US" sz="2400" dirty="0" smtClean="0"/>
            <a:t>If choosing reps from org, board has more flexibility if bylaws don’t specify which orgs</a:t>
          </a:r>
          <a:endParaRPr lang="en-US" sz="2400" dirty="0"/>
        </a:p>
      </dgm:t>
    </dgm:pt>
    <dgm:pt modelId="{D0C4E98A-0A14-4FFE-AC42-67CB6482834E}" type="parTrans" cxnId="{93B08F6E-9A1D-4002-8137-495408EA02C1}">
      <dgm:prSet/>
      <dgm:spPr/>
      <dgm:t>
        <a:bodyPr/>
        <a:lstStyle/>
        <a:p>
          <a:endParaRPr lang="en-US"/>
        </a:p>
      </dgm:t>
    </dgm:pt>
    <dgm:pt modelId="{C49D84AF-1736-4EFA-96AC-B69FD5B6052D}" type="sibTrans" cxnId="{93B08F6E-9A1D-4002-8137-495408EA02C1}">
      <dgm:prSet/>
      <dgm:spPr/>
      <dgm:t>
        <a:bodyPr/>
        <a:lstStyle/>
        <a:p>
          <a:endParaRPr lang="en-US"/>
        </a:p>
      </dgm:t>
    </dgm:pt>
    <dgm:pt modelId="{A41E5F94-CBDC-4FA0-8EC8-16DF9A226683}" type="pres">
      <dgm:prSet presAssocID="{2123D192-A858-433E-8D3A-7887F12787AF}" presName="linear" presStyleCnt="0">
        <dgm:presLayoutVars>
          <dgm:dir/>
          <dgm:animLvl val="lvl"/>
          <dgm:resizeHandles val="exact"/>
        </dgm:presLayoutVars>
      </dgm:prSet>
      <dgm:spPr/>
      <dgm:t>
        <a:bodyPr/>
        <a:lstStyle/>
        <a:p>
          <a:endParaRPr lang="en-US"/>
        </a:p>
      </dgm:t>
    </dgm:pt>
    <dgm:pt modelId="{E38F61ED-B0A5-46B1-9FB5-52AAE806B209}" type="pres">
      <dgm:prSet presAssocID="{738F4C8A-A825-4AFE-9446-A8B764292D23}" presName="parentLin" presStyleCnt="0"/>
      <dgm:spPr/>
    </dgm:pt>
    <dgm:pt modelId="{AA46F869-8D95-4731-93B4-AE9787856E40}" type="pres">
      <dgm:prSet presAssocID="{738F4C8A-A825-4AFE-9446-A8B764292D23}" presName="parentLeftMargin" presStyleLbl="node1" presStyleIdx="0" presStyleCnt="1"/>
      <dgm:spPr/>
      <dgm:t>
        <a:bodyPr/>
        <a:lstStyle/>
        <a:p>
          <a:endParaRPr lang="en-US"/>
        </a:p>
      </dgm:t>
    </dgm:pt>
    <dgm:pt modelId="{6168A9AE-54AD-4BC3-B7D5-7524D7F57D8D}" type="pres">
      <dgm:prSet presAssocID="{738F4C8A-A825-4AFE-9446-A8B764292D23}" presName="parentText" presStyleLbl="node1" presStyleIdx="0" presStyleCnt="1" custScaleY="31769" custLinFactNeighborX="9091" custLinFactNeighborY="-44328">
        <dgm:presLayoutVars>
          <dgm:chMax val="0"/>
          <dgm:bulletEnabled val="1"/>
        </dgm:presLayoutVars>
      </dgm:prSet>
      <dgm:spPr/>
      <dgm:t>
        <a:bodyPr/>
        <a:lstStyle/>
        <a:p>
          <a:endParaRPr lang="en-US"/>
        </a:p>
      </dgm:t>
    </dgm:pt>
    <dgm:pt modelId="{540BDABC-5A23-4274-B632-04A01FB54D1F}" type="pres">
      <dgm:prSet presAssocID="{738F4C8A-A825-4AFE-9446-A8B764292D23}" presName="negativeSpace" presStyleCnt="0"/>
      <dgm:spPr/>
    </dgm:pt>
    <dgm:pt modelId="{8AC69E4F-1529-4C2E-A6A7-3875190DBD46}" type="pres">
      <dgm:prSet presAssocID="{738F4C8A-A825-4AFE-9446-A8B764292D23}" presName="childText" presStyleLbl="conFgAcc1" presStyleIdx="0" presStyleCnt="1" custScaleX="98148" custScaleY="60359" custLinFactNeighborX="-2128" custLinFactNeighborY="-14933">
        <dgm:presLayoutVars>
          <dgm:bulletEnabled val="1"/>
        </dgm:presLayoutVars>
      </dgm:prSet>
      <dgm:spPr/>
      <dgm:t>
        <a:bodyPr/>
        <a:lstStyle/>
        <a:p>
          <a:endParaRPr lang="en-US"/>
        </a:p>
      </dgm:t>
    </dgm:pt>
  </dgm:ptLst>
  <dgm:cxnLst>
    <dgm:cxn modelId="{0384BFAD-4C35-4A8D-9F1F-071853F04214}" type="presOf" srcId="{738F4C8A-A825-4AFE-9446-A8B764292D23}" destId="{6168A9AE-54AD-4BC3-B7D5-7524D7F57D8D}" srcOrd="1" destOrd="0" presId="urn:microsoft.com/office/officeart/2005/8/layout/list1"/>
    <dgm:cxn modelId="{DC4DA017-BD41-400B-846F-8359F5377EDF}" type="presOf" srcId="{9390727C-FBB2-409D-96B1-2BF77A642E80}" destId="{8AC69E4F-1529-4C2E-A6A7-3875190DBD46}" srcOrd="0" destOrd="0" presId="urn:microsoft.com/office/officeart/2005/8/layout/list1"/>
    <dgm:cxn modelId="{D72DFD85-3AF7-49F0-B80B-11028A187846}" type="presOf" srcId="{738F4C8A-A825-4AFE-9446-A8B764292D23}" destId="{AA46F869-8D95-4731-93B4-AE9787856E40}" srcOrd="0" destOrd="0" presId="urn:microsoft.com/office/officeart/2005/8/layout/list1"/>
    <dgm:cxn modelId="{BEAB6B0F-4A75-4D10-B402-49101EA24361}" type="presOf" srcId="{2123D192-A858-433E-8D3A-7887F12787AF}" destId="{A41E5F94-CBDC-4FA0-8EC8-16DF9A226683}" srcOrd="0" destOrd="0" presId="urn:microsoft.com/office/officeart/2005/8/layout/list1"/>
    <dgm:cxn modelId="{93B08F6E-9A1D-4002-8137-495408EA02C1}" srcId="{738F4C8A-A825-4AFE-9446-A8B764292D23}" destId="{9390727C-FBB2-409D-96B1-2BF77A642E80}" srcOrd="0" destOrd="0" parTransId="{D0C4E98A-0A14-4FFE-AC42-67CB6482834E}" sibTransId="{C49D84AF-1736-4EFA-96AC-B69FD5B6052D}"/>
    <dgm:cxn modelId="{28EF7F8E-43FF-49D1-9AAE-E093926C4C28}" srcId="{2123D192-A858-433E-8D3A-7887F12787AF}" destId="{738F4C8A-A825-4AFE-9446-A8B764292D23}" srcOrd="0" destOrd="0" parTransId="{03B0D4B0-BE21-40B1-9F06-5FC732C1DF28}" sibTransId="{74775839-058C-46DD-B163-B0C45E76D422}"/>
    <dgm:cxn modelId="{98A22521-2B58-4D91-A428-A0C7A1B1B5DE}" type="presParOf" srcId="{A41E5F94-CBDC-4FA0-8EC8-16DF9A226683}" destId="{E38F61ED-B0A5-46B1-9FB5-52AAE806B209}" srcOrd="0" destOrd="0" presId="urn:microsoft.com/office/officeart/2005/8/layout/list1"/>
    <dgm:cxn modelId="{09B35532-F67B-4DDE-92B2-67C4363CC35D}" type="presParOf" srcId="{E38F61ED-B0A5-46B1-9FB5-52AAE806B209}" destId="{AA46F869-8D95-4731-93B4-AE9787856E40}" srcOrd="0" destOrd="0" presId="urn:microsoft.com/office/officeart/2005/8/layout/list1"/>
    <dgm:cxn modelId="{CCB5D172-2236-4FF1-9FB3-BB3E567C9616}" type="presParOf" srcId="{E38F61ED-B0A5-46B1-9FB5-52AAE806B209}" destId="{6168A9AE-54AD-4BC3-B7D5-7524D7F57D8D}" srcOrd="1" destOrd="0" presId="urn:microsoft.com/office/officeart/2005/8/layout/list1"/>
    <dgm:cxn modelId="{5CD924BE-8271-4E69-ACB3-55D085CA6FAF}" type="presParOf" srcId="{A41E5F94-CBDC-4FA0-8EC8-16DF9A226683}" destId="{540BDABC-5A23-4274-B632-04A01FB54D1F}" srcOrd="1" destOrd="0" presId="urn:microsoft.com/office/officeart/2005/8/layout/list1"/>
    <dgm:cxn modelId="{C6B72482-1640-4A73-98E2-500DB2ADC0E8}" type="presParOf" srcId="{A41E5F94-CBDC-4FA0-8EC8-16DF9A226683}" destId="{8AC69E4F-1529-4C2E-A6A7-3875190DBD4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979FDE9-9E7C-44A9-80EA-96028A434145}"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33BAF794-182F-4A63-870E-C757461ADBB2}">
      <dgm:prSet/>
      <dgm:spPr/>
      <dgm:t>
        <a:bodyPr/>
        <a:lstStyle/>
        <a:p>
          <a:pPr rtl="0"/>
          <a:r>
            <a:rPr lang="en-US" baseline="0" smtClean="0"/>
            <a:t>Define Purpose &amp; Mission</a:t>
          </a:r>
          <a:endParaRPr lang="en-US"/>
        </a:p>
      </dgm:t>
    </dgm:pt>
    <dgm:pt modelId="{E7470C3E-86C5-4580-B06A-E0E2ADD13B0F}" type="parTrans" cxnId="{7695E36F-7384-41DC-9804-0C258EB6C04E}">
      <dgm:prSet/>
      <dgm:spPr/>
      <dgm:t>
        <a:bodyPr/>
        <a:lstStyle/>
        <a:p>
          <a:endParaRPr lang="en-US"/>
        </a:p>
      </dgm:t>
    </dgm:pt>
    <dgm:pt modelId="{14E8FA61-18F8-4971-B180-CDE106087775}" type="sibTrans" cxnId="{7695E36F-7384-41DC-9804-0C258EB6C04E}">
      <dgm:prSet/>
      <dgm:spPr/>
      <dgm:t>
        <a:bodyPr/>
        <a:lstStyle/>
        <a:p>
          <a:endParaRPr lang="en-US"/>
        </a:p>
      </dgm:t>
    </dgm:pt>
    <dgm:pt modelId="{5FD07FF3-523C-45DA-BE05-89B5DDDD28FE}">
      <dgm:prSet/>
      <dgm:spPr/>
      <dgm:t>
        <a:bodyPr/>
        <a:lstStyle/>
        <a:p>
          <a:pPr rtl="0"/>
          <a:r>
            <a:rPr lang="en-US" baseline="0" smtClean="0"/>
            <a:t>Establish a Vision for the Future</a:t>
          </a:r>
          <a:endParaRPr lang="en-US"/>
        </a:p>
      </dgm:t>
    </dgm:pt>
    <dgm:pt modelId="{4F4FB577-BAA1-4DF6-8A68-F5304C58A26C}" type="parTrans" cxnId="{78D0E9D3-E945-46FB-B444-0A4893C026F0}">
      <dgm:prSet/>
      <dgm:spPr/>
      <dgm:t>
        <a:bodyPr/>
        <a:lstStyle/>
        <a:p>
          <a:endParaRPr lang="en-US"/>
        </a:p>
      </dgm:t>
    </dgm:pt>
    <dgm:pt modelId="{B9FC284E-B674-4DF1-BBB4-8C8A587301CE}" type="sibTrans" cxnId="{78D0E9D3-E945-46FB-B444-0A4893C026F0}">
      <dgm:prSet/>
      <dgm:spPr/>
      <dgm:t>
        <a:bodyPr/>
        <a:lstStyle/>
        <a:p>
          <a:endParaRPr lang="en-US"/>
        </a:p>
      </dgm:t>
    </dgm:pt>
    <dgm:pt modelId="{EEEF29EC-7AFB-44BD-A556-0A864DEDCF31}">
      <dgm:prSet/>
      <dgm:spPr/>
      <dgm:t>
        <a:bodyPr/>
        <a:lstStyle/>
        <a:p>
          <a:pPr rtl="0"/>
          <a:r>
            <a:rPr lang="en-US" baseline="0" smtClean="0"/>
            <a:t>Ensure Necessary Planning</a:t>
          </a:r>
          <a:endParaRPr lang="en-US"/>
        </a:p>
      </dgm:t>
    </dgm:pt>
    <dgm:pt modelId="{C63A973E-D66F-4F5B-BD75-C1BD848834D3}" type="parTrans" cxnId="{7503A0D3-CD88-4C01-89EE-BD76934F2475}">
      <dgm:prSet/>
      <dgm:spPr/>
      <dgm:t>
        <a:bodyPr/>
        <a:lstStyle/>
        <a:p>
          <a:endParaRPr lang="en-US"/>
        </a:p>
      </dgm:t>
    </dgm:pt>
    <dgm:pt modelId="{ECAE29BE-63CD-4EC4-9DB5-3B1F6183EF87}" type="sibTrans" cxnId="{7503A0D3-CD88-4C01-89EE-BD76934F2475}">
      <dgm:prSet/>
      <dgm:spPr/>
      <dgm:t>
        <a:bodyPr/>
        <a:lstStyle/>
        <a:p>
          <a:endParaRPr lang="en-US"/>
        </a:p>
      </dgm:t>
    </dgm:pt>
    <dgm:pt modelId="{941123AC-1C24-4988-9A41-EFFDB5AA26B0}" type="pres">
      <dgm:prSet presAssocID="{D979FDE9-9E7C-44A9-80EA-96028A434145}" presName="CompostProcess" presStyleCnt="0">
        <dgm:presLayoutVars>
          <dgm:dir/>
          <dgm:resizeHandles val="exact"/>
        </dgm:presLayoutVars>
      </dgm:prSet>
      <dgm:spPr/>
      <dgm:t>
        <a:bodyPr/>
        <a:lstStyle/>
        <a:p>
          <a:endParaRPr lang="en-US"/>
        </a:p>
      </dgm:t>
    </dgm:pt>
    <dgm:pt modelId="{84B5087B-3EB9-46A2-ACFE-3C398549981B}" type="pres">
      <dgm:prSet presAssocID="{D979FDE9-9E7C-44A9-80EA-96028A434145}" presName="arrow" presStyleLbl="bgShp" presStyleIdx="0" presStyleCnt="1"/>
      <dgm:spPr/>
    </dgm:pt>
    <dgm:pt modelId="{25F5EC1B-B96E-4FC6-865B-B96172760635}" type="pres">
      <dgm:prSet presAssocID="{D979FDE9-9E7C-44A9-80EA-96028A434145}" presName="linearProcess" presStyleCnt="0"/>
      <dgm:spPr/>
    </dgm:pt>
    <dgm:pt modelId="{D25F3948-4C3D-45AC-8AA7-A231BFCF2851}" type="pres">
      <dgm:prSet presAssocID="{33BAF794-182F-4A63-870E-C757461ADBB2}" presName="textNode" presStyleLbl="node1" presStyleIdx="0" presStyleCnt="3">
        <dgm:presLayoutVars>
          <dgm:bulletEnabled val="1"/>
        </dgm:presLayoutVars>
      </dgm:prSet>
      <dgm:spPr/>
      <dgm:t>
        <a:bodyPr/>
        <a:lstStyle/>
        <a:p>
          <a:endParaRPr lang="en-US"/>
        </a:p>
      </dgm:t>
    </dgm:pt>
    <dgm:pt modelId="{9FA5187F-FAED-463E-BC2E-5E663D185B40}" type="pres">
      <dgm:prSet presAssocID="{14E8FA61-18F8-4971-B180-CDE106087775}" presName="sibTrans" presStyleCnt="0"/>
      <dgm:spPr/>
    </dgm:pt>
    <dgm:pt modelId="{D5D97304-F24A-4539-847E-046117944985}" type="pres">
      <dgm:prSet presAssocID="{5FD07FF3-523C-45DA-BE05-89B5DDDD28FE}" presName="textNode" presStyleLbl="node1" presStyleIdx="1" presStyleCnt="3">
        <dgm:presLayoutVars>
          <dgm:bulletEnabled val="1"/>
        </dgm:presLayoutVars>
      </dgm:prSet>
      <dgm:spPr/>
      <dgm:t>
        <a:bodyPr/>
        <a:lstStyle/>
        <a:p>
          <a:endParaRPr lang="en-US"/>
        </a:p>
      </dgm:t>
    </dgm:pt>
    <dgm:pt modelId="{3C0FB1CC-2BD3-4D63-9ACD-68F908D963DC}" type="pres">
      <dgm:prSet presAssocID="{B9FC284E-B674-4DF1-BBB4-8C8A587301CE}" presName="sibTrans" presStyleCnt="0"/>
      <dgm:spPr/>
    </dgm:pt>
    <dgm:pt modelId="{CAA23746-0BDF-472D-A88E-3F097286561D}" type="pres">
      <dgm:prSet presAssocID="{EEEF29EC-7AFB-44BD-A556-0A864DEDCF31}" presName="textNode" presStyleLbl="node1" presStyleIdx="2" presStyleCnt="3">
        <dgm:presLayoutVars>
          <dgm:bulletEnabled val="1"/>
        </dgm:presLayoutVars>
      </dgm:prSet>
      <dgm:spPr/>
      <dgm:t>
        <a:bodyPr/>
        <a:lstStyle/>
        <a:p>
          <a:endParaRPr lang="en-US"/>
        </a:p>
      </dgm:t>
    </dgm:pt>
  </dgm:ptLst>
  <dgm:cxnLst>
    <dgm:cxn modelId="{B1F9B33F-71DF-448C-942F-947FB3937484}" type="presOf" srcId="{5FD07FF3-523C-45DA-BE05-89B5DDDD28FE}" destId="{D5D97304-F24A-4539-847E-046117944985}" srcOrd="0" destOrd="0" presId="urn:microsoft.com/office/officeart/2005/8/layout/hProcess9"/>
    <dgm:cxn modelId="{78D0E9D3-E945-46FB-B444-0A4893C026F0}" srcId="{D979FDE9-9E7C-44A9-80EA-96028A434145}" destId="{5FD07FF3-523C-45DA-BE05-89B5DDDD28FE}" srcOrd="1" destOrd="0" parTransId="{4F4FB577-BAA1-4DF6-8A68-F5304C58A26C}" sibTransId="{B9FC284E-B674-4DF1-BBB4-8C8A587301CE}"/>
    <dgm:cxn modelId="{EDB61E9A-502E-493D-B149-6B212333582F}" type="presOf" srcId="{EEEF29EC-7AFB-44BD-A556-0A864DEDCF31}" destId="{CAA23746-0BDF-472D-A88E-3F097286561D}" srcOrd="0" destOrd="0" presId="urn:microsoft.com/office/officeart/2005/8/layout/hProcess9"/>
    <dgm:cxn modelId="{7695E36F-7384-41DC-9804-0C258EB6C04E}" srcId="{D979FDE9-9E7C-44A9-80EA-96028A434145}" destId="{33BAF794-182F-4A63-870E-C757461ADBB2}" srcOrd="0" destOrd="0" parTransId="{E7470C3E-86C5-4580-B06A-E0E2ADD13B0F}" sibTransId="{14E8FA61-18F8-4971-B180-CDE106087775}"/>
    <dgm:cxn modelId="{41F29487-0380-4424-AD6A-84B81079AE7D}" type="presOf" srcId="{D979FDE9-9E7C-44A9-80EA-96028A434145}" destId="{941123AC-1C24-4988-9A41-EFFDB5AA26B0}" srcOrd="0" destOrd="0" presId="urn:microsoft.com/office/officeart/2005/8/layout/hProcess9"/>
    <dgm:cxn modelId="{0593B92A-D300-4CEF-973E-ED5EE9CCF5C0}" type="presOf" srcId="{33BAF794-182F-4A63-870E-C757461ADBB2}" destId="{D25F3948-4C3D-45AC-8AA7-A231BFCF2851}" srcOrd="0" destOrd="0" presId="urn:microsoft.com/office/officeart/2005/8/layout/hProcess9"/>
    <dgm:cxn modelId="{7503A0D3-CD88-4C01-89EE-BD76934F2475}" srcId="{D979FDE9-9E7C-44A9-80EA-96028A434145}" destId="{EEEF29EC-7AFB-44BD-A556-0A864DEDCF31}" srcOrd="2" destOrd="0" parTransId="{C63A973E-D66F-4F5B-BD75-C1BD848834D3}" sibTransId="{ECAE29BE-63CD-4EC4-9DB5-3B1F6183EF87}"/>
    <dgm:cxn modelId="{4D54CF60-EFEE-4D3B-A61D-38BD8551895B}" type="presParOf" srcId="{941123AC-1C24-4988-9A41-EFFDB5AA26B0}" destId="{84B5087B-3EB9-46A2-ACFE-3C398549981B}" srcOrd="0" destOrd="0" presId="urn:microsoft.com/office/officeart/2005/8/layout/hProcess9"/>
    <dgm:cxn modelId="{256B9779-5EF8-4B9B-9165-DCAFD7663119}" type="presParOf" srcId="{941123AC-1C24-4988-9A41-EFFDB5AA26B0}" destId="{25F5EC1B-B96E-4FC6-865B-B96172760635}" srcOrd="1" destOrd="0" presId="urn:microsoft.com/office/officeart/2005/8/layout/hProcess9"/>
    <dgm:cxn modelId="{FC631AC8-694A-4B95-8C34-D8AC55250B9C}" type="presParOf" srcId="{25F5EC1B-B96E-4FC6-865B-B96172760635}" destId="{D25F3948-4C3D-45AC-8AA7-A231BFCF2851}" srcOrd="0" destOrd="0" presId="urn:microsoft.com/office/officeart/2005/8/layout/hProcess9"/>
    <dgm:cxn modelId="{50A01375-F513-434A-8CF0-AE9CE4F2E74E}" type="presParOf" srcId="{25F5EC1B-B96E-4FC6-865B-B96172760635}" destId="{9FA5187F-FAED-463E-BC2E-5E663D185B40}" srcOrd="1" destOrd="0" presId="urn:microsoft.com/office/officeart/2005/8/layout/hProcess9"/>
    <dgm:cxn modelId="{B7F49374-FE25-4441-AFEE-84D20C661A48}" type="presParOf" srcId="{25F5EC1B-B96E-4FC6-865B-B96172760635}" destId="{D5D97304-F24A-4539-847E-046117944985}" srcOrd="2" destOrd="0" presId="urn:microsoft.com/office/officeart/2005/8/layout/hProcess9"/>
    <dgm:cxn modelId="{4913201D-6856-4C37-9D7F-A1674CC21644}" type="presParOf" srcId="{25F5EC1B-B96E-4FC6-865B-B96172760635}" destId="{3C0FB1CC-2BD3-4D63-9ACD-68F908D963DC}" srcOrd="3" destOrd="0" presId="urn:microsoft.com/office/officeart/2005/8/layout/hProcess9"/>
    <dgm:cxn modelId="{D28C2E59-505E-4307-ADC2-BFA886979B40}" type="presParOf" srcId="{25F5EC1B-B96E-4FC6-865B-B96172760635}" destId="{CAA23746-0BDF-472D-A88E-3F097286561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51618F9-0959-47F2-8B97-3D974E11430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8A55C8F-1124-49A6-AB71-E673E3935BC4}">
      <dgm:prSet/>
      <dgm:spPr/>
      <dgm:t>
        <a:bodyPr/>
        <a:lstStyle/>
        <a:p>
          <a:pPr rtl="0"/>
          <a:r>
            <a:rPr lang="en-US" baseline="0" smtClean="0"/>
            <a:t>Financial</a:t>
          </a:r>
          <a:endParaRPr lang="en-US"/>
        </a:p>
      </dgm:t>
    </dgm:pt>
    <dgm:pt modelId="{B5BAB6FC-8356-462D-955A-929A5174BF6D}" type="parTrans" cxnId="{05F6D42A-F92B-42DD-BB82-1EE5021F6EDB}">
      <dgm:prSet/>
      <dgm:spPr/>
      <dgm:t>
        <a:bodyPr/>
        <a:lstStyle/>
        <a:p>
          <a:endParaRPr lang="en-US"/>
        </a:p>
      </dgm:t>
    </dgm:pt>
    <dgm:pt modelId="{AB1A0407-71AA-4340-BA2E-1EFCB3423ABD}" type="sibTrans" cxnId="{05F6D42A-F92B-42DD-BB82-1EE5021F6EDB}">
      <dgm:prSet/>
      <dgm:spPr/>
      <dgm:t>
        <a:bodyPr/>
        <a:lstStyle/>
        <a:p>
          <a:endParaRPr lang="en-US"/>
        </a:p>
      </dgm:t>
    </dgm:pt>
    <dgm:pt modelId="{D0243589-4EAB-49B3-AADF-7DB56860A821}">
      <dgm:prSet/>
      <dgm:spPr/>
      <dgm:t>
        <a:bodyPr/>
        <a:lstStyle/>
        <a:p>
          <a:pPr rtl="0"/>
          <a:r>
            <a:rPr lang="en-US" baseline="0" smtClean="0"/>
            <a:t>Human – Perpetuating the Board</a:t>
          </a:r>
          <a:endParaRPr lang="en-US"/>
        </a:p>
      </dgm:t>
    </dgm:pt>
    <dgm:pt modelId="{FD707E8D-C022-4A2C-905E-54F5C4270662}" type="parTrans" cxnId="{AF9326AE-2FD5-44B8-8830-42C2DB867E81}">
      <dgm:prSet/>
      <dgm:spPr/>
      <dgm:t>
        <a:bodyPr/>
        <a:lstStyle/>
        <a:p>
          <a:endParaRPr lang="en-US"/>
        </a:p>
      </dgm:t>
    </dgm:pt>
    <dgm:pt modelId="{5B88784A-2E09-4261-8259-6F11668F3B0A}" type="sibTrans" cxnId="{AF9326AE-2FD5-44B8-8830-42C2DB867E81}">
      <dgm:prSet/>
      <dgm:spPr/>
      <dgm:t>
        <a:bodyPr/>
        <a:lstStyle/>
        <a:p>
          <a:endParaRPr lang="en-US"/>
        </a:p>
      </dgm:t>
    </dgm:pt>
    <dgm:pt modelId="{6E42067A-3387-4C75-81C6-34C90653E0D4}">
      <dgm:prSet/>
      <dgm:spPr/>
      <dgm:t>
        <a:bodyPr/>
        <a:lstStyle/>
        <a:p>
          <a:pPr rtl="0"/>
          <a:r>
            <a:rPr lang="en-US" baseline="0" smtClean="0"/>
            <a:t>Human – Hiring, supporting &amp; evaluating the Executive Director</a:t>
          </a:r>
          <a:endParaRPr lang="en-US"/>
        </a:p>
      </dgm:t>
    </dgm:pt>
    <dgm:pt modelId="{13A08E45-29FB-4092-955B-B701E9E0BA29}" type="parTrans" cxnId="{74963E60-62BA-4838-BD22-FE05EB9490CA}">
      <dgm:prSet/>
      <dgm:spPr/>
      <dgm:t>
        <a:bodyPr/>
        <a:lstStyle/>
        <a:p>
          <a:endParaRPr lang="en-US"/>
        </a:p>
      </dgm:t>
    </dgm:pt>
    <dgm:pt modelId="{F5092FC9-D0E9-415D-B2AC-6CFB1B6075B8}" type="sibTrans" cxnId="{74963E60-62BA-4838-BD22-FE05EB9490CA}">
      <dgm:prSet/>
      <dgm:spPr/>
      <dgm:t>
        <a:bodyPr/>
        <a:lstStyle/>
        <a:p>
          <a:endParaRPr lang="en-US"/>
        </a:p>
      </dgm:t>
    </dgm:pt>
    <dgm:pt modelId="{C200F0CF-3CFF-4B10-B3D6-DE5454814D47}">
      <dgm:prSet/>
      <dgm:spPr/>
      <dgm:t>
        <a:bodyPr/>
        <a:lstStyle/>
        <a:p>
          <a:pPr rtl="0"/>
          <a:r>
            <a:rPr lang="en-US" baseline="0" smtClean="0"/>
            <a:t>Serve as Ambassadors &amp; Protect the Organization’s Reputation in the community</a:t>
          </a:r>
          <a:endParaRPr lang="en-US"/>
        </a:p>
      </dgm:t>
    </dgm:pt>
    <dgm:pt modelId="{ECFAD080-02F8-4789-B141-424B4F5CAFAC}" type="parTrans" cxnId="{0A6371EA-C2B8-4146-9180-339BDA6BCAB8}">
      <dgm:prSet/>
      <dgm:spPr/>
      <dgm:t>
        <a:bodyPr/>
        <a:lstStyle/>
        <a:p>
          <a:endParaRPr lang="en-US"/>
        </a:p>
      </dgm:t>
    </dgm:pt>
    <dgm:pt modelId="{255CA381-7BDE-4CF2-B36A-EBE83A8B9061}" type="sibTrans" cxnId="{0A6371EA-C2B8-4146-9180-339BDA6BCAB8}">
      <dgm:prSet/>
      <dgm:spPr/>
      <dgm:t>
        <a:bodyPr/>
        <a:lstStyle/>
        <a:p>
          <a:endParaRPr lang="en-US"/>
        </a:p>
      </dgm:t>
    </dgm:pt>
    <dgm:pt modelId="{8FD16862-8413-4169-A3BD-53BC3E00B9D1}" type="pres">
      <dgm:prSet presAssocID="{751618F9-0959-47F2-8B97-3D974E11430B}" presName="linear" presStyleCnt="0">
        <dgm:presLayoutVars>
          <dgm:animLvl val="lvl"/>
          <dgm:resizeHandles val="exact"/>
        </dgm:presLayoutVars>
      </dgm:prSet>
      <dgm:spPr/>
      <dgm:t>
        <a:bodyPr/>
        <a:lstStyle/>
        <a:p>
          <a:endParaRPr lang="en-US"/>
        </a:p>
      </dgm:t>
    </dgm:pt>
    <dgm:pt modelId="{C1F74C2B-AEB9-4A7F-B256-390B1D55B1B5}" type="pres">
      <dgm:prSet presAssocID="{58A55C8F-1124-49A6-AB71-E673E3935BC4}" presName="parentText" presStyleLbl="node1" presStyleIdx="0" presStyleCnt="4">
        <dgm:presLayoutVars>
          <dgm:chMax val="0"/>
          <dgm:bulletEnabled val="1"/>
        </dgm:presLayoutVars>
      </dgm:prSet>
      <dgm:spPr/>
      <dgm:t>
        <a:bodyPr/>
        <a:lstStyle/>
        <a:p>
          <a:endParaRPr lang="en-US"/>
        </a:p>
      </dgm:t>
    </dgm:pt>
    <dgm:pt modelId="{1B62BA3B-2C53-45D4-B6C7-E724FDD7D37F}" type="pres">
      <dgm:prSet presAssocID="{AB1A0407-71AA-4340-BA2E-1EFCB3423ABD}" presName="spacer" presStyleCnt="0"/>
      <dgm:spPr/>
    </dgm:pt>
    <dgm:pt modelId="{F0ACAC9B-D0A3-477C-ACFD-38195E2F7635}" type="pres">
      <dgm:prSet presAssocID="{D0243589-4EAB-49B3-AADF-7DB56860A821}" presName="parentText" presStyleLbl="node1" presStyleIdx="1" presStyleCnt="4">
        <dgm:presLayoutVars>
          <dgm:chMax val="0"/>
          <dgm:bulletEnabled val="1"/>
        </dgm:presLayoutVars>
      </dgm:prSet>
      <dgm:spPr/>
      <dgm:t>
        <a:bodyPr/>
        <a:lstStyle/>
        <a:p>
          <a:endParaRPr lang="en-US"/>
        </a:p>
      </dgm:t>
    </dgm:pt>
    <dgm:pt modelId="{5BF7F928-5A7B-49E2-AD8D-CEC88ECC8F52}" type="pres">
      <dgm:prSet presAssocID="{5B88784A-2E09-4261-8259-6F11668F3B0A}" presName="spacer" presStyleCnt="0"/>
      <dgm:spPr/>
    </dgm:pt>
    <dgm:pt modelId="{8502D1BF-7953-499A-922E-4D0DAF1A6412}" type="pres">
      <dgm:prSet presAssocID="{6E42067A-3387-4C75-81C6-34C90653E0D4}" presName="parentText" presStyleLbl="node1" presStyleIdx="2" presStyleCnt="4">
        <dgm:presLayoutVars>
          <dgm:chMax val="0"/>
          <dgm:bulletEnabled val="1"/>
        </dgm:presLayoutVars>
      </dgm:prSet>
      <dgm:spPr/>
      <dgm:t>
        <a:bodyPr/>
        <a:lstStyle/>
        <a:p>
          <a:endParaRPr lang="en-US"/>
        </a:p>
      </dgm:t>
    </dgm:pt>
    <dgm:pt modelId="{03939030-8D71-4C17-9196-E41FB0826C92}" type="pres">
      <dgm:prSet presAssocID="{F5092FC9-D0E9-415D-B2AC-6CFB1B6075B8}" presName="spacer" presStyleCnt="0"/>
      <dgm:spPr/>
    </dgm:pt>
    <dgm:pt modelId="{C0B1EA76-27D1-4C5C-AF4C-18E7BB4F843D}" type="pres">
      <dgm:prSet presAssocID="{C200F0CF-3CFF-4B10-B3D6-DE5454814D47}" presName="parentText" presStyleLbl="node1" presStyleIdx="3" presStyleCnt="4">
        <dgm:presLayoutVars>
          <dgm:chMax val="0"/>
          <dgm:bulletEnabled val="1"/>
        </dgm:presLayoutVars>
      </dgm:prSet>
      <dgm:spPr/>
      <dgm:t>
        <a:bodyPr/>
        <a:lstStyle/>
        <a:p>
          <a:endParaRPr lang="en-US"/>
        </a:p>
      </dgm:t>
    </dgm:pt>
  </dgm:ptLst>
  <dgm:cxnLst>
    <dgm:cxn modelId="{05F6D42A-F92B-42DD-BB82-1EE5021F6EDB}" srcId="{751618F9-0959-47F2-8B97-3D974E11430B}" destId="{58A55C8F-1124-49A6-AB71-E673E3935BC4}" srcOrd="0" destOrd="0" parTransId="{B5BAB6FC-8356-462D-955A-929A5174BF6D}" sibTransId="{AB1A0407-71AA-4340-BA2E-1EFCB3423ABD}"/>
    <dgm:cxn modelId="{B9F5327C-4C80-4449-B40E-1C88BE3FF9D1}" type="presOf" srcId="{C200F0CF-3CFF-4B10-B3D6-DE5454814D47}" destId="{C0B1EA76-27D1-4C5C-AF4C-18E7BB4F843D}" srcOrd="0" destOrd="0" presId="urn:microsoft.com/office/officeart/2005/8/layout/vList2"/>
    <dgm:cxn modelId="{EB0DC029-F8C5-4EBF-82B5-04505C485504}" type="presOf" srcId="{751618F9-0959-47F2-8B97-3D974E11430B}" destId="{8FD16862-8413-4169-A3BD-53BC3E00B9D1}" srcOrd="0" destOrd="0" presId="urn:microsoft.com/office/officeart/2005/8/layout/vList2"/>
    <dgm:cxn modelId="{83916E5F-923D-4558-9501-77C1D71A84F3}" type="presOf" srcId="{58A55C8F-1124-49A6-AB71-E673E3935BC4}" destId="{C1F74C2B-AEB9-4A7F-B256-390B1D55B1B5}" srcOrd="0" destOrd="0" presId="urn:microsoft.com/office/officeart/2005/8/layout/vList2"/>
    <dgm:cxn modelId="{BCF12E24-7AAB-4DC2-85A4-4D45B4A08EEE}" type="presOf" srcId="{6E42067A-3387-4C75-81C6-34C90653E0D4}" destId="{8502D1BF-7953-499A-922E-4D0DAF1A6412}" srcOrd="0" destOrd="0" presId="urn:microsoft.com/office/officeart/2005/8/layout/vList2"/>
    <dgm:cxn modelId="{0A6371EA-C2B8-4146-9180-339BDA6BCAB8}" srcId="{751618F9-0959-47F2-8B97-3D974E11430B}" destId="{C200F0CF-3CFF-4B10-B3D6-DE5454814D47}" srcOrd="3" destOrd="0" parTransId="{ECFAD080-02F8-4789-B141-424B4F5CAFAC}" sibTransId="{255CA381-7BDE-4CF2-B36A-EBE83A8B9061}"/>
    <dgm:cxn modelId="{AF9326AE-2FD5-44B8-8830-42C2DB867E81}" srcId="{751618F9-0959-47F2-8B97-3D974E11430B}" destId="{D0243589-4EAB-49B3-AADF-7DB56860A821}" srcOrd="1" destOrd="0" parTransId="{FD707E8D-C022-4A2C-905E-54F5C4270662}" sibTransId="{5B88784A-2E09-4261-8259-6F11668F3B0A}"/>
    <dgm:cxn modelId="{7F07EE7D-C11D-49BE-B234-DC2136E3313A}" type="presOf" srcId="{D0243589-4EAB-49B3-AADF-7DB56860A821}" destId="{F0ACAC9B-D0A3-477C-ACFD-38195E2F7635}" srcOrd="0" destOrd="0" presId="urn:microsoft.com/office/officeart/2005/8/layout/vList2"/>
    <dgm:cxn modelId="{74963E60-62BA-4838-BD22-FE05EB9490CA}" srcId="{751618F9-0959-47F2-8B97-3D974E11430B}" destId="{6E42067A-3387-4C75-81C6-34C90653E0D4}" srcOrd="2" destOrd="0" parTransId="{13A08E45-29FB-4092-955B-B701E9E0BA29}" sibTransId="{F5092FC9-D0E9-415D-B2AC-6CFB1B6075B8}"/>
    <dgm:cxn modelId="{1F44CADA-221A-45E5-A556-F219288EDE5B}" type="presParOf" srcId="{8FD16862-8413-4169-A3BD-53BC3E00B9D1}" destId="{C1F74C2B-AEB9-4A7F-B256-390B1D55B1B5}" srcOrd="0" destOrd="0" presId="urn:microsoft.com/office/officeart/2005/8/layout/vList2"/>
    <dgm:cxn modelId="{1A0AD231-A06B-4F7C-BA83-B4D1BC8876CB}" type="presParOf" srcId="{8FD16862-8413-4169-A3BD-53BC3E00B9D1}" destId="{1B62BA3B-2C53-45D4-B6C7-E724FDD7D37F}" srcOrd="1" destOrd="0" presId="urn:microsoft.com/office/officeart/2005/8/layout/vList2"/>
    <dgm:cxn modelId="{14AEA1DE-33CE-4D71-B846-953CDD26C9FE}" type="presParOf" srcId="{8FD16862-8413-4169-A3BD-53BC3E00B9D1}" destId="{F0ACAC9B-D0A3-477C-ACFD-38195E2F7635}" srcOrd="2" destOrd="0" presId="urn:microsoft.com/office/officeart/2005/8/layout/vList2"/>
    <dgm:cxn modelId="{7A425E1D-F8F1-41EA-8237-6BC14EC772A7}" type="presParOf" srcId="{8FD16862-8413-4169-A3BD-53BC3E00B9D1}" destId="{5BF7F928-5A7B-49E2-AD8D-CEC88ECC8F52}" srcOrd="3" destOrd="0" presId="urn:microsoft.com/office/officeart/2005/8/layout/vList2"/>
    <dgm:cxn modelId="{EAB723C7-48B6-40E5-ACA0-1CF55EC111BF}" type="presParOf" srcId="{8FD16862-8413-4169-A3BD-53BC3E00B9D1}" destId="{8502D1BF-7953-499A-922E-4D0DAF1A6412}" srcOrd="4" destOrd="0" presId="urn:microsoft.com/office/officeart/2005/8/layout/vList2"/>
    <dgm:cxn modelId="{B784637C-57D0-4086-B1DC-EEBB36D14C29}" type="presParOf" srcId="{8FD16862-8413-4169-A3BD-53BC3E00B9D1}" destId="{03939030-8D71-4C17-9196-E41FB0826C92}" srcOrd="5" destOrd="0" presId="urn:microsoft.com/office/officeart/2005/8/layout/vList2"/>
    <dgm:cxn modelId="{3ECDBF1C-EC56-4D0C-A8D3-96B47E7B558C}" type="presParOf" srcId="{8FD16862-8413-4169-A3BD-53BC3E00B9D1}" destId="{C0B1EA76-27D1-4C5C-AF4C-18E7BB4F843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F5D53DF-B93D-435A-912E-DA1019D78707}"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70AE0F47-E246-4A1F-9312-04E1CCACBA70}">
      <dgm:prSet/>
      <dgm:spPr/>
      <dgm:t>
        <a:bodyPr/>
        <a:lstStyle/>
        <a:p>
          <a:pPr rtl="0"/>
          <a:r>
            <a:rPr lang="en-US" baseline="0" smtClean="0"/>
            <a:t>Program</a:t>
          </a:r>
          <a:endParaRPr lang="en-US"/>
        </a:p>
      </dgm:t>
    </dgm:pt>
    <dgm:pt modelId="{94EA7C2F-6A91-4756-96AF-BAFDE9628853}" type="parTrans" cxnId="{22D71BBE-E11B-4AE6-B29E-B5E2A64A44AA}">
      <dgm:prSet/>
      <dgm:spPr/>
      <dgm:t>
        <a:bodyPr/>
        <a:lstStyle/>
        <a:p>
          <a:endParaRPr lang="en-US"/>
        </a:p>
      </dgm:t>
    </dgm:pt>
    <dgm:pt modelId="{41D10BE2-5FB9-4C82-8920-EE16D94DB4A7}" type="sibTrans" cxnId="{22D71BBE-E11B-4AE6-B29E-B5E2A64A44AA}">
      <dgm:prSet/>
      <dgm:spPr/>
      <dgm:t>
        <a:bodyPr/>
        <a:lstStyle/>
        <a:p>
          <a:endParaRPr lang="en-US"/>
        </a:p>
      </dgm:t>
    </dgm:pt>
    <dgm:pt modelId="{324B0944-E12C-43E3-A790-804D73E9A9A5}">
      <dgm:prSet/>
      <dgm:spPr/>
      <dgm:t>
        <a:bodyPr/>
        <a:lstStyle/>
        <a:p>
          <a:pPr rtl="0"/>
          <a:r>
            <a:rPr lang="en-US" baseline="0" smtClean="0"/>
            <a:t>Finances </a:t>
          </a:r>
          <a:endParaRPr lang="en-US"/>
        </a:p>
      </dgm:t>
    </dgm:pt>
    <dgm:pt modelId="{EE451AA7-A07A-440A-B19F-9943084707C8}" type="parTrans" cxnId="{43D33B19-195F-4AEC-9210-8109510173E0}">
      <dgm:prSet/>
      <dgm:spPr/>
      <dgm:t>
        <a:bodyPr/>
        <a:lstStyle/>
        <a:p>
          <a:endParaRPr lang="en-US"/>
        </a:p>
      </dgm:t>
    </dgm:pt>
    <dgm:pt modelId="{43B1F260-B48E-49C7-B7AF-160C7FDFD0A4}" type="sibTrans" cxnId="{43D33B19-195F-4AEC-9210-8109510173E0}">
      <dgm:prSet/>
      <dgm:spPr/>
      <dgm:t>
        <a:bodyPr/>
        <a:lstStyle/>
        <a:p>
          <a:endParaRPr lang="en-US"/>
        </a:p>
      </dgm:t>
    </dgm:pt>
    <dgm:pt modelId="{902EAF2D-0FBA-4D1C-9001-73D574B25C9C}">
      <dgm:prSet/>
      <dgm:spPr/>
      <dgm:t>
        <a:bodyPr/>
        <a:lstStyle/>
        <a:p>
          <a:pPr rtl="0"/>
          <a:r>
            <a:rPr lang="en-US" baseline="0" smtClean="0"/>
            <a:t>Legal &amp; Ethical</a:t>
          </a:r>
          <a:endParaRPr lang="en-US"/>
        </a:p>
      </dgm:t>
    </dgm:pt>
    <dgm:pt modelId="{06FC72AF-D3FD-4269-84DE-CDB30897B22E}" type="parTrans" cxnId="{3051ACF9-A03A-407A-A415-9672DF776E0F}">
      <dgm:prSet/>
      <dgm:spPr/>
      <dgm:t>
        <a:bodyPr/>
        <a:lstStyle/>
        <a:p>
          <a:endParaRPr lang="en-US"/>
        </a:p>
      </dgm:t>
    </dgm:pt>
    <dgm:pt modelId="{E3754288-9497-49FF-A973-796003BECE20}" type="sibTrans" cxnId="{3051ACF9-A03A-407A-A415-9672DF776E0F}">
      <dgm:prSet/>
      <dgm:spPr/>
      <dgm:t>
        <a:bodyPr/>
        <a:lstStyle/>
        <a:p>
          <a:endParaRPr lang="en-US"/>
        </a:p>
      </dgm:t>
    </dgm:pt>
    <dgm:pt modelId="{7190B040-01A0-4091-A2AF-D3290B2E1EFB}">
      <dgm:prSet/>
      <dgm:spPr/>
      <dgm:t>
        <a:bodyPr/>
        <a:lstStyle/>
        <a:p>
          <a:pPr rtl="0"/>
          <a:r>
            <a:rPr lang="en-US" baseline="0" smtClean="0"/>
            <a:t>Values &amp; Culture</a:t>
          </a:r>
          <a:endParaRPr lang="en-US"/>
        </a:p>
      </dgm:t>
    </dgm:pt>
    <dgm:pt modelId="{BC359CBC-E1C3-49D1-BB36-4B13E656AD97}" type="parTrans" cxnId="{C25054F7-7FF8-4FA5-9E42-D3F60B939A53}">
      <dgm:prSet/>
      <dgm:spPr/>
      <dgm:t>
        <a:bodyPr/>
        <a:lstStyle/>
        <a:p>
          <a:endParaRPr lang="en-US"/>
        </a:p>
      </dgm:t>
    </dgm:pt>
    <dgm:pt modelId="{293FF1D5-1A94-44A3-A23E-7340760E9AFF}" type="sibTrans" cxnId="{C25054F7-7FF8-4FA5-9E42-D3F60B939A53}">
      <dgm:prSet/>
      <dgm:spPr/>
      <dgm:t>
        <a:bodyPr/>
        <a:lstStyle/>
        <a:p>
          <a:endParaRPr lang="en-US"/>
        </a:p>
      </dgm:t>
    </dgm:pt>
    <dgm:pt modelId="{0E2297A1-6F6F-4C65-8196-FED35043FEAF}" type="pres">
      <dgm:prSet presAssocID="{6F5D53DF-B93D-435A-912E-DA1019D78707}" presName="matrix" presStyleCnt="0">
        <dgm:presLayoutVars>
          <dgm:chMax val="1"/>
          <dgm:dir/>
          <dgm:resizeHandles val="exact"/>
        </dgm:presLayoutVars>
      </dgm:prSet>
      <dgm:spPr/>
      <dgm:t>
        <a:bodyPr/>
        <a:lstStyle/>
        <a:p>
          <a:endParaRPr lang="en-US"/>
        </a:p>
      </dgm:t>
    </dgm:pt>
    <dgm:pt modelId="{79F219D5-DC5D-4041-B559-E55CD3DEBA6E}" type="pres">
      <dgm:prSet presAssocID="{6F5D53DF-B93D-435A-912E-DA1019D78707}" presName="diamond" presStyleLbl="bgShp" presStyleIdx="0" presStyleCnt="1"/>
      <dgm:spPr/>
    </dgm:pt>
    <dgm:pt modelId="{9ACD1767-4192-42A9-830C-301A99431489}" type="pres">
      <dgm:prSet presAssocID="{6F5D53DF-B93D-435A-912E-DA1019D78707}" presName="quad1" presStyleLbl="node1" presStyleIdx="0" presStyleCnt="4">
        <dgm:presLayoutVars>
          <dgm:chMax val="0"/>
          <dgm:chPref val="0"/>
          <dgm:bulletEnabled val="1"/>
        </dgm:presLayoutVars>
      </dgm:prSet>
      <dgm:spPr/>
      <dgm:t>
        <a:bodyPr/>
        <a:lstStyle/>
        <a:p>
          <a:endParaRPr lang="en-US"/>
        </a:p>
      </dgm:t>
    </dgm:pt>
    <dgm:pt modelId="{85E700B9-4C83-4A44-BC12-AD613E37F359}" type="pres">
      <dgm:prSet presAssocID="{6F5D53DF-B93D-435A-912E-DA1019D78707}" presName="quad2" presStyleLbl="node1" presStyleIdx="1" presStyleCnt="4">
        <dgm:presLayoutVars>
          <dgm:chMax val="0"/>
          <dgm:chPref val="0"/>
          <dgm:bulletEnabled val="1"/>
        </dgm:presLayoutVars>
      </dgm:prSet>
      <dgm:spPr/>
      <dgm:t>
        <a:bodyPr/>
        <a:lstStyle/>
        <a:p>
          <a:endParaRPr lang="en-US"/>
        </a:p>
      </dgm:t>
    </dgm:pt>
    <dgm:pt modelId="{2C33F8EF-F76D-45DF-AD0F-96618E1ECF81}" type="pres">
      <dgm:prSet presAssocID="{6F5D53DF-B93D-435A-912E-DA1019D78707}" presName="quad3" presStyleLbl="node1" presStyleIdx="2" presStyleCnt="4">
        <dgm:presLayoutVars>
          <dgm:chMax val="0"/>
          <dgm:chPref val="0"/>
          <dgm:bulletEnabled val="1"/>
        </dgm:presLayoutVars>
      </dgm:prSet>
      <dgm:spPr/>
      <dgm:t>
        <a:bodyPr/>
        <a:lstStyle/>
        <a:p>
          <a:endParaRPr lang="en-US"/>
        </a:p>
      </dgm:t>
    </dgm:pt>
    <dgm:pt modelId="{4234210A-C76A-4A0D-BA67-4EABB8982B53}" type="pres">
      <dgm:prSet presAssocID="{6F5D53DF-B93D-435A-912E-DA1019D78707}" presName="quad4" presStyleLbl="node1" presStyleIdx="3" presStyleCnt="4">
        <dgm:presLayoutVars>
          <dgm:chMax val="0"/>
          <dgm:chPref val="0"/>
          <dgm:bulletEnabled val="1"/>
        </dgm:presLayoutVars>
      </dgm:prSet>
      <dgm:spPr/>
      <dgm:t>
        <a:bodyPr/>
        <a:lstStyle/>
        <a:p>
          <a:endParaRPr lang="en-US"/>
        </a:p>
      </dgm:t>
    </dgm:pt>
  </dgm:ptLst>
  <dgm:cxnLst>
    <dgm:cxn modelId="{053A394A-4E60-449B-8C3C-74C08C408658}" type="presOf" srcId="{70AE0F47-E246-4A1F-9312-04E1CCACBA70}" destId="{9ACD1767-4192-42A9-830C-301A99431489}" srcOrd="0" destOrd="0" presId="urn:microsoft.com/office/officeart/2005/8/layout/matrix3"/>
    <dgm:cxn modelId="{F0E0D892-4A31-46DB-AAAF-293299BCD6FB}" type="presOf" srcId="{6F5D53DF-B93D-435A-912E-DA1019D78707}" destId="{0E2297A1-6F6F-4C65-8196-FED35043FEAF}" srcOrd="0" destOrd="0" presId="urn:microsoft.com/office/officeart/2005/8/layout/matrix3"/>
    <dgm:cxn modelId="{25A95AA6-63E7-4949-BB0A-63ABDE8288FD}" type="presOf" srcId="{7190B040-01A0-4091-A2AF-D3290B2E1EFB}" destId="{4234210A-C76A-4A0D-BA67-4EABB8982B53}" srcOrd="0" destOrd="0" presId="urn:microsoft.com/office/officeart/2005/8/layout/matrix3"/>
    <dgm:cxn modelId="{652F9351-E9DC-4AFB-AEB5-760405153E76}" type="presOf" srcId="{324B0944-E12C-43E3-A790-804D73E9A9A5}" destId="{85E700B9-4C83-4A44-BC12-AD613E37F359}" srcOrd="0" destOrd="0" presId="urn:microsoft.com/office/officeart/2005/8/layout/matrix3"/>
    <dgm:cxn modelId="{4FCF05DB-72C3-4E82-B1F8-A6721BF612FF}" type="presOf" srcId="{902EAF2D-0FBA-4D1C-9001-73D574B25C9C}" destId="{2C33F8EF-F76D-45DF-AD0F-96618E1ECF81}" srcOrd="0" destOrd="0" presId="urn:microsoft.com/office/officeart/2005/8/layout/matrix3"/>
    <dgm:cxn modelId="{22D71BBE-E11B-4AE6-B29E-B5E2A64A44AA}" srcId="{6F5D53DF-B93D-435A-912E-DA1019D78707}" destId="{70AE0F47-E246-4A1F-9312-04E1CCACBA70}" srcOrd="0" destOrd="0" parTransId="{94EA7C2F-6A91-4756-96AF-BAFDE9628853}" sibTransId="{41D10BE2-5FB9-4C82-8920-EE16D94DB4A7}"/>
    <dgm:cxn modelId="{43D33B19-195F-4AEC-9210-8109510173E0}" srcId="{6F5D53DF-B93D-435A-912E-DA1019D78707}" destId="{324B0944-E12C-43E3-A790-804D73E9A9A5}" srcOrd="1" destOrd="0" parTransId="{EE451AA7-A07A-440A-B19F-9943084707C8}" sibTransId="{43B1F260-B48E-49C7-B7AF-160C7FDFD0A4}"/>
    <dgm:cxn modelId="{C25054F7-7FF8-4FA5-9E42-D3F60B939A53}" srcId="{6F5D53DF-B93D-435A-912E-DA1019D78707}" destId="{7190B040-01A0-4091-A2AF-D3290B2E1EFB}" srcOrd="3" destOrd="0" parTransId="{BC359CBC-E1C3-49D1-BB36-4B13E656AD97}" sibTransId="{293FF1D5-1A94-44A3-A23E-7340760E9AFF}"/>
    <dgm:cxn modelId="{3051ACF9-A03A-407A-A415-9672DF776E0F}" srcId="{6F5D53DF-B93D-435A-912E-DA1019D78707}" destId="{902EAF2D-0FBA-4D1C-9001-73D574B25C9C}" srcOrd="2" destOrd="0" parTransId="{06FC72AF-D3FD-4269-84DE-CDB30897B22E}" sibTransId="{E3754288-9497-49FF-A973-796003BECE20}"/>
    <dgm:cxn modelId="{F9E806C7-635F-472B-8D69-A065934795F9}" type="presParOf" srcId="{0E2297A1-6F6F-4C65-8196-FED35043FEAF}" destId="{79F219D5-DC5D-4041-B559-E55CD3DEBA6E}" srcOrd="0" destOrd="0" presId="urn:microsoft.com/office/officeart/2005/8/layout/matrix3"/>
    <dgm:cxn modelId="{C8CE50DC-48A0-4DFC-8C19-AE74B65BF8E5}" type="presParOf" srcId="{0E2297A1-6F6F-4C65-8196-FED35043FEAF}" destId="{9ACD1767-4192-42A9-830C-301A99431489}" srcOrd="1" destOrd="0" presId="urn:microsoft.com/office/officeart/2005/8/layout/matrix3"/>
    <dgm:cxn modelId="{E8CDCBDD-30B4-4026-912E-D6D9BBD52C24}" type="presParOf" srcId="{0E2297A1-6F6F-4C65-8196-FED35043FEAF}" destId="{85E700B9-4C83-4A44-BC12-AD613E37F359}" srcOrd="2" destOrd="0" presId="urn:microsoft.com/office/officeart/2005/8/layout/matrix3"/>
    <dgm:cxn modelId="{8233F0FD-0384-44B4-B0C7-308889F708F0}" type="presParOf" srcId="{0E2297A1-6F6F-4C65-8196-FED35043FEAF}" destId="{2C33F8EF-F76D-45DF-AD0F-96618E1ECF81}" srcOrd="3" destOrd="0" presId="urn:microsoft.com/office/officeart/2005/8/layout/matrix3"/>
    <dgm:cxn modelId="{A387B04A-43FF-4206-A01C-E5389387CD14}" type="presParOf" srcId="{0E2297A1-6F6F-4C65-8196-FED35043FEAF}" destId="{4234210A-C76A-4A0D-BA67-4EABB8982B53}"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5B5079A-E1C9-4236-A249-92A84F91974A}"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US"/>
        </a:p>
      </dgm:t>
    </dgm:pt>
    <dgm:pt modelId="{13A84405-A860-4250-AD5F-200538F2E236}">
      <dgm:prSet/>
      <dgm:spPr/>
      <dgm:t>
        <a:bodyPr/>
        <a:lstStyle/>
        <a:p>
          <a:pPr rtl="0"/>
          <a:r>
            <a:rPr lang="en-US" baseline="0" smtClean="0"/>
            <a:t>Size &amp; Composition</a:t>
          </a:r>
          <a:endParaRPr lang="en-US"/>
        </a:p>
      </dgm:t>
    </dgm:pt>
    <dgm:pt modelId="{27060DCA-D5C0-4953-A61E-1EB886FE12FE}" type="parTrans" cxnId="{313BA6CA-7FFF-4488-90F7-9F601181E97C}">
      <dgm:prSet/>
      <dgm:spPr/>
      <dgm:t>
        <a:bodyPr/>
        <a:lstStyle/>
        <a:p>
          <a:endParaRPr lang="en-US"/>
        </a:p>
      </dgm:t>
    </dgm:pt>
    <dgm:pt modelId="{D89BF7EC-3CD2-406A-B199-872C84503ED6}" type="sibTrans" cxnId="{313BA6CA-7FFF-4488-90F7-9F601181E97C}">
      <dgm:prSet/>
      <dgm:spPr/>
      <dgm:t>
        <a:bodyPr/>
        <a:lstStyle/>
        <a:p>
          <a:endParaRPr lang="en-US"/>
        </a:p>
      </dgm:t>
    </dgm:pt>
    <dgm:pt modelId="{45B93E7C-5209-4936-8438-9886196F43E0}">
      <dgm:prSet/>
      <dgm:spPr/>
      <dgm:t>
        <a:bodyPr/>
        <a:lstStyle/>
        <a:p>
          <a:pPr rtl="0"/>
          <a:r>
            <a:rPr lang="en-US" baseline="0" smtClean="0"/>
            <a:t>Structure &amp; Operations</a:t>
          </a:r>
          <a:endParaRPr lang="en-US"/>
        </a:p>
      </dgm:t>
    </dgm:pt>
    <dgm:pt modelId="{86A2599E-0718-4333-B898-078484DDA4E8}" type="parTrans" cxnId="{CB5C9E10-D3D2-46B6-97D0-7D4A30CB0870}">
      <dgm:prSet/>
      <dgm:spPr/>
      <dgm:t>
        <a:bodyPr/>
        <a:lstStyle/>
        <a:p>
          <a:endParaRPr lang="en-US"/>
        </a:p>
      </dgm:t>
    </dgm:pt>
    <dgm:pt modelId="{B44ACAE6-C1AA-4070-A93F-F07AB9B5BEDD}" type="sibTrans" cxnId="{CB5C9E10-D3D2-46B6-97D0-7D4A30CB0870}">
      <dgm:prSet/>
      <dgm:spPr/>
      <dgm:t>
        <a:bodyPr/>
        <a:lstStyle/>
        <a:p>
          <a:endParaRPr lang="en-US"/>
        </a:p>
      </dgm:t>
    </dgm:pt>
    <dgm:pt modelId="{BACF439B-C867-4236-9166-1D1F7C9A2A46}">
      <dgm:prSet/>
      <dgm:spPr/>
      <dgm:t>
        <a:bodyPr/>
        <a:lstStyle/>
        <a:p>
          <a:pPr rtl="0"/>
          <a:r>
            <a:rPr lang="en-US" baseline="0" smtClean="0"/>
            <a:t>Succession Planning</a:t>
          </a:r>
          <a:endParaRPr lang="en-US"/>
        </a:p>
      </dgm:t>
    </dgm:pt>
    <dgm:pt modelId="{5877321D-2533-4E9F-A505-01D4F9A0C638}" type="parTrans" cxnId="{2C5180FA-D8A8-453D-ADEF-0FF64F58D89C}">
      <dgm:prSet/>
      <dgm:spPr/>
      <dgm:t>
        <a:bodyPr/>
        <a:lstStyle/>
        <a:p>
          <a:endParaRPr lang="en-US"/>
        </a:p>
      </dgm:t>
    </dgm:pt>
    <dgm:pt modelId="{EDB2A3F9-8937-4CD5-84B7-225478880E87}" type="sibTrans" cxnId="{2C5180FA-D8A8-453D-ADEF-0FF64F58D89C}">
      <dgm:prSet/>
      <dgm:spPr/>
      <dgm:t>
        <a:bodyPr/>
        <a:lstStyle/>
        <a:p>
          <a:endParaRPr lang="en-US"/>
        </a:p>
      </dgm:t>
    </dgm:pt>
    <dgm:pt modelId="{9FCB82F3-46B2-48C6-9C8B-11865E24DD3B}" type="pres">
      <dgm:prSet presAssocID="{95B5079A-E1C9-4236-A249-92A84F91974A}" presName="cycle" presStyleCnt="0">
        <dgm:presLayoutVars>
          <dgm:dir/>
          <dgm:resizeHandles val="exact"/>
        </dgm:presLayoutVars>
      </dgm:prSet>
      <dgm:spPr/>
      <dgm:t>
        <a:bodyPr/>
        <a:lstStyle/>
        <a:p>
          <a:endParaRPr lang="en-US"/>
        </a:p>
      </dgm:t>
    </dgm:pt>
    <dgm:pt modelId="{9C94346C-D588-4745-B3D4-9E591012EFB4}" type="pres">
      <dgm:prSet presAssocID="{13A84405-A860-4250-AD5F-200538F2E236}" presName="node" presStyleLbl="node1" presStyleIdx="0" presStyleCnt="3">
        <dgm:presLayoutVars>
          <dgm:bulletEnabled val="1"/>
        </dgm:presLayoutVars>
      </dgm:prSet>
      <dgm:spPr/>
      <dgm:t>
        <a:bodyPr/>
        <a:lstStyle/>
        <a:p>
          <a:endParaRPr lang="en-US"/>
        </a:p>
      </dgm:t>
    </dgm:pt>
    <dgm:pt modelId="{6815D443-4F54-4E76-A326-3AC59C8306AB}" type="pres">
      <dgm:prSet presAssocID="{D89BF7EC-3CD2-406A-B199-872C84503ED6}" presName="sibTrans" presStyleLbl="sibTrans2D1" presStyleIdx="0" presStyleCnt="3"/>
      <dgm:spPr/>
      <dgm:t>
        <a:bodyPr/>
        <a:lstStyle/>
        <a:p>
          <a:endParaRPr lang="en-US"/>
        </a:p>
      </dgm:t>
    </dgm:pt>
    <dgm:pt modelId="{927AAD29-ABD5-4E9B-9B44-052FA533FEE8}" type="pres">
      <dgm:prSet presAssocID="{D89BF7EC-3CD2-406A-B199-872C84503ED6}" presName="connectorText" presStyleLbl="sibTrans2D1" presStyleIdx="0" presStyleCnt="3"/>
      <dgm:spPr/>
      <dgm:t>
        <a:bodyPr/>
        <a:lstStyle/>
        <a:p>
          <a:endParaRPr lang="en-US"/>
        </a:p>
      </dgm:t>
    </dgm:pt>
    <dgm:pt modelId="{B58A75A6-1B22-4439-9707-98725678F6E1}" type="pres">
      <dgm:prSet presAssocID="{45B93E7C-5209-4936-8438-9886196F43E0}" presName="node" presStyleLbl="node1" presStyleIdx="1" presStyleCnt="3">
        <dgm:presLayoutVars>
          <dgm:bulletEnabled val="1"/>
        </dgm:presLayoutVars>
      </dgm:prSet>
      <dgm:spPr/>
      <dgm:t>
        <a:bodyPr/>
        <a:lstStyle/>
        <a:p>
          <a:endParaRPr lang="en-US"/>
        </a:p>
      </dgm:t>
    </dgm:pt>
    <dgm:pt modelId="{DA73F031-F383-4EE7-BE86-F4C0E08E57F8}" type="pres">
      <dgm:prSet presAssocID="{B44ACAE6-C1AA-4070-A93F-F07AB9B5BEDD}" presName="sibTrans" presStyleLbl="sibTrans2D1" presStyleIdx="1" presStyleCnt="3"/>
      <dgm:spPr/>
      <dgm:t>
        <a:bodyPr/>
        <a:lstStyle/>
        <a:p>
          <a:endParaRPr lang="en-US"/>
        </a:p>
      </dgm:t>
    </dgm:pt>
    <dgm:pt modelId="{5F5AE581-F0EB-49D4-9492-0D6E8C376A0D}" type="pres">
      <dgm:prSet presAssocID="{B44ACAE6-C1AA-4070-A93F-F07AB9B5BEDD}" presName="connectorText" presStyleLbl="sibTrans2D1" presStyleIdx="1" presStyleCnt="3"/>
      <dgm:spPr/>
      <dgm:t>
        <a:bodyPr/>
        <a:lstStyle/>
        <a:p>
          <a:endParaRPr lang="en-US"/>
        </a:p>
      </dgm:t>
    </dgm:pt>
    <dgm:pt modelId="{A5F648E9-C38E-4873-A615-B8E7F8B939C0}" type="pres">
      <dgm:prSet presAssocID="{BACF439B-C867-4236-9166-1D1F7C9A2A46}" presName="node" presStyleLbl="node1" presStyleIdx="2" presStyleCnt="3">
        <dgm:presLayoutVars>
          <dgm:bulletEnabled val="1"/>
        </dgm:presLayoutVars>
      </dgm:prSet>
      <dgm:spPr/>
      <dgm:t>
        <a:bodyPr/>
        <a:lstStyle/>
        <a:p>
          <a:endParaRPr lang="en-US"/>
        </a:p>
      </dgm:t>
    </dgm:pt>
    <dgm:pt modelId="{ED55DB0A-421E-46F4-890A-A6CFE28BDDE2}" type="pres">
      <dgm:prSet presAssocID="{EDB2A3F9-8937-4CD5-84B7-225478880E87}" presName="sibTrans" presStyleLbl="sibTrans2D1" presStyleIdx="2" presStyleCnt="3"/>
      <dgm:spPr/>
      <dgm:t>
        <a:bodyPr/>
        <a:lstStyle/>
        <a:p>
          <a:endParaRPr lang="en-US"/>
        </a:p>
      </dgm:t>
    </dgm:pt>
    <dgm:pt modelId="{F3282F46-6A77-411D-8379-D60B23D257B4}" type="pres">
      <dgm:prSet presAssocID="{EDB2A3F9-8937-4CD5-84B7-225478880E87}" presName="connectorText" presStyleLbl="sibTrans2D1" presStyleIdx="2" presStyleCnt="3"/>
      <dgm:spPr/>
      <dgm:t>
        <a:bodyPr/>
        <a:lstStyle/>
        <a:p>
          <a:endParaRPr lang="en-US"/>
        </a:p>
      </dgm:t>
    </dgm:pt>
  </dgm:ptLst>
  <dgm:cxnLst>
    <dgm:cxn modelId="{313BA6CA-7FFF-4488-90F7-9F601181E97C}" srcId="{95B5079A-E1C9-4236-A249-92A84F91974A}" destId="{13A84405-A860-4250-AD5F-200538F2E236}" srcOrd="0" destOrd="0" parTransId="{27060DCA-D5C0-4953-A61E-1EB886FE12FE}" sibTransId="{D89BF7EC-3CD2-406A-B199-872C84503ED6}"/>
    <dgm:cxn modelId="{072E2F4D-997E-46D1-84E3-D59C638646CB}" type="presOf" srcId="{EDB2A3F9-8937-4CD5-84B7-225478880E87}" destId="{ED55DB0A-421E-46F4-890A-A6CFE28BDDE2}" srcOrd="0" destOrd="0" presId="urn:microsoft.com/office/officeart/2005/8/layout/cycle2"/>
    <dgm:cxn modelId="{8E18E676-99BD-440D-A17F-340DECF3BE6E}" type="presOf" srcId="{B44ACAE6-C1AA-4070-A93F-F07AB9B5BEDD}" destId="{DA73F031-F383-4EE7-BE86-F4C0E08E57F8}" srcOrd="0" destOrd="0" presId="urn:microsoft.com/office/officeart/2005/8/layout/cycle2"/>
    <dgm:cxn modelId="{89662004-5F9D-43AD-BEDB-273D07F28B92}" type="presOf" srcId="{13A84405-A860-4250-AD5F-200538F2E236}" destId="{9C94346C-D588-4745-B3D4-9E591012EFB4}" srcOrd="0" destOrd="0" presId="urn:microsoft.com/office/officeart/2005/8/layout/cycle2"/>
    <dgm:cxn modelId="{E9F7D3B2-F52F-4D0E-9FEF-9604D948EA84}" type="presOf" srcId="{45B93E7C-5209-4936-8438-9886196F43E0}" destId="{B58A75A6-1B22-4439-9707-98725678F6E1}" srcOrd="0" destOrd="0" presId="urn:microsoft.com/office/officeart/2005/8/layout/cycle2"/>
    <dgm:cxn modelId="{7586867E-2A82-4622-A7E9-94CC815AC8D7}" type="presOf" srcId="{95B5079A-E1C9-4236-A249-92A84F91974A}" destId="{9FCB82F3-46B2-48C6-9C8B-11865E24DD3B}" srcOrd="0" destOrd="0" presId="urn:microsoft.com/office/officeart/2005/8/layout/cycle2"/>
    <dgm:cxn modelId="{ACE1E91E-0C16-40F0-874F-7FAE4E318CA0}" type="presOf" srcId="{B44ACAE6-C1AA-4070-A93F-F07AB9B5BEDD}" destId="{5F5AE581-F0EB-49D4-9492-0D6E8C376A0D}" srcOrd="1" destOrd="0" presId="urn:microsoft.com/office/officeart/2005/8/layout/cycle2"/>
    <dgm:cxn modelId="{192DF100-C4F1-4E5F-A37F-E44DD56016CF}" type="presOf" srcId="{BACF439B-C867-4236-9166-1D1F7C9A2A46}" destId="{A5F648E9-C38E-4873-A615-B8E7F8B939C0}" srcOrd="0" destOrd="0" presId="urn:microsoft.com/office/officeart/2005/8/layout/cycle2"/>
    <dgm:cxn modelId="{CB5C9E10-D3D2-46B6-97D0-7D4A30CB0870}" srcId="{95B5079A-E1C9-4236-A249-92A84F91974A}" destId="{45B93E7C-5209-4936-8438-9886196F43E0}" srcOrd="1" destOrd="0" parTransId="{86A2599E-0718-4333-B898-078484DDA4E8}" sibTransId="{B44ACAE6-C1AA-4070-A93F-F07AB9B5BEDD}"/>
    <dgm:cxn modelId="{C5448C0B-D05E-4AA3-B867-90E228F20450}" type="presOf" srcId="{D89BF7EC-3CD2-406A-B199-872C84503ED6}" destId="{6815D443-4F54-4E76-A326-3AC59C8306AB}" srcOrd="0" destOrd="0" presId="urn:microsoft.com/office/officeart/2005/8/layout/cycle2"/>
    <dgm:cxn modelId="{2C5180FA-D8A8-453D-ADEF-0FF64F58D89C}" srcId="{95B5079A-E1C9-4236-A249-92A84F91974A}" destId="{BACF439B-C867-4236-9166-1D1F7C9A2A46}" srcOrd="2" destOrd="0" parTransId="{5877321D-2533-4E9F-A505-01D4F9A0C638}" sibTransId="{EDB2A3F9-8937-4CD5-84B7-225478880E87}"/>
    <dgm:cxn modelId="{C670A041-9B0D-4AFE-B557-28123868286E}" type="presOf" srcId="{EDB2A3F9-8937-4CD5-84B7-225478880E87}" destId="{F3282F46-6A77-411D-8379-D60B23D257B4}" srcOrd="1" destOrd="0" presId="urn:microsoft.com/office/officeart/2005/8/layout/cycle2"/>
    <dgm:cxn modelId="{C7BE021F-CEBE-4838-83FA-BAFD6280FD3A}" type="presOf" srcId="{D89BF7EC-3CD2-406A-B199-872C84503ED6}" destId="{927AAD29-ABD5-4E9B-9B44-052FA533FEE8}" srcOrd="1" destOrd="0" presId="urn:microsoft.com/office/officeart/2005/8/layout/cycle2"/>
    <dgm:cxn modelId="{81A2C0D0-321A-4B29-A053-3279A0F462BB}" type="presParOf" srcId="{9FCB82F3-46B2-48C6-9C8B-11865E24DD3B}" destId="{9C94346C-D588-4745-B3D4-9E591012EFB4}" srcOrd="0" destOrd="0" presId="urn:microsoft.com/office/officeart/2005/8/layout/cycle2"/>
    <dgm:cxn modelId="{2F823673-F513-4E1C-AEE6-43A326BB600C}" type="presParOf" srcId="{9FCB82F3-46B2-48C6-9C8B-11865E24DD3B}" destId="{6815D443-4F54-4E76-A326-3AC59C8306AB}" srcOrd="1" destOrd="0" presId="urn:microsoft.com/office/officeart/2005/8/layout/cycle2"/>
    <dgm:cxn modelId="{8192732D-6E77-4C49-BC72-5B28F43705D5}" type="presParOf" srcId="{6815D443-4F54-4E76-A326-3AC59C8306AB}" destId="{927AAD29-ABD5-4E9B-9B44-052FA533FEE8}" srcOrd="0" destOrd="0" presId="urn:microsoft.com/office/officeart/2005/8/layout/cycle2"/>
    <dgm:cxn modelId="{05D55DE3-6AFA-4F90-BA71-4B640F0DA09B}" type="presParOf" srcId="{9FCB82F3-46B2-48C6-9C8B-11865E24DD3B}" destId="{B58A75A6-1B22-4439-9707-98725678F6E1}" srcOrd="2" destOrd="0" presId="urn:microsoft.com/office/officeart/2005/8/layout/cycle2"/>
    <dgm:cxn modelId="{E0DAF071-ED0F-4B7A-8A1F-093B4B2CFF55}" type="presParOf" srcId="{9FCB82F3-46B2-48C6-9C8B-11865E24DD3B}" destId="{DA73F031-F383-4EE7-BE86-F4C0E08E57F8}" srcOrd="3" destOrd="0" presId="urn:microsoft.com/office/officeart/2005/8/layout/cycle2"/>
    <dgm:cxn modelId="{9030774E-41DD-4EAE-94F8-A0FB90A2491E}" type="presParOf" srcId="{DA73F031-F383-4EE7-BE86-F4C0E08E57F8}" destId="{5F5AE581-F0EB-49D4-9492-0D6E8C376A0D}" srcOrd="0" destOrd="0" presId="urn:microsoft.com/office/officeart/2005/8/layout/cycle2"/>
    <dgm:cxn modelId="{C4E515AE-6B52-4027-AA25-0489DB0ED969}" type="presParOf" srcId="{9FCB82F3-46B2-48C6-9C8B-11865E24DD3B}" destId="{A5F648E9-C38E-4873-A615-B8E7F8B939C0}" srcOrd="4" destOrd="0" presId="urn:microsoft.com/office/officeart/2005/8/layout/cycle2"/>
    <dgm:cxn modelId="{8EE8C526-87B9-4782-B060-DBDF2A71E088}" type="presParOf" srcId="{9FCB82F3-46B2-48C6-9C8B-11865E24DD3B}" destId="{ED55DB0A-421E-46F4-890A-A6CFE28BDDE2}" srcOrd="5" destOrd="0" presId="urn:microsoft.com/office/officeart/2005/8/layout/cycle2"/>
    <dgm:cxn modelId="{8D5EB303-9DE5-4686-9195-CEB82933991B}" type="presParOf" srcId="{ED55DB0A-421E-46F4-890A-A6CFE28BDDE2}" destId="{F3282F46-6A77-411D-8379-D60B23D257B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1C636B3-2220-462A-8AF4-987870648C29}"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endParaRPr lang="en-US"/>
        </a:p>
      </dgm:t>
    </dgm:pt>
    <dgm:pt modelId="{03B02F0B-05CF-4B33-9CDF-6283710C454C}">
      <dgm:prSet phldrT="[Text]" custT="1"/>
      <dgm:spPr/>
      <dgm:t>
        <a:bodyPr/>
        <a:lstStyle/>
        <a:p>
          <a:r>
            <a:rPr lang="en-US" sz="2200" b="1" dirty="0" smtClean="0">
              <a:latin typeface="Calibri" pitchFamily="34" charset="0"/>
            </a:rPr>
            <a:t>Maximum Feasible Participation</a:t>
          </a:r>
          <a:endParaRPr lang="en-US" sz="2200" b="1" dirty="0">
            <a:latin typeface="Calibri" pitchFamily="34" charset="0"/>
          </a:endParaRPr>
        </a:p>
      </dgm:t>
    </dgm:pt>
    <dgm:pt modelId="{9BD77CAC-441D-4EB3-9C40-C98612FEEC5C}" type="parTrans" cxnId="{0A80E377-5B8B-4BFD-B0A3-C5D77710C671}">
      <dgm:prSet/>
      <dgm:spPr/>
      <dgm:t>
        <a:bodyPr/>
        <a:lstStyle/>
        <a:p>
          <a:endParaRPr lang="en-US"/>
        </a:p>
      </dgm:t>
    </dgm:pt>
    <dgm:pt modelId="{88A3182F-4106-43FD-BBD0-E51DEC5F794A}" type="sibTrans" cxnId="{0A80E377-5B8B-4BFD-B0A3-C5D77710C671}">
      <dgm:prSet/>
      <dgm:spPr/>
      <dgm:t>
        <a:bodyPr/>
        <a:lstStyle/>
        <a:p>
          <a:endParaRPr lang="en-US"/>
        </a:p>
      </dgm:t>
    </dgm:pt>
    <dgm:pt modelId="{E3BEA095-2D4E-4733-A9C5-7EAE62BCCADA}">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000" dirty="0" smtClean="0">
              <a:latin typeface="Calibri" pitchFamily="34" charset="0"/>
            </a:rPr>
            <a:t>Consumer input and involvement</a:t>
          </a:r>
          <a:endParaRPr lang="en-US" sz="2000" dirty="0">
            <a:latin typeface="Calibri" pitchFamily="34" charset="0"/>
          </a:endParaRPr>
        </a:p>
      </dgm:t>
    </dgm:pt>
    <dgm:pt modelId="{4467BB7B-4299-46AB-AB73-8D3AAB92CA3E}" type="parTrans" cxnId="{328562DD-5F91-4579-9AA9-C92279F90DBD}">
      <dgm:prSet/>
      <dgm:spPr/>
      <dgm:t>
        <a:bodyPr/>
        <a:lstStyle/>
        <a:p>
          <a:endParaRPr lang="en-US"/>
        </a:p>
      </dgm:t>
    </dgm:pt>
    <dgm:pt modelId="{808D977B-9AA3-4BDA-8C55-E672B962F4F3}" type="sibTrans" cxnId="{328562DD-5F91-4579-9AA9-C92279F90DBD}">
      <dgm:prSet/>
      <dgm:spPr/>
      <dgm:t>
        <a:bodyPr/>
        <a:lstStyle/>
        <a:p>
          <a:endParaRPr lang="en-US"/>
        </a:p>
      </dgm:t>
    </dgm:pt>
    <dgm:pt modelId="{831F7A38-47C5-4139-A218-3132967FB9E3}">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000" dirty="0" smtClean="0">
              <a:latin typeface="Calibri" pitchFamily="34" charset="0"/>
            </a:rPr>
            <a:t>Community engagement</a:t>
          </a:r>
          <a:endParaRPr lang="en-US" sz="2000" dirty="0">
            <a:latin typeface="Calibri" pitchFamily="34" charset="0"/>
          </a:endParaRPr>
        </a:p>
      </dgm:t>
    </dgm:pt>
    <dgm:pt modelId="{9286EA07-1B24-458C-B24B-124717C2A06D}" type="parTrans" cxnId="{F6889D5F-6D81-4AF2-BAD7-4540C3B0E296}">
      <dgm:prSet/>
      <dgm:spPr/>
      <dgm:t>
        <a:bodyPr/>
        <a:lstStyle/>
        <a:p>
          <a:endParaRPr lang="en-US"/>
        </a:p>
      </dgm:t>
    </dgm:pt>
    <dgm:pt modelId="{41AFB5B6-3106-46A7-8423-1C6BAF4F1584}" type="sibTrans" cxnId="{F6889D5F-6D81-4AF2-BAD7-4540C3B0E296}">
      <dgm:prSet/>
      <dgm:spPr/>
      <dgm:t>
        <a:bodyPr/>
        <a:lstStyle/>
        <a:p>
          <a:endParaRPr lang="en-US"/>
        </a:p>
      </dgm:t>
    </dgm:pt>
    <dgm:pt modelId="{70068BEA-CD3E-4B4B-9863-1EAD155124DB}">
      <dgm:prSet phldrT="[Text]" custT="1"/>
      <dgm:spPr/>
      <dgm:t>
        <a:bodyPr/>
        <a:lstStyle/>
        <a:p>
          <a:r>
            <a:rPr lang="en-US" sz="2200" b="1" dirty="0" smtClean="0">
              <a:latin typeface="Calibri" pitchFamily="34" charset="0"/>
            </a:rPr>
            <a:t>Vision and Direction</a:t>
          </a:r>
          <a:endParaRPr lang="en-US" sz="2200" b="1" dirty="0">
            <a:latin typeface="Calibri" pitchFamily="34" charset="0"/>
          </a:endParaRPr>
        </a:p>
      </dgm:t>
    </dgm:pt>
    <dgm:pt modelId="{307F1E44-8647-4270-8EB3-60AD5B5C60BF}" type="parTrans" cxnId="{1C6B3503-B91C-4EF2-8416-50E17343F1FF}">
      <dgm:prSet/>
      <dgm:spPr/>
      <dgm:t>
        <a:bodyPr/>
        <a:lstStyle/>
        <a:p>
          <a:endParaRPr lang="en-US"/>
        </a:p>
      </dgm:t>
    </dgm:pt>
    <dgm:pt modelId="{5CE4E0B0-D353-4075-BE2E-5F4FDB8C793A}" type="sibTrans" cxnId="{1C6B3503-B91C-4EF2-8416-50E17343F1FF}">
      <dgm:prSet/>
      <dgm:spPr/>
      <dgm:t>
        <a:bodyPr/>
        <a:lstStyle/>
        <a:p>
          <a:endParaRPr lang="en-US"/>
        </a:p>
      </dgm:t>
    </dgm:pt>
    <dgm:pt modelId="{7E3CEFAD-CA43-4902-96B9-813A263861F8}">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2000" dirty="0" smtClean="0">
              <a:latin typeface="Calibri" pitchFamily="34" charset="0"/>
            </a:rPr>
            <a:t>Organizational leadership</a:t>
          </a:r>
          <a:endParaRPr lang="en-US" sz="2000" dirty="0">
            <a:latin typeface="Calibri" pitchFamily="34" charset="0"/>
          </a:endParaRPr>
        </a:p>
      </dgm:t>
    </dgm:pt>
    <dgm:pt modelId="{12921FA9-C9CD-4172-B419-09CD68E898AE}" type="parTrans" cxnId="{C350B54A-4BE0-4CE0-8B94-84FBD8211643}">
      <dgm:prSet/>
      <dgm:spPr/>
      <dgm:t>
        <a:bodyPr/>
        <a:lstStyle/>
        <a:p>
          <a:endParaRPr lang="en-US"/>
        </a:p>
      </dgm:t>
    </dgm:pt>
    <dgm:pt modelId="{62E226BF-A089-4951-9776-3F43047199C3}" type="sibTrans" cxnId="{C350B54A-4BE0-4CE0-8B94-84FBD8211643}">
      <dgm:prSet/>
      <dgm:spPr/>
      <dgm:t>
        <a:bodyPr/>
        <a:lstStyle/>
        <a:p>
          <a:endParaRPr lang="en-US"/>
        </a:p>
      </dgm:t>
    </dgm:pt>
    <dgm:pt modelId="{6A6C4B61-F998-4119-8134-A00D5C9D47E8}">
      <dgm:prSet phldrT="[Text]" custT="1"/>
      <dgm:spPr/>
      <dgm:t>
        <a:bodyPr/>
        <a:lstStyle/>
        <a:p>
          <a:r>
            <a:rPr lang="en-US" sz="2000" dirty="0" smtClean="0">
              <a:latin typeface="Calibri" pitchFamily="34" charset="0"/>
            </a:rPr>
            <a:t>Board governance</a:t>
          </a:r>
          <a:endParaRPr lang="en-US" sz="2000" dirty="0">
            <a:latin typeface="Calibri" pitchFamily="34" charset="0"/>
          </a:endParaRPr>
        </a:p>
      </dgm:t>
    </dgm:pt>
    <dgm:pt modelId="{801A9503-A01E-4516-A249-952A470E274E}" type="parTrans" cxnId="{AAADE183-F9D1-4558-9221-7225B2C78916}">
      <dgm:prSet/>
      <dgm:spPr/>
      <dgm:t>
        <a:bodyPr/>
        <a:lstStyle/>
        <a:p>
          <a:endParaRPr lang="en-US"/>
        </a:p>
      </dgm:t>
    </dgm:pt>
    <dgm:pt modelId="{DC3DD707-4295-4C9F-B3F5-8CE45221EA83}" type="sibTrans" cxnId="{AAADE183-F9D1-4558-9221-7225B2C78916}">
      <dgm:prSet/>
      <dgm:spPr/>
      <dgm:t>
        <a:bodyPr/>
        <a:lstStyle/>
        <a:p>
          <a:endParaRPr lang="en-US"/>
        </a:p>
      </dgm:t>
    </dgm:pt>
    <dgm:pt modelId="{063B083D-114F-498B-8A29-F36CCF5CA5F1}">
      <dgm:prSet phldrT="[Text]" custT="1"/>
      <dgm:spPr/>
      <dgm:t>
        <a:bodyPr/>
        <a:lstStyle/>
        <a:p>
          <a:r>
            <a:rPr lang="en-US" sz="2200" b="1" dirty="0" smtClean="0">
              <a:latin typeface="Calibri" pitchFamily="34" charset="0"/>
            </a:rPr>
            <a:t>Operations and Accountability</a:t>
          </a:r>
          <a:endParaRPr lang="en-US" sz="2200" b="1" dirty="0">
            <a:latin typeface="Calibri" pitchFamily="34" charset="0"/>
          </a:endParaRPr>
        </a:p>
      </dgm:t>
    </dgm:pt>
    <dgm:pt modelId="{BE00C33C-2CFF-4163-ABB5-BC882527ABC6}" type="parTrans" cxnId="{808BDC06-4463-43E1-AAB1-3D06529DB8E5}">
      <dgm:prSet/>
      <dgm:spPr/>
      <dgm:t>
        <a:bodyPr/>
        <a:lstStyle/>
        <a:p>
          <a:endParaRPr lang="en-US"/>
        </a:p>
      </dgm:t>
    </dgm:pt>
    <dgm:pt modelId="{7BCB8308-ED6D-496E-A3DC-AF2037463220}" type="sibTrans" cxnId="{808BDC06-4463-43E1-AAB1-3D06529DB8E5}">
      <dgm:prSet/>
      <dgm:spPr/>
      <dgm:t>
        <a:bodyPr/>
        <a:lstStyle/>
        <a:p>
          <a:endParaRPr lang="en-US"/>
        </a:p>
      </dgm:t>
    </dgm:pt>
    <dgm:pt modelId="{15668615-BB61-48E6-88FD-46C78F446354}">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2000" dirty="0" smtClean="0">
              <a:latin typeface="Calibri" pitchFamily="34" charset="0"/>
            </a:rPr>
            <a:t>Human resource management</a:t>
          </a:r>
          <a:endParaRPr lang="en-US" sz="2000" dirty="0">
            <a:latin typeface="Calibri" pitchFamily="34" charset="0"/>
          </a:endParaRPr>
        </a:p>
      </dgm:t>
    </dgm:pt>
    <dgm:pt modelId="{AD982029-83BD-4228-8038-44831B508397}" type="parTrans" cxnId="{99AE01F9-1E01-472E-B96E-661D93C4628E}">
      <dgm:prSet/>
      <dgm:spPr/>
      <dgm:t>
        <a:bodyPr/>
        <a:lstStyle/>
        <a:p>
          <a:endParaRPr lang="en-US"/>
        </a:p>
      </dgm:t>
    </dgm:pt>
    <dgm:pt modelId="{E906F1FD-520E-43C2-B46A-9A03E0E7514E}" type="sibTrans" cxnId="{99AE01F9-1E01-472E-B96E-661D93C4628E}">
      <dgm:prSet/>
      <dgm:spPr/>
      <dgm:t>
        <a:bodyPr/>
        <a:lstStyle/>
        <a:p>
          <a:endParaRPr lang="en-US"/>
        </a:p>
      </dgm:t>
    </dgm:pt>
    <dgm:pt modelId="{D3EB749D-3E66-4887-AC21-3947442A6206}">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2000" dirty="0" smtClean="0">
              <a:latin typeface="Calibri" pitchFamily="34" charset="0"/>
            </a:rPr>
            <a:t>Financial operations and oversight</a:t>
          </a:r>
          <a:endParaRPr lang="en-US" sz="2000" dirty="0">
            <a:latin typeface="Calibri" pitchFamily="34" charset="0"/>
          </a:endParaRPr>
        </a:p>
      </dgm:t>
    </dgm:pt>
    <dgm:pt modelId="{8BD8ED3A-9027-4906-B013-DEAD57AD18A9}" type="parTrans" cxnId="{EFEF0A94-D431-4C51-8922-7C88E22F81A1}">
      <dgm:prSet/>
      <dgm:spPr/>
      <dgm:t>
        <a:bodyPr/>
        <a:lstStyle/>
        <a:p>
          <a:endParaRPr lang="en-US"/>
        </a:p>
      </dgm:t>
    </dgm:pt>
    <dgm:pt modelId="{71CA5282-09F6-4310-AF78-5C857691C7F8}" type="sibTrans" cxnId="{EFEF0A94-D431-4C51-8922-7C88E22F81A1}">
      <dgm:prSet/>
      <dgm:spPr/>
      <dgm:t>
        <a:bodyPr/>
        <a:lstStyle/>
        <a:p>
          <a:endParaRPr lang="en-US"/>
        </a:p>
      </dgm:t>
    </dgm:pt>
    <dgm:pt modelId="{A5CDF345-C136-416C-89EE-C8ED5BE42622}">
      <dgm:prSet custT="1">
        <dgm:style>
          <a:lnRef idx="2">
            <a:schemeClr val="accent1"/>
          </a:lnRef>
          <a:fillRef idx="1">
            <a:schemeClr val="lt1"/>
          </a:fillRef>
          <a:effectRef idx="0">
            <a:schemeClr val="accent1"/>
          </a:effectRef>
          <a:fontRef idx="minor">
            <a:schemeClr val="dk1"/>
          </a:fontRef>
        </dgm:style>
      </dgm:prSet>
      <dgm:spPr/>
      <dgm:t>
        <a:bodyPr/>
        <a:lstStyle/>
        <a:p>
          <a:r>
            <a:rPr lang="en-US" sz="2000" smtClean="0">
              <a:latin typeface="Calibri" pitchFamily="34" charset="0"/>
            </a:rPr>
            <a:t>Community assessment</a:t>
          </a:r>
          <a:endParaRPr lang="en-US" sz="2000" dirty="0">
            <a:latin typeface="Calibri" pitchFamily="34" charset="0"/>
          </a:endParaRPr>
        </a:p>
      </dgm:t>
    </dgm:pt>
    <dgm:pt modelId="{8371352E-AFE5-4AC5-929D-0C15F65587D4}" type="parTrans" cxnId="{2F9E28F8-1365-421D-BADF-3928CA80A2A7}">
      <dgm:prSet/>
      <dgm:spPr/>
      <dgm:t>
        <a:bodyPr/>
        <a:lstStyle/>
        <a:p>
          <a:endParaRPr lang="en-US">
            <a:solidFill>
              <a:srgbClr val="FF5050"/>
            </a:solidFill>
          </a:endParaRPr>
        </a:p>
      </dgm:t>
    </dgm:pt>
    <dgm:pt modelId="{5FB024B8-7F91-48A3-A4B1-5EF736C1A92D}" type="sibTrans" cxnId="{2F9E28F8-1365-421D-BADF-3928CA80A2A7}">
      <dgm:prSet/>
      <dgm:spPr/>
      <dgm:t>
        <a:bodyPr/>
        <a:lstStyle/>
        <a:p>
          <a:endParaRPr lang="en-US"/>
        </a:p>
      </dgm:t>
    </dgm:pt>
    <dgm:pt modelId="{E09DBB80-D37B-407C-A78B-752C4CA31489}">
      <dgm:prSet custT="1">
        <dgm:style>
          <a:lnRef idx="2">
            <a:schemeClr val="accent6"/>
          </a:lnRef>
          <a:fillRef idx="1">
            <a:schemeClr val="lt1"/>
          </a:fillRef>
          <a:effectRef idx="0">
            <a:schemeClr val="accent6"/>
          </a:effectRef>
          <a:fontRef idx="minor">
            <a:schemeClr val="dk1"/>
          </a:fontRef>
        </dgm:style>
      </dgm:prSet>
      <dgm:spPr/>
      <dgm:t>
        <a:bodyPr/>
        <a:lstStyle/>
        <a:p>
          <a:r>
            <a:rPr lang="en-US" sz="2000" dirty="0" smtClean="0">
              <a:latin typeface="Calibri" pitchFamily="34" charset="0"/>
            </a:rPr>
            <a:t>Strategic planning</a:t>
          </a:r>
          <a:endParaRPr lang="en-US" sz="2000" dirty="0">
            <a:latin typeface="Calibri" pitchFamily="34" charset="0"/>
          </a:endParaRPr>
        </a:p>
      </dgm:t>
    </dgm:pt>
    <dgm:pt modelId="{DE0C046B-83D0-4B6A-A3A9-7AEB821C9871}" type="parTrans" cxnId="{0B7A8F47-0D63-49A9-9FBB-4EB440D3BF37}">
      <dgm:prSet/>
      <dgm:spPr/>
      <dgm:t>
        <a:bodyPr/>
        <a:lstStyle/>
        <a:p>
          <a:endParaRPr lang="en-US"/>
        </a:p>
      </dgm:t>
    </dgm:pt>
    <dgm:pt modelId="{FF634109-B81F-46CE-9D28-81939CEF3A38}" type="sibTrans" cxnId="{0B7A8F47-0D63-49A9-9FBB-4EB440D3BF37}">
      <dgm:prSet/>
      <dgm:spPr/>
      <dgm:t>
        <a:bodyPr/>
        <a:lstStyle/>
        <a:p>
          <a:endParaRPr lang="en-US"/>
        </a:p>
      </dgm:t>
    </dgm:pt>
    <dgm:pt modelId="{EE3F6CD0-E311-407D-9AD1-7D3A42C8A4A1}">
      <dgm:prSet custT="1">
        <dgm:style>
          <a:lnRef idx="2">
            <a:schemeClr val="accent5"/>
          </a:lnRef>
          <a:fillRef idx="1">
            <a:schemeClr val="lt1"/>
          </a:fillRef>
          <a:effectRef idx="0">
            <a:schemeClr val="accent5"/>
          </a:effectRef>
          <a:fontRef idx="minor">
            <a:schemeClr val="dk1"/>
          </a:fontRef>
        </dgm:style>
      </dgm:prSet>
      <dgm:spPr/>
      <dgm:t>
        <a:bodyPr/>
        <a:lstStyle/>
        <a:p>
          <a:r>
            <a:rPr lang="en-US" sz="2000" dirty="0" smtClean="0">
              <a:latin typeface="Calibri" pitchFamily="34" charset="0"/>
            </a:rPr>
            <a:t>Data and analysis</a:t>
          </a:r>
          <a:endParaRPr lang="en-US" sz="2000" dirty="0">
            <a:latin typeface="Calibri" pitchFamily="34" charset="0"/>
          </a:endParaRPr>
        </a:p>
      </dgm:t>
    </dgm:pt>
    <dgm:pt modelId="{F2E06D12-BDE8-4243-82DE-E010353FF124}" type="parTrans" cxnId="{8111F75B-58E9-4201-9EBF-3AC6B1851BE0}">
      <dgm:prSet/>
      <dgm:spPr/>
      <dgm:t>
        <a:bodyPr/>
        <a:lstStyle/>
        <a:p>
          <a:endParaRPr lang="en-US"/>
        </a:p>
      </dgm:t>
    </dgm:pt>
    <dgm:pt modelId="{7C5E3933-64D1-48C5-8C35-4F18A99E0111}" type="sibTrans" cxnId="{8111F75B-58E9-4201-9EBF-3AC6B1851BE0}">
      <dgm:prSet/>
      <dgm:spPr/>
      <dgm:t>
        <a:bodyPr/>
        <a:lstStyle/>
        <a:p>
          <a:endParaRPr lang="en-US"/>
        </a:p>
      </dgm:t>
    </dgm:pt>
    <dgm:pt modelId="{658412F1-E6F5-482E-8973-B9B0E56ED570}" type="pres">
      <dgm:prSet presAssocID="{D1C636B3-2220-462A-8AF4-987870648C29}" presName="diagram" presStyleCnt="0">
        <dgm:presLayoutVars>
          <dgm:chPref val="1"/>
          <dgm:dir/>
          <dgm:animOne val="branch"/>
          <dgm:animLvl val="lvl"/>
          <dgm:resizeHandles/>
        </dgm:presLayoutVars>
      </dgm:prSet>
      <dgm:spPr/>
      <dgm:t>
        <a:bodyPr/>
        <a:lstStyle/>
        <a:p>
          <a:endParaRPr lang="en-US"/>
        </a:p>
      </dgm:t>
    </dgm:pt>
    <dgm:pt modelId="{E79D8A8F-7E87-4458-B6A1-9B7D04BC3D34}" type="pres">
      <dgm:prSet presAssocID="{03B02F0B-05CF-4B33-9CDF-6283710C454C}" presName="root" presStyleCnt="0"/>
      <dgm:spPr/>
      <dgm:t>
        <a:bodyPr/>
        <a:lstStyle/>
        <a:p>
          <a:endParaRPr lang="en-US"/>
        </a:p>
      </dgm:t>
    </dgm:pt>
    <dgm:pt modelId="{D0A06AC9-B0F3-481F-B367-B11492A57FC0}" type="pres">
      <dgm:prSet presAssocID="{03B02F0B-05CF-4B33-9CDF-6283710C454C}" presName="rootComposite" presStyleCnt="0"/>
      <dgm:spPr/>
      <dgm:t>
        <a:bodyPr/>
        <a:lstStyle/>
        <a:p>
          <a:endParaRPr lang="en-US"/>
        </a:p>
      </dgm:t>
    </dgm:pt>
    <dgm:pt modelId="{EF7523E0-46E8-4714-A14A-F4C2DFD486FD}" type="pres">
      <dgm:prSet presAssocID="{03B02F0B-05CF-4B33-9CDF-6283710C454C}" presName="rootText" presStyleLbl="node1" presStyleIdx="0" presStyleCnt="3" custLinFactNeighborX="603" custLinFactNeighborY="4051"/>
      <dgm:spPr/>
      <dgm:t>
        <a:bodyPr/>
        <a:lstStyle/>
        <a:p>
          <a:endParaRPr lang="en-US"/>
        </a:p>
      </dgm:t>
    </dgm:pt>
    <dgm:pt modelId="{5C631C2D-53AA-4BA8-99F8-054AA9838999}" type="pres">
      <dgm:prSet presAssocID="{03B02F0B-05CF-4B33-9CDF-6283710C454C}" presName="rootConnector" presStyleLbl="node1" presStyleIdx="0" presStyleCnt="3"/>
      <dgm:spPr/>
      <dgm:t>
        <a:bodyPr/>
        <a:lstStyle/>
        <a:p>
          <a:endParaRPr lang="en-US"/>
        </a:p>
      </dgm:t>
    </dgm:pt>
    <dgm:pt modelId="{971CAB98-5E20-433D-86DE-977B0D71B87C}" type="pres">
      <dgm:prSet presAssocID="{03B02F0B-05CF-4B33-9CDF-6283710C454C}" presName="childShape" presStyleCnt="0"/>
      <dgm:spPr/>
      <dgm:t>
        <a:bodyPr/>
        <a:lstStyle/>
        <a:p>
          <a:endParaRPr lang="en-US"/>
        </a:p>
      </dgm:t>
    </dgm:pt>
    <dgm:pt modelId="{99707694-20CC-4FE0-8377-AA241E1B32F7}" type="pres">
      <dgm:prSet presAssocID="{4467BB7B-4299-46AB-AB73-8D3AAB92CA3E}" presName="Name13" presStyleLbl="parChTrans1D2" presStyleIdx="0" presStyleCnt="9"/>
      <dgm:spPr/>
      <dgm:t>
        <a:bodyPr/>
        <a:lstStyle/>
        <a:p>
          <a:endParaRPr lang="en-US"/>
        </a:p>
      </dgm:t>
    </dgm:pt>
    <dgm:pt modelId="{D952B8F0-55A4-4B40-A7D3-AF3B1FE4CF55}" type="pres">
      <dgm:prSet presAssocID="{E3BEA095-2D4E-4733-A9C5-7EAE62BCCADA}" presName="childText" presStyleLbl="bgAcc1" presStyleIdx="0" presStyleCnt="9" custScaleX="109906" custScaleY="84151" custLinFactNeighborX="753" custLinFactNeighborY="4051">
        <dgm:presLayoutVars>
          <dgm:bulletEnabled val="1"/>
        </dgm:presLayoutVars>
      </dgm:prSet>
      <dgm:spPr/>
      <dgm:t>
        <a:bodyPr/>
        <a:lstStyle/>
        <a:p>
          <a:endParaRPr lang="en-US"/>
        </a:p>
      </dgm:t>
    </dgm:pt>
    <dgm:pt modelId="{6A50BB64-172D-4AA9-A85F-BEA6C7572477}" type="pres">
      <dgm:prSet presAssocID="{9286EA07-1B24-458C-B24B-124717C2A06D}" presName="Name13" presStyleLbl="parChTrans1D2" presStyleIdx="1" presStyleCnt="9"/>
      <dgm:spPr/>
      <dgm:t>
        <a:bodyPr/>
        <a:lstStyle/>
        <a:p>
          <a:endParaRPr lang="en-US"/>
        </a:p>
      </dgm:t>
    </dgm:pt>
    <dgm:pt modelId="{04ECDE31-DC32-465A-8A65-AC15F410EBD7}" type="pres">
      <dgm:prSet presAssocID="{831F7A38-47C5-4139-A218-3132967FB9E3}" presName="childText" presStyleLbl="bgAcc1" presStyleIdx="1" presStyleCnt="9" custScaleX="111409" custScaleY="86355" custLinFactNeighborX="-633" custLinFactNeighborY="359">
        <dgm:presLayoutVars>
          <dgm:bulletEnabled val="1"/>
        </dgm:presLayoutVars>
      </dgm:prSet>
      <dgm:spPr/>
      <dgm:t>
        <a:bodyPr/>
        <a:lstStyle/>
        <a:p>
          <a:endParaRPr lang="en-US"/>
        </a:p>
      </dgm:t>
    </dgm:pt>
    <dgm:pt modelId="{27043BBC-B6BF-4FFB-82B3-3ECB5E802254}" type="pres">
      <dgm:prSet presAssocID="{8371352E-AFE5-4AC5-929D-0C15F65587D4}" presName="Name13" presStyleLbl="parChTrans1D2" presStyleIdx="2" presStyleCnt="9"/>
      <dgm:spPr/>
      <dgm:t>
        <a:bodyPr/>
        <a:lstStyle/>
        <a:p>
          <a:endParaRPr lang="en-US"/>
        </a:p>
      </dgm:t>
    </dgm:pt>
    <dgm:pt modelId="{5D1C187F-8C8D-497D-BD47-A9EFA28A4E28}" type="pres">
      <dgm:prSet presAssocID="{A5CDF345-C136-416C-89EE-C8ED5BE42622}" presName="childText" presStyleLbl="bgAcc1" presStyleIdx="2" presStyleCnt="9" custScaleX="109906" custScaleY="77058" custLinFactNeighborX="-1386" custLinFactNeighborY="-3692">
        <dgm:presLayoutVars>
          <dgm:bulletEnabled val="1"/>
        </dgm:presLayoutVars>
      </dgm:prSet>
      <dgm:spPr/>
      <dgm:t>
        <a:bodyPr/>
        <a:lstStyle/>
        <a:p>
          <a:endParaRPr lang="en-US"/>
        </a:p>
      </dgm:t>
    </dgm:pt>
    <dgm:pt modelId="{B33CFB1C-8E7A-4AB5-8A07-E0D801286179}" type="pres">
      <dgm:prSet presAssocID="{70068BEA-CD3E-4B4B-9863-1EAD155124DB}" presName="root" presStyleCnt="0"/>
      <dgm:spPr/>
      <dgm:t>
        <a:bodyPr/>
        <a:lstStyle/>
        <a:p>
          <a:endParaRPr lang="en-US"/>
        </a:p>
      </dgm:t>
    </dgm:pt>
    <dgm:pt modelId="{7890E8F9-A4F6-42DC-8AB4-320081FDCF59}" type="pres">
      <dgm:prSet presAssocID="{70068BEA-CD3E-4B4B-9863-1EAD155124DB}" presName="rootComposite" presStyleCnt="0"/>
      <dgm:spPr/>
      <dgm:t>
        <a:bodyPr/>
        <a:lstStyle/>
        <a:p>
          <a:endParaRPr lang="en-US"/>
        </a:p>
      </dgm:t>
    </dgm:pt>
    <dgm:pt modelId="{B3DFBCB6-F7FC-4501-9C2C-8B245A6F8C6F}" type="pres">
      <dgm:prSet presAssocID="{70068BEA-CD3E-4B4B-9863-1EAD155124DB}" presName="rootText" presStyleLbl="node1" presStyleIdx="1" presStyleCnt="3"/>
      <dgm:spPr/>
      <dgm:t>
        <a:bodyPr/>
        <a:lstStyle/>
        <a:p>
          <a:endParaRPr lang="en-US"/>
        </a:p>
      </dgm:t>
    </dgm:pt>
    <dgm:pt modelId="{A959EBC9-ABC7-4220-AAF9-BA55756F72B5}" type="pres">
      <dgm:prSet presAssocID="{70068BEA-CD3E-4B4B-9863-1EAD155124DB}" presName="rootConnector" presStyleLbl="node1" presStyleIdx="1" presStyleCnt="3"/>
      <dgm:spPr/>
      <dgm:t>
        <a:bodyPr/>
        <a:lstStyle/>
        <a:p>
          <a:endParaRPr lang="en-US"/>
        </a:p>
      </dgm:t>
    </dgm:pt>
    <dgm:pt modelId="{E2E29A08-C173-453C-A57E-027371B27CE9}" type="pres">
      <dgm:prSet presAssocID="{70068BEA-CD3E-4B4B-9863-1EAD155124DB}" presName="childShape" presStyleCnt="0"/>
      <dgm:spPr/>
      <dgm:t>
        <a:bodyPr/>
        <a:lstStyle/>
        <a:p>
          <a:endParaRPr lang="en-US"/>
        </a:p>
      </dgm:t>
    </dgm:pt>
    <dgm:pt modelId="{624BF945-DA7A-462B-A971-060A69C9F8BA}" type="pres">
      <dgm:prSet presAssocID="{12921FA9-C9CD-4172-B419-09CD68E898AE}" presName="Name13" presStyleLbl="parChTrans1D2" presStyleIdx="3" presStyleCnt="9"/>
      <dgm:spPr/>
      <dgm:t>
        <a:bodyPr/>
        <a:lstStyle/>
        <a:p>
          <a:endParaRPr lang="en-US"/>
        </a:p>
      </dgm:t>
    </dgm:pt>
    <dgm:pt modelId="{655897E4-EC64-4D0B-9547-3686FC10FCCE}" type="pres">
      <dgm:prSet presAssocID="{7E3CEFAD-CA43-4902-96B9-813A263861F8}" presName="childText" presStyleLbl="bgAcc1" presStyleIdx="3" presStyleCnt="9" custScaleX="109905" custScaleY="84151">
        <dgm:presLayoutVars>
          <dgm:bulletEnabled val="1"/>
        </dgm:presLayoutVars>
      </dgm:prSet>
      <dgm:spPr/>
      <dgm:t>
        <a:bodyPr/>
        <a:lstStyle/>
        <a:p>
          <a:endParaRPr lang="en-US"/>
        </a:p>
      </dgm:t>
    </dgm:pt>
    <dgm:pt modelId="{B5D73888-797A-4EFF-84D1-2E987D710310}" type="pres">
      <dgm:prSet presAssocID="{801A9503-A01E-4516-A249-952A470E274E}" presName="Name13" presStyleLbl="parChTrans1D2" presStyleIdx="4" presStyleCnt="9"/>
      <dgm:spPr/>
      <dgm:t>
        <a:bodyPr/>
        <a:lstStyle/>
        <a:p>
          <a:endParaRPr lang="en-US"/>
        </a:p>
      </dgm:t>
    </dgm:pt>
    <dgm:pt modelId="{5A608268-8D9B-4151-B0A1-75A6874CB792}" type="pres">
      <dgm:prSet presAssocID="{6A6C4B61-F998-4119-8134-A00D5C9D47E8}" presName="childText" presStyleLbl="bgAcc1" presStyleIdx="4" presStyleCnt="9" custScaleX="109906" custScaleY="84151">
        <dgm:presLayoutVars>
          <dgm:bulletEnabled val="1"/>
        </dgm:presLayoutVars>
      </dgm:prSet>
      <dgm:spPr/>
      <dgm:t>
        <a:bodyPr/>
        <a:lstStyle/>
        <a:p>
          <a:endParaRPr lang="en-US"/>
        </a:p>
      </dgm:t>
    </dgm:pt>
    <dgm:pt modelId="{1F3D8738-0304-4A23-823E-F7FACC412565}" type="pres">
      <dgm:prSet presAssocID="{DE0C046B-83D0-4B6A-A3A9-7AEB821C9871}" presName="Name13" presStyleLbl="parChTrans1D2" presStyleIdx="5" presStyleCnt="9"/>
      <dgm:spPr/>
      <dgm:t>
        <a:bodyPr/>
        <a:lstStyle/>
        <a:p>
          <a:endParaRPr lang="en-US"/>
        </a:p>
      </dgm:t>
    </dgm:pt>
    <dgm:pt modelId="{10F20E44-0342-4C19-B15E-247017B309CA}" type="pres">
      <dgm:prSet presAssocID="{E09DBB80-D37B-407C-A78B-752C4CA31489}" presName="childText" presStyleLbl="bgAcc1" presStyleIdx="5" presStyleCnt="9" custScaleX="109906" custScaleY="84151">
        <dgm:presLayoutVars>
          <dgm:bulletEnabled val="1"/>
        </dgm:presLayoutVars>
      </dgm:prSet>
      <dgm:spPr/>
      <dgm:t>
        <a:bodyPr/>
        <a:lstStyle/>
        <a:p>
          <a:endParaRPr lang="en-US"/>
        </a:p>
      </dgm:t>
    </dgm:pt>
    <dgm:pt modelId="{FF9FC6ED-D30C-453E-9FC0-AD9895A47454}" type="pres">
      <dgm:prSet presAssocID="{063B083D-114F-498B-8A29-F36CCF5CA5F1}" presName="root" presStyleCnt="0"/>
      <dgm:spPr/>
      <dgm:t>
        <a:bodyPr/>
        <a:lstStyle/>
        <a:p>
          <a:endParaRPr lang="en-US"/>
        </a:p>
      </dgm:t>
    </dgm:pt>
    <dgm:pt modelId="{72CC9BA0-0F06-484F-86A6-64C13422085A}" type="pres">
      <dgm:prSet presAssocID="{063B083D-114F-498B-8A29-F36CCF5CA5F1}" presName="rootComposite" presStyleCnt="0"/>
      <dgm:spPr/>
      <dgm:t>
        <a:bodyPr/>
        <a:lstStyle/>
        <a:p>
          <a:endParaRPr lang="en-US"/>
        </a:p>
      </dgm:t>
    </dgm:pt>
    <dgm:pt modelId="{A7F99B02-DFBF-4886-9D99-351F57B31AD4}" type="pres">
      <dgm:prSet presAssocID="{063B083D-114F-498B-8A29-F36CCF5CA5F1}" presName="rootText" presStyleLbl="node1" presStyleIdx="2" presStyleCnt="3" custLinFactNeighborX="603" custLinFactNeighborY="4051"/>
      <dgm:spPr/>
      <dgm:t>
        <a:bodyPr/>
        <a:lstStyle/>
        <a:p>
          <a:endParaRPr lang="en-US"/>
        </a:p>
      </dgm:t>
    </dgm:pt>
    <dgm:pt modelId="{846F84B7-DD96-40CA-972B-A3F9CE6DA8BE}" type="pres">
      <dgm:prSet presAssocID="{063B083D-114F-498B-8A29-F36CCF5CA5F1}" presName="rootConnector" presStyleLbl="node1" presStyleIdx="2" presStyleCnt="3"/>
      <dgm:spPr/>
      <dgm:t>
        <a:bodyPr/>
        <a:lstStyle/>
        <a:p>
          <a:endParaRPr lang="en-US"/>
        </a:p>
      </dgm:t>
    </dgm:pt>
    <dgm:pt modelId="{2B9262E8-E7B7-4056-8C1E-BC4206C77784}" type="pres">
      <dgm:prSet presAssocID="{063B083D-114F-498B-8A29-F36CCF5CA5F1}" presName="childShape" presStyleCnt="0"/>
      <dgm:spPr/>
      <dgm:t>
        <a:bodyPr/>
        <a:lstStyle/>
        <a:p>
          <a:endParaRPr lang="en-US"/>
        </a:p>
      </dgm:t>
    </dgm:pt>
    <dgm:pt modelId="{25FAE56C-B47B-44E5-8467-ABCFAAF3C7C6}" type="pres">
      <dgm:prSet presAssocID="{AD982029-83BD-4228-8038-44831B508397}" presName="Name13" presStyleLbl="parChTrans1D2" presStyleIdx="6" presStyleCnt="9"/>
      <dgm:spPr/>
      <dgm:t>
        <a:bodyPr/>
        <a:lstStyle/>
        <a:p>
          <a:endParaRPr lang="en-US"/>
        </a:p>
      </dgm:t>
    </dgm:pt>
    <dgm:pt modelId="{71D69540-7F46-4A65-A965-4174CE411DED}" type="pres">
      <dgm:prSet presAssocID="{15668615-BB61-48E6-88FD-46C78F446354}" presName="childText" presStyleLbl="bgAcc1" presStyleIdx="6" presStyleCnt="9" custScaleX="104998" custScaleY="78693" custLinFactNeighborX="753" custLinFactNeighborY="4051">
        <dgm:presLayoutVars>
          <dgm:bulletEnabled val="1"/>
        </dgm:presLayoutVars>
      </dgm:prSet>
      <dgm:spPr/>
      <dgm:t>
        <a:bodyPr/>
        <a:lstStyle/>
        <a:p>
          <a:endParaRPr lang="en-US"/>
        </a:p>
      </dgm:t>
    </dgm:pt>
    <dgm:pt modelId="{C96379ED-167A-4A8A-8EFB-3516D384D544}" type="pres">
      <dgm:prSet presAssocID="{8BD8ED3A-9027-4906-B013-DEAD57AD18A9}" presName="Name13" presStyleLbl="parChTrans1D2" presStyleIdx="7" presStyleCnt="9"/>
      <dgm:spPr/>
      <dgm:t>
        <a:bodyPr/>
        <a:lstStyle/>
        <a:p>
          <a:endParaRPr lang="en-US"/>
        </a:p>
      </dgm:t>
    </dgm:pt>
    <dgm:pt modelId="{19FCDB36-C89F-4F0F-8314-B2F1847F57F4}" type="pres">
      <dgm:prSet presAssocID="{D3EB749D-3E66-4887-AC21-3947442A6206}" presName="childText" presStyleLbl="bgAcc1" presStyleIdx="7" presStyleCnt="9" custScaleX="105802" custScaleY="89988" custLinFactNeighborX="753" custLinFactNeighborY="4051">
        <dgm:presLayoutVars>
          <dgm:bulletEnabled val="1"/>
        </dgm:presLayoutVars>
      </dgm:prSet>
      <dgm:spPr/>
      <dgm:t>
        <a:bodyPr/>
        <a:lstStyle/>
        <a:p>
          <a:endParaRPr lang="en-US"/>
        </a:p>
      </dgm:t>
    </dgm:pt>
    <dgm:pt modelId="{B342140F-4E94-45FE-84DA-05EDD2EDAD35}" type="pres">
      <dgm:prSet presAssocID="{F2E06D12-BDE8-4243-82DE-E010353FF124}" presName="Name13" presStyleLbl="parChTrans1D2" presStyleIdx="8" presStyleCnt="9"/>
      <dgm:spPr/>
      <dgm:t>
        <a:bodyPr/>
        <a:lstStyle/>
        <a:p>
          <a:endParaRPr lang="en-US"/>
        </a:p>
      </dgm:t>
    </dgm:pt>
    <dgm:pt modelId="{96F6A28D-1069-4DC8-A39E-BF62C5C95CCF}" type="pres">
      <dgm:prSet presAssocID="{EE3F6CD0-E311-407D-9AD1-7D3A42C8A4A1}" presName="childText" presStyleLbl="bgAcc1" presStyleIdx="8" presStyleCnt="9" custScaleX="108556" custScaleY="81056" custLinFactNeighborX="-1953" custLinFactNeighborY="-4164">
        <dgm:presLayoutVars>
          <dgm:bulletEnabled val="1"/>
        </dgm:presLayoutVars>
      </dgm:prSet>
      <dgm:spPr/>
      <dgm:t>
        <a:bodyPr/>
        <a:lstStyle/>
        <a:p>
          <a:endParaRPr lang="en-US"/>
        </a:p>
      </dgm:t>
    </dgm:pt>
  </dgm:ptLst>
  <dgm:cxnLst>
    <dgm:cxn modelId="{8FA70D00-3293-4B85-BB18-4B382B2E4887}" type="presOf" srcId="{AD982029-83BD-4228-8038-44831B508397}" destId="{25FAE56C-B47B-44E5-8467-ABCFAAF3C7C6}" srcOrd="0" destOrd="0" presId="urn:microsoft.com/office/officeart/2005/8/layout/hierarchy3"/>
    <dgm:cxn modelId="{10FE4F74-A282-44E4-A3EC-E4A92DD64D4A}" type="presOf" srcId="{12921FA9-C9CD-4172-B419-09CD68E898AE}" destId="{624BF945-DA7A-462B-A971-060A69C9F8BA}" srcOrd="0" destOrd="0" presId="urn:microsoft.com/office/officeart/2005/8/layout/hierarchy3"/>
    <dgm:cxn modelId="{8111F75B-58E9-4201-9EBF-3AC6B1851BE0}" srcId="{063B083D-114F-498B-8A29-F36CCF5CA5F1}" destId="{EE3F6CD0-E311-407D-9AD1-7D3A42C8A4A1}" srcOrd="2" destOrd="0" parTransId="{F2E06D12-BDE8-4243-82DE-E010353FF124}" sibTransId="{7C5E3933-64D1-48C5-8C35-4F18A99E0111}"/>
    <dgm:cxn modelId="{7E8DAB46-EA9C-45AE-86C8-9BEAF577C2F2}" type="presOf" srcId="{D1C636B3-2220-462A-8AF4-987870648C29}" destId="{658412F1-E6F5-482E-8973-B9B0E56ED570}" srcOrd="0" destOrd="0" presId="urn:microsoft.com/office/officeart/2005/8/layout/hierarchy3"/>
    <dgm:cxn modelId="{27C4BEF2-3CC5-4805-9F4D-BCFB5CD1904B}" type="presOf" srcId="{70068BEA-CD3E-4B4B-9863-1EAD155124DB}" destId="{A959EBC9-ABC7-4220-AAF9-BA55756F72B5}" srcOrd="1" destOrd="0" presId="urn:microsoft.com/office/officeart/2005/8/layout/hierarchy3"/>
    <dgm:cxn modelId="{2F9E28F8-1365-421D-BADF-3928CA80A2A7}" srcId="{03B02F0B-05CF-4B33-9CDF-6283710C454C}" destId="{A5CDF345-C136-416C-89EE-C8ED5BE42622}" srcOrd="2" destOrd="0" parTransId="{8371352E-AFE5-4AC5-929D-0C15F65587D4}" sibTransId="{5FB024B8-7F91-48A3-A4B1-5EF736C1A92D}"/>
    <dgm:cxn modelId="{830758FE-1429-4656-A124-AAFC846991F5}" type="presOf" srcId="{8371352E-AFE5-4AC5-929D-0C15F65587D4}" destId="{27043BBC-B6BF-4FFB-82B3-3ECB5E802254}" srcOrd="0" destOrd="0" presId="urn:microsoft.com/office/officeart/2005/8/layout/hierarchy3"/>
    <dgm:cxn modelId="{99AE01F9-1E01-472E-B96E-661D93C4628E}" srcId="{063B083D-114F-498B-8A29-F36CCF5CA5F1}" destId="{15668615-BB61-48E6-88FD-46C78F446354}" srcOrd="0" destOrd="0" parTransId="{AD982029-83BD-4228-8038-44831B508397}" sibTransId="{E906F1FD-520E-43C2-B46A-9A03E0E7514E}"/>
    <dgm:cxn modelId="{3EFB033C-CE5C-40A0-9F71-956CD100446A}" type="presOf" srcId="{8BD8ED3A-9027-4906-B013-DEAD57AD18A9}" destId="{C96379ED-167A-4A8A-8EFB-3516D384D544}" srcOrd="0" destOrd="0" presId="urn:microsoft.com/office/officeart/2005/8/layout/hierarchy3"/>
    <dgm:cxn modelId="{DBA459AB-6524-410B-AC7F-99D24E11E6FA}" type="presOf" srcId="{831F7A38-47C5-4139-A218-3132967FB9E3}" destId="{04ECDE31-DC32-465A-8A65-AC15F410EBD7}" srcOrd="0" destOrd="0" presId="urn:microsoft.com/office/officeart/2005/8/layout/hierarchy3"/>
    <dgm:cxn modelId="{1C6B3503-B91C-4EF2-8416-50E17343F1FF}" srcId="{D1C636B3-2220-462A-8AF4-987870648C29}" destId="{70068BEA-CD3E-4B4B-9863-1EAD155124DB}" srcOrd="1" destOrd="0" parTransId="{307F1E44-8647-4270-8EB3-60AD5B5C60BF}" sibTransId="{5CE4E0B0-D353-4075-BE2E-5F4FDB8C793A}"/>
    <dgm:cxn modelId="{4A9C7514-CA42-4F94-A8DB-FB04D6DA9FD1}" type="presOf" srcId="{03B02F0B-05CF-4B33-9CDF-6283710C454C}" destId="{EF7523E0-46E8-4714-A14A-F4C2DFD486FD}" srcOrd="0" destOrd="0" presId="urn:microsoft.com/office/officeart/2005/8/layout/hierarchy3"/>
    <dgm:cxn modelId="{942D993D-4846-4E16-B853-A56EB1FE823A}" type="presOf" srcId="{70068BEA-CD3E-4B4B-9863-1EAD155124DB}" destId="{B3DFBCB6-F7FC-4501-9C2C-8B245A6F8C6F}" srcOrd="0" destOrd="0" presId="urn:microsoft.com/office/officeart/2005/8/layout/hierarchy3"/>
    <dgm:cxn modelId="{02806ABB-4369-49A3-A07E-CF8DF0790AC4}" type="presOf" srcId="{6A6C4B61-F998-4119-8134-A00D5C9D47E8}" destId="{5A608268-8D9B-4151-B0A1-75A6874CB792}" srcOrd="0" destOrd="0" presId="urn:microsoft.com/office/officeart/2005/8/layout/hierarchy3"/>
    <dgm:cxn modelId="{AAADE183-F9D1-4558-9221-7225B2C78916}" srcId="{70068BEA-CD3E-4B4B-9863-1EAD155124DB}" destId="{6A6C4B61-F998-4119-8134-A00D5C9D47E8}" srcOrd="1" destOrd="0" parTransId="{801A9503-A01E-4516-A249-952A470E274E}" sibTransId="{DC3DD707-4295-4C9F-B3F5-8CE45221EA83}"/>
    <dgm:cxn modelId="{D6F7CFF0-4F41-4839-8069-A87DF36A1072}" type="presOf" srcId="{E09DBB80-D37B-407C-A78B-752C4CA31489}" destId="{10F20E44-0342-4C19-B15E-247017B309CA}" srcOrd="0" destOrd="0" presId="urn:microsoft.com/office/officeart/2005/8/layout/hierarchy3"/>
    <dgm:cxn modelId="{0A80E377-5B8B-4BFD-B0A3-C5D77710C671}" srcId="{D1C636B3-2220-462A-8AF4-987870648C29}" destId="{03B02F0B-05CF-4B33-9CDF-6283710C454C}" srcOrd="0" destOrd="0" parTransId="{9BD77CAC-441D-4EB3-9C40-C98612FEEC5C}" sibTransId="{88A3182F-4106-43FD-BBD0-E51DEC5F794A}"/>
    <dgm:cxn modelId="{AB9EB314-DEBE-4C86-B66E-90C0A7B1C599}" type="presOf" srcId="{7E3CEFAD-CA43-4902-96B9-813A263861F8}" destId="{655897E4-EC64-4D0B-9547-3686FC10FCCE}" srcOrd="0" destOrd="0" presId="urn:microsoft.com/office/officeart/2005/8/layout/hierarchy3"/>
    <dgm:cxn modelId="{808BDC06-4463-43E1-AAB1-3D06529DB8E5}" srcId="{D1C636B3-2220-462A-8AF4-987870648C29}" destId="{063B083D-114F-498B-8A29-F36CCF5CA5F1}" srcOrd="2" destOrd="0" parTransId="{BE00C33C-2CFF-4163-ABB5-BC882527ABC6}" sibTransId="{7BCB8308-ED6D-496E-A3DC-AF2037463220}"/>
    <dgm:cxn modelId="{0B7A8F47-0D63-49A9-9FBB-4EB440D3BF37}" srcId="{70068BEA-CD3E-4B4B-9863-1EAD155124DB}" destId="{E09DBB80-D37B-407C-A78B-752C4CA31489}" srcOrd="2" destOrd="0" parTransId="{DE0C046B-83D0-4B6A-A3A9-7AEB821C9871}" sibTransId="{FF634109-B81F-46CE-9D28-81939CEF3A38}"/>
    <dgm:cxn modelId="{3E1428B6-1251-4920-9150-A0798676F03B}" type="presOf" srcId="{063B083D-114F-498B-8A29-F36CCF5CA5F1}" destId="{846F84B7-DD96-40CA-972B-A3F9CE6DA8BE}" srcOrd="1" destOrd="0" presId="urn:microsoft.com/office/officeart/2005/8/layout/hierarchy3"/>
    <dgm:cxn modelId="{F14DD8F8-FC93-4020-9433-9D704D0690EC}" type="presOf" srcId="{063B083D-114F-498B-8A29-F36CCF5CA5F1}" destId="{A7F99B02-DFBF-4886-9D99-351F57B31AD4}" srcOrd="0" destOrd="0" presId="urn:microsoft.com/office/officeart/2005/8/layout/hierarchy3"/>
    <dgm:cxn modelId="{79011C96-2379-4F60-849A-8FB7BF266102}" type="presOf" srcId="{DE0C046B-83D0-4B6A-A3A9-7AEB821C9871}" destId="{1F3D8738-0304-4A23-823E-F7FACC412565}" srcOrd="0" destOrd="0" presId="urn:microsoft.com/office/officeart/2005/8/layout/hierarchy3"/>
    <dgm:cxn modelId="{A6E5982D-CB75-4E66-B36D-829388FA9791}" type="presOf" srcId="{F2E06D12-BDE8-4243-82DE-E010353FF124}" destId="{B342140F-4E94-45FE-84DA-05EDD2EDAD35}" srcOrd="0" destOrd="0" presId="urn:microsoft.com/office/officeart/2005/8/layout/hierarchy3"/>
    <dgm:cxn modelId="{DD67BAB7-E7E5-4144-854F-45A473F8DAD1}" type="presOf" srcId="{4467BB7B-4299-46AB-AB73-8D3AAB92CA3E}" destId="{99707694-20CC-4FE0-8377-AA241E1B32F7}" srcOrd="0" destOrd="0" presId="urn:microsoft.com/office/officeart/2005/8/layout/hierarchy3"/>
    <dgm:cxn modelId="{1B6F1310-C50E-4D2E-9C54-26B35D81B26D}" type="presOf" srcId="{D3EB749D-3E66-4887-AC21-3947442A6206}" destId="{19FCDB36-C89F-4F0F-8314-B2F1847F57F4}" srcOrd="0" destOrd="0" presId="urn:microsoft.com/office/officeart/2005/8/layout/hierarchy3"/>
    <dgm:cxn modelId="{F7EF8C04-0AF7-4150-BE30-882B02FC0003}" type="presOf" srcId="{A5CDF345-C136-416C-89EE-C8ED5BE42622}" destId="{5D1C187F-8C8D-497D-BD47-A9EFA28A4E28}" srcOrd="0" destOrd="0" presId="urn:microsoft.com/office/officeart/2005/8/layout/hierarchy3"/>
    <dgm:cxn modelId="{0686B721-5788-475F-8895-18B9B7878A3E}" type="presOf" srcId="{EE3F6CD0-E311-407D-9AD1-7D3A42C8A4A1}" destId="{96F6A28D-1069-4DC8-A39E-BF62C5C95CCF}" srcOrd="0" destOrd="0" presId="urn:microsoft.com/office/officeart/2005/8/layout/hierarchy3"/>
    <dgm:cxn modelId="{328562DD-5F91-4579-9AA9-C92279F90DBD}" srcId="{03B02F0B-05CF-4B33-9CDF-6283710C454C}" destId="{E3BEA095-2D4E-4733-A9C5-7EAE62BCCADA}" srcOrd="0" destOrd="0" parTransId="{4467BB7B-4299-46AB-AB73-8D3AAB92CA3E}" sibTransId="{808D977B-9AA3-4BDA-8C55-E672B962F4F3}"/>
    <dgm:cxn modelId="{EFEF0A94-D431-4C51-8922-7C88E22F81A1}" srcId="{063B083D-114F-498B-8A29-F36CCF5CA5F1}" destId="{D3EB749D-3E66-4887-AC21-3947442A6206}" srcOrd="1" destOrd="0" parTransId="{8BD8ED3A-9027-4906-B013-DEAD57AD18A9}" sibTransId="{71CA5282-09F6-4310-AF78-5C857691C7F8}"/>
    <dgm:cxn modelId="{F6889D5F-6D81-4AF2-BAD7-4540C3B0E296}" srcId="{03B02F0B-05CF-4B33-9CDF-6283710C454C}" destId="{831F7A38-47C5-4139-A218-3132967FB9E3}" srcOrd="1" destOrd="0" parTransId="{9286EA07-1B24-458C-B24B-124717C2A06D}" sibTransId="{41AFB5B6-3106-46A7-8423-1C6BAF4F1584}"/>
    <dgm:cxn modelId="{C350B54A-4BE0-4CE0-8B94-84FBD8211643}" srcId="{70068BEA-CD3E-4B4B-9863-1EAD155124DB}" destId="{7E3CEFAD-CA43-4902-96B9-813A263861F8}" srcOrd="0" destOrd="0" parTransId="{12921FA9-C9CD-4172-B419-09CD68E898AE}" sibTransId="{62E226BF-A089-4951-9776-3F43047199C3}"/>
    <dgm:cxn modelId="{E789DFB8-4BEC-4D5F-9F15-A81560F02C4C}" type="presOf" srcId="{03B02F0B-05CF-4B33-9CDF-6283710C454C}" destId="{5C631C2D-53AA-4BA8-99F8-054AA9838999}" srcOrd="1" destOrd="0" presId="urn:microsoft.com/office/officeart/2005/8/layout/hierarchy3"/>
    <dgm:cxn modelId="{69A3C00E-D19F-4082-9A5A-4F34D8699DBE}" type="presOf" srcId="{E3BEA095-2D4E-4733-A9C5-7EAE62BCCADA}" destId="{D952B8F0-55A4-4B40-A7D3-AF3B1FE4CF55}" srcOrd="0" destOrd="0" presId="urn:microsoft.com/office/officeart/2005/8/layout/hierarchy3"/>
    <dgm:cxn modelId="{B79C08B4-C3DC-450B-81B7-00E790681B42}" type="presOf" srcId="{15668615-BB61-48E6-88FD-46C78F446354}" destId="{71D69540-7F46-4A65-A965-4174CE411DED}" srcOrd="0" destOrd="0" presId="urn:microsoft.com/office/officeart/2005/8/layout/hierarchy3"/>
    <dgm:cxn modelId="{9CADE702-F9EC-406F-804B-FFB68358EDFB}" type="presOf" srcId="{9286EA07-1B24-458C-B24B-124717C2A06D}" destId="{6A50BB64-172D-4AA9-A85F-BEA6C7572477}" srcOrd="0" destOrd="0" presId="urn:microsoft.com/office/officeart/2005/8/layout/hierarchy3"/>
    <dgm:cxn modelId="{7757377A-58D4-4ECA-B536-99B702AB3432}" type="presOf" srcId="{801A9503-A01E-4516-A249-952A470E274E}" destId="{B5D73888-797A-4EFF-84D1-2E987D710310}" srcOrd="0" destOrd="0" presId="urn:microsoft.com/office/officeart/2005/8/layout/hierarchy3"/>
    <dgm:cxn modelId="{8A14876E-3134-4306-A1D9-418910A13C02}" type="presParOf" srcId="{658412F1-E6F5-482E-8973-B9B0E56ED570}" destId="{E79D8A8F-7E87-4458-B6A1-9B7D04BC3D34}" srcOrd="0" destOrd="0" presId="urn:microsoft.com/office/officeart/2005/8/layout/hierarchy3"/>
    <dgm:cxn modelId="{FFD056FB-6410-4FAA-81CF-7247A98072FF}" type="presParOf" srcId="{E79D8A8F-7E87-4458-B6A1-9B7D04BC3D34}" destId="{D0A06AC9-B0F3-481F-B367-B11492A57FC0}" srcOrd="0" destOrd="0" presId="urn:microsoft.com/office/officeart/2005/8/layout/hierarchy3"/>
    <dgm:cxn modelId="{F0B21D2E-8C4E-48B4-83C1-1023DD9AF9F8}" type="presParOf" srcId="{D0A06AC9-B0F3-481F-B367-B11492A57FC0}" destId="{EF7523E0-46E8-4714-A14A-F4C2DFD486FD}" srcOrd="0" destOrd="0" presId="urn:microsoft.com/office/officeart/2005/8/layout/hierarchy3"/>
    <dgm:cxn modelId="{4894AC70-5DE8-4403-9B93-E58BDA3D9534}" type="presParOf" srcId="{D0A06AC9-B0F3-481F-B367-B11492A57FC0}" destId="{5C631C2D-53AA-4BA8-99F8-054AA9838999}" srcOrd="1" destOrd="0" presId="urn:microsoft.com/office/officeart/2005/8/layout/hierarchy3"/>
    <dgm:cxn modelId="{CE83CE81-3EC6-4028-A636-9BB1A009D314}" type="presParOf" srcId="{E79D8A8F-7E87-4458-B6A1-9B7D04BC3D34}" destId="{971CAB98-5E20-433D-86DE-977B0D71B87C}" srcOrd="1" destOrd="0" presId="urn:microsoft.com/office/officeart/2005/8/layout/hierarchy3"/>
    <dgm:cxn modelId="{44C789F3-77EA-44B0-B02A-8A1FDD32DAB4}" type="presParOf" srcId="{971CAB98-5E20-433D-86DE-977B0D71B87C}" destId="{99707694-20CC-4FE0-8377-AA241E1B32F7}" srcOrd="0" destOrd="0" presId="urn:microsoft.com/office/officeart/2005/8/layout/hierarchy3"/>
    <dgm:cxn modelId="{18B050AF-8660-43AC-A69E-4045591B8FAB}" type="presParOf" srcId="{971CAB98-5E20-433D-86DE-977B0D71B87C}" destId="{D952B8F0-55A4-4B40-A7D3-AF3B1FE4CF55}" srcOrd="1" destOrd="0" presId="urn:microsoft.com/office/officeart/2005/8/layout/hierarchy3"/>
    <dgm:cxn modelId="{6933D160-219A-4B6C-8E8F-6EDC4D51C1D4}" type="presParOf" srcId="{971CAB98-5E20-433D-86DE-977B0D71B87C}" destId="{6A50BB64-172D-4AA9-A85F-BEA6C7572477}" srcOrd="2" destOrd="0" presId="urn:microsoft.com/office/officeart/2005/8/layout/hierarchy3"/>
    <dgm:cxn modelId="{387BBA4E-40A1-46F4-AAB3-0C0118F29F38}" type="presParOf" srcId="{971CAB98-5E20-433D-86DE-977B0D71B87C}" destId="{04ECDE31-DC32-465A-8A65-AC15F410EBD7}" srcOrd="3" destOrd="0" presId="urn:microsoft.com/office/officeart/2005/8/layout/hierarchy3"/>
    <dgm:cxn modelId="{4CAAA2CB-1DA6-49E3-9F64-624C7AE8292C}" type="presParOf" srcId="{971CAB98-5E20-433D-86DE-977B0D71B87C}" destId="{27043BBC-B6BF-4FFB-82B3-3ECB5E802254}" srcOrd="4" destOrd="0" presId="urn:microsoft.com/office/officeart/2005/8/layout/hierarchy3"/>
    <dgm:cxn modelId="{871E55A9-B265-4944-A358-1E8ED9FB9FBB}" type="presParOf" srcId="{971CAB98-5E20-433D-86DE-977B0D71B87C}" destId="{5D1C187F-8C8D-497D-BD47-A9EFA28A4E28}" srcOrd="5" destOrd="0" presId="urn:microsoft.com/office/officeart/2005/8/layout/hierarchy3"/>
    <dgm:cxn modelId="{8DB65D45-ACCF-4AD0-83BA-F42D06DCF2F3}" type="presParOf" srcId="{658412F1-E6F5-482E-8973-B9B0E56ED570}" destId="{B33CFB1C-8E7A-4AB5-8A07-E0D801286179}" srcOrd="1" destOrd="0" presId="urn:microsoft.com/office/officeart/2005/8/layout/hierarchy3"/>
    <dgm:cxn modelId="{3A4B623D-5734-415F-875D-E9C2DA828438}" type="presParOf" srcId="{B33CFB1C-8E7A-4AB5-8A07-E0D801286179}" destId="{7890E8F9-A4F6-42DC-8AB4-320081FDCF59}" srcOrd="0" destOrd="0" presId="urn:microsoft.com/office/officeart/2005/8/layout/hierarchy3"/>
    <dgm:cxn modelId="{EB312A44-5A17-4FA9-A907-3463E3E945E8}" type="presParOf" srcId="{7890E8F9-A4F6-42DC-8AB4-320081FDCF59}" destId="{B3DFBCB6-F7FC-4501-9C2C-8B245A6F8C6F}" srcOrd="0" destOrd="0" presId="urn:microsoft.com/office/officeart/2005/8/layout/hierarchy3"/>
    <dgm:cxn modelId="{FA33C16C-A4F2-4A34-A07D-4D7485C1A0B1}" type="presParOf" srcId="{7890E8F9-A4F6-42DC-8AB4-320081FDCF59}" destId="{A959EBC9-ABC7-4220-AAF9-BA55756F72B5}" srcOrd="1" destOrd="0" presId="urn:microsoft.com/office/officeart/2005/8/layout/hierarchy3"/>
    <dgm:cxn modelId="{CF556021-6984-4316-BC5E-A8587A512AAF}" type="presParOf" srcId="{B33CFB1C-8E7A-4AB5-8A07-E0D801286179}" destId="{E2E29A08-C173-453C-A57E-027371B27CE9}" srcOrd="1" destOrd="0" presId="urn:microsoft.com/office/officeart/2005/8/layout/hierarchy3"/>
    <dgm:cxn modelId="{0B395CB5-EF37-4F25-8238-2FD3042F9359}" type="presParOf" srcId="{E2E29A08-C173-453C-A57E-027371B27CE9}" destId="{624BF945-DA7A-462B-A971-060A69C9F8BA}" srcOrd="0" destOrd="0" presId="urn:microsoft.com/office/officeart/2005/8/layout/hierarchy3"/>
    <dgm:cxn modelId="{ECECD322-E766-406C-84FA-ED8FC54CC1B4}" type="presParOf" srcId="{E2E29A08-C173-453C-A57E-027371B27CE9}" destId="{655897E4-EC64-4D0B-9547-3686FC10FCCE}" srcOrd="1" destOrd="0" presId="urn:microsoft.com/office/officeart/2005/8/layout/hierarchy3"/>
    <dgm:cxn modelId="{F0627251-D8B7-4643-8EC6-8CA573AA2716}" type="presParOf" srcId="{E2E29A08-C173-453C-A57E-027371B27CE9}" destId="{B5D73888-797A-4EFF-84D1-2E987D710310}" srcOrd="2" destOrd="0" presId="urn:microsoft.com/office/officeart/2005/8/layout/hierarchy3"/>
    <dgm:cxn modelId="{C5AE4AB5-4568-4CB7-8E26-CC0BC50C8A3E}" type="presParOf" srcId="{E2E29A08-C173-453C-A57E-027371B27CE9}" destId="{5A608268-8D9B-4151-B0A1-75A6874CB792}" srcOrd="3" destOrd="0" presId="urn:microsoft.com/office/officeart/2005/8/layout/hierarchy3"/>
    <dgm:cxn modelId="{0D987365-0ECD-4779-BC20-E2953348E61E}" type="presParOf" srcId="{E2E29A08-C173-453C-A57E-027371B27CE9}" destId="{1F3D8738-0304-4A23-823E-F7FACC412565}" srcOrd="4" destOrd="0" presId="urn:microsoft.com/office/officeart/2005/8/layout/hierarchy3"/>
    <dgm:cxn modelId="{2D9F27FC-9B67-4075-B68A-53FE45440E66}" type="presParOf" srcId="{E2E29A08-C173-453C-A57E-027371B27CE9}" destId="{10F20E44-0342-4C19-B15E-247017B309CA}" srcOrd="5" destOrd="0" presId="urn:microsoft.com/office/officeart/2005/8/layout/hierarchy3"/>
    <dgm:cxn modelId="{309E34E7-E4BE-4EAC-8F78-26D1E15B991B}" type="presParOf" srcId="{658412F1-E6F5-482E-8973-B9B0E56ED570}" destId="{FF9FC6ED-D30C-453E-9FC0-AD9895A47454}" srcOrd="2" destOrd="0" presId="urn:microsoft.com/office/officeart/2005/8/layout/hierarchy3"/>
    <dgm:cxn modelId="{B330DF15-400D-4430-B883-F2A007403D67}" type="presParOf" srcId="{FF9FC6ED-D30C-453E-9FC0-AD9895A47454}" destId="{72CC9BA0-0F06-484F-86A6-64C13422085A}" srcOrd="0" destOrd="0" presId="urn:microsoft.com/office/officeart/2005/8/layout/hierarchy3"/>
    <dgm:cxn modelId="{1C41BE62-1368-4BB1-866A-2A09E844A8D0}" type="presParOf" srcId="{72CC9BA0-0F06-484F-86A6-64C13422085A}" destId="{A7F99B02-DFBF-4886-9D99-351F57B31AD4}" srcOrd="0" destOrd="0" presId="urn:microsoft.com/office/officeart/2005/8/layout/hierarchy3"/>
    <dgm:cxn modelId="{0FE75D34-8318-4966-9198-A59B9FE770BA}" type="presParOf" srcId="{72CC9BA0-0F06-484F-86A6-64C13422085A}" destId="{846F84B7-DD96-40CA-972B-A3F9CE6DA8BE}" srcOrd="1" destOrd="0" presId="urn:microsoft.com/office/officeart/2005/8/layout/hierarchy3"/>
    <dgm:cxn modelId="{C9C2E05B-5346-4D62-BD37-ECD4ECECD344}" type="presParOf" srcId="{FF9FC6ED-D30C-453E-9FC0-AD9895A47454}" destId="{2B9262E8-E7B7-4056-8C1E-BC4206C77784}" srcOrd="1" destOrd="0" presId="urn:microsoft.com/office/officeart/2005/8/layout/hierarchy3"/>
    <dgm:cxn modelId="{CBF3B7E3-E836-4443-856E-48ABCCDEBE7A}" type="presParOf" srcId="{2B9262E8-E7B7-4056-8C1E-BC4206C77784}" destId="{25FAE56C-B47B-44E5-8467-ABCFAAF3C7C6}" srcOrd="0" destOrd="0" presId="urn:microsoft.com/office/officeart/2005/8/layout/hierarchy3"/>
    <dgm:cxn modelId="{D5D5399D-D183-470D-B062-4EF20BAE9F72}" type="presParOf" srcId="{2B9262E8-E7B7-4056-8C1E-BC4206C77784}" destId="{71D69540-7F46-4A65-A965-4174CE411DED}" srcOrd="1" destOrd="0" presId="urn:microsoft.com/office/officeart/2005/8/layout/hierarchy3"/>
    <dgm:cxn modelId="{DC86A977-5F19-4180-BB01-096DED1C39A1}" type="presParOf" srcId="{2B9262E8-E7B7-4056-8C1E-BC4206C77784}" destId="{C96379ED-167A-4A8A-8EFB-3516D384D544}" srcOrd="2" destOrd="0" presId="urn:microsoft.com/office/officeart/2005/8/layout/hierarchy3"/>
    <dgm:cxn modelId="{89DE0653-340F-49D6-BA1E-ADBD5494BFEB}" type="presParOf" srcId="{2B9262E8-E7B7-4056-8C1E-BC4206C77784}" destId="{19FCDB36-C89F-4F0F-8314-B2F1847F57F4}" srcOrd="3" destOrd="0" presId="urn:microsoft.com/office/officeart/2005/8/layout/hierarchy3"/>
    <dgm:cxn modelId="{77CF6EB9-87EA-49BA-B99E-1F2D8117801C}" type="presParOf" srcId="{2B9262E8-E7B7-4056-8C1E-BC4206C77784}" destId="{B342140F-4E94-45FE-84DA-05EDD2EDAD35}" srcOrd="4" destOrd="0" presId="urn:microsoft.com/office/officeart/2005/8/layout/hierarchy3"/>
    <dgm:cxn modelId="{1ADFFD6E-7C0B-4625-AC91-B25CB68FAC86}" type="presParOf" srcId="{2B9262E8-E7B7-4056-8C1E-BC4206C77784}" destId="{96F6A28D-1069-4DC8-A39E-BF62C5C95CCF}"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B85317-B733-404F-A0CE-2B29058AF065}"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n-US"/>
        </a:p>
      </dgm:t>
    </dgm:pt>
    <dgm:pt modelId="{F8A0AA19-EAD2-4F58-ADD4-FB9B4A6D5CF5}">
      <dgm:prSet/>
      <dgm:spPr/>
      <dgm:t>
        <a:bodyPr/>
        <a:lstStyle/>
        <a:p>
          <a:pPr rtl="0"/>
          <a:r>
            <a:rPr lang="en-US" baseline="0" dirty="0" smtClean="0"/>
            <a:t>Community needs assessments</a:t>
          </a:r>
          <a:endParaRPr lang="en-US" dirty="0"/>
        </a:p>
      </dgm:t>
    </dgm:pt>
    <dgm:pt modelId="{E1D64DC5-5401-4529-A798-9CCFEA191E19}" type="parTrans" cxnId="{74DD0685-CFC2-4200-8C8E-08EFED8DB268}">
      <dgm:prSet/>
      <dgm:spPr/>
      <dgm:t>
        <a:bodyPr/>
        <a:lstStyle/>
        <a:p>
          <a:endParaRPr lang="en-US"/>
        </a:p>
      </dgm:t>
    </dgm:pt>
    <dgm:pt modelId="{7B1A2E02-CDB2-4533-B385-E7FA24227FF2}" type="sibTrans" cxnId="{74DD0685-CFC2-4200-8C8E-08EFED8DB268}">
      <dgm:prSet/>
      <dgm:spPr/>
      <dgm:t>
        <a:bodyPr/>
        <a:lstStyle/>
        <a:p>
          <a:endParaRPr lang="en-US"/>
        </a:p>
      </dgm:t>
    </dgm:pt>
    <dgm:pt modelId="{5F4F4AFB-CB5B-4694-9CE2-48C075EFCB57}">
      <dgm:prSet/>
      <dgm:spPr/>
      <dgm:t>
        <a:bodyPr/>
        <a:lstStyle/>
        <a:p>
          <a:pPr rtl="0"/>
          <a:r>
            <a:rPr lang="en-US" baseline="0" dirty="0" smtClean="0"/>
            <a:t>Anti-poverty plans &amp; strategies</a:t>
          </a:r>
          <a:endParaRPr lang="en-US" dirty="0"/>
        </a:p>
      </dgm:t>
    </dgm:pt>
    <dgm:pt modelId="{3A881A0A-F37E-440A-9C3C-59F7DAD89810}" type="parTrans" cxnId="{1A8EAFEC-01CC-4D2D-81EF-CFBBC22B12C3}">
      <dgm:prSet/>
      <dgm:spPr/>
      <dgm:t>
        <a:bodyPr/>
        <a:lstStyle/>
        <a:p>
          <a:endParaRPr lang="en-US"/>
        </a:p>
      </dgm:t>
    </dgm:pt>
    <dgm:pt modelId="{0926EF9A-4616-4A83-9196-5CB4C1383824}" type="sibTrans" cxnId="{1A8EAFEC-01CC-4D2D-81EF-CFBBC22B12C3}">
      <dgm:prSet/>
      <dgm:spPr/>
      <dgm:t>
        <a:bodyPr/>
        <a:lstStyle/>
        <a:p>
          <a:endParaRPr lang="en-US"/>
        </a:p>
      </dgm:t>
    </dgm:pt>
    <dgm:pt modelId="{97DAD80F-E99E-493E-AC91-DDE925CE9056}">
      <dgm:prSet/>
      <dgm:spPr/>
      <dgm:t>
        <a:bodyPr/>
        <a:lstStyle/>
        <a:p>
          <a:pPr rtl="0"/>
          <a:r>
            <a:rPr lang="en-US" baseline="0" dirty="0" smtClean="0"/>
            <a:t>A range of direct services</a:t>
          </a:r>
          <a:endParaRPr lang="en-US" dirty="0"/>
        </a:p>
      </dgm:t>
    </dgm:pt>
    <dgm:pt modelId="{2AADCFFA-B82E-48F6-92C3-975E157E7BA3}" type="parTrans" cxnId="{89761509-1B8A-480F-BD92-CD37D3BC7C21}">
      <dgm:prSet/>
      <dgm:spPr/>
      <dgm:t>
        <a:bodyPr/>
        <a:lstStyle/>
        <a:p>
          <a:endParaRPr lang="en-US"/>
        </a:p>
      </dgm:t>
    </dgm:pt>
    <dgm:pt modelId="{3685946D-6329-4ED6-BE2E-66A0A90030F2}" type="sibTrans" cxnId="{89761509-1B8A-480F-BD92-CD37D3BC7C21}">
      <dgm:prSet/>
      <dgm:spPr/>
      <dgm:t>
        <a:bodyPr/>
        <a:lstStyle/>
        <a:p>
          <a:endParaRPr lang="en-US"/>
        </a:p>
      </dgm:t>
    </dgm:pt>
    <dgm:pt modelId="{1E32E969-42B5-45B4-BFFD-0F093EA80A05}">
      <dgm:prSet/>
      <dgm:spPr/>
      <dgm:t>
        <a:bodyPr/>
        <a:lstStyle/>
        <a:p>
          <a:pPr rtl="0"/>
          <a:r>
            <a:rPr lang="en-US" baseline="0" dirty="0" smtClean="0"/>
            <a:t>Mobilization of resources</a:t>
          </a:r>
          <a:endParaRPr lang="en-US" dirty="0"/>
        </a:p>
      </dgm:t>
    </dgm:pt>
    <dgm:pt modelId="{8817C31D-53BF-4C7C-9E9B-37B3582DF387}" type="parTrans" cxnId="{33834195-7EE9-4E7C-A97E-639B4102075E}">
      <dgm:prSet/>
      <dgm:spPr/>
      <dgm:t>
        <a:bodyPr/>
        <a:lstStyle/>
        <a:p>
          <a:endParaRPr lang="en-US"/>
        </a:p>
      </dgm:t>
    </dgm:pt>
    <dgm:pt modelId="{316259DC-B68B-4F3B-A6BB-42473D0D514C}" type="sibTrans" cxnId="{33834195-7EE9-4E7C-A97E-639B4102075E}">
      <dgm:prSet/>
      <dgm:spPr/>
      <dgm:t>
        <a:bodyPr/>
        <a:lstStyle/>
        <a:p>
          <a:endParaRPr lang="en-US"/>
        </a:p>
      </dgm:t>
    </dgm:pt>
    <dgm:pt modelId="{BB2B13BA-5B7C-4E87-971F-9ABEA0A410C3}">
      <dgm:prSet/>
      <dgm:spPr/>
      <dgm:t>
        <a:bodyPr/>
        <a:lstStyle/>
        <a:p>
          <a:pPr rtl="0"/>
          <a:r>
            <a:rPr lang="en-US" baseline="0" dirty="0" smtClean="0"/>
            <a:t>Advocacy on behalf of families with limited resources</a:t>
          </a:r>
          <a:endParaRPr lang="en-US" dirty="0"/>
        </a:p>
      </dgm:t>
    </dgm:pt>
    <dgm:pt modelId="{459A4F17-97AA-4358-95A3-FFCD650B1679}" type="parTrans" cxnId="{C843CE70-5C31-4BCC-903D-290AF83516EA}">
      <dgm:prSet/>
      <dgm:spPr/>
      <dgm:t>
        <a:bodyPr/>
        <a:lstStyle/>
        <a:p>
          <a:endParaRPr lang="en-US"/>
        </a:p>
      </dgm:t>
    </dgm:pt>
    <dgm:pt modelId="{5E66BFCA-A60C-4F97-AAD7-73977E5E7678}" type="sibTrans" cxnId="{C843CE70-5C31-4BCC-903D-290AF83516EA}">
      <dgm:prSet/>
      <dgm:spPr/>
      <dgm:t>
        <a:bodyPr/>
        <a:lstStyle/>
        <a:p>
          <a:endParaRPr lang="en-US"/>
        </a:p>
      </dgm:t>
    </dgm:pt>
    <dgm:pt modelId="{5454DAEE-1C72-4906-893F-659163288E6D}">
      <dgm:prSet/>
      <dgm:spPr/>
      <dgm:t>
        <a:bodyPr/>
        <a:lstStyle/>
        <a:p>
          <a:pPr rtl="0"/>
          <a:r>
            <a:rPr lang="en-US" baseline="0" dirty="0" smtClean="0"/>
            <a:t>Partnerships with other community-based organizations</a:t>
          </a:r>
          <a:endParaRPr lang="en-US" dirty="0"/>
        </a:p>
      </dgm:t>
    </dgm:pt>
    <dgm:pt modelId="{9030A7D8-F689-475F-BA86-2AA689ADA9E9}" type="parTrans" cxnId="{0461BF56-0FEF-455C-92B8-EDA2F8C59753}">
      <dgm:prSet/>
      <dgm:spPr/>
      <dgm:t>
        <a:bodyPr/>
        <a:lstStyle/>
        <a:p>
          <a:endParaRPr lang="en-US"/>
        </a:p>
      </dgm:t>
    </dgm:pt>
    <dgm:pt modelId="{774A7651-70A1-4322-9F13-9820424507EE}" type="sibTrans" cxnId="{0461BF56-0FEF-455C-92B8-EDA2F8C59753}">
      <dgm:prSet/>
      <dgm:spPr/>
      <dgm:t>
        <a:bodyPr/>
        <a:lstStyle/>
        <a:p>
          <a:endParaRPr lang="en-US"/>
        </a:p>
      </dgm:t>
    </dgm:pt>
    <dgm:pt modelId="{F991C883-BFDB-4DDF-962B-358C6D66458B}">
      <dgm:prSet/>
      <dgm:spPr/>
      <dgm:t>
        <a:bodyPr/>
        <a:lstStyle/>
        <a:p>
          <a:pPr rtl="0"/>
          <a:r>
            <a:rPr lang="en-US" baseline="0" dirty="0" smtClean="0"/>
            <a:t>Tri-partite Board</a:t>
          </a:r>
          <a:endParaRPr lang="en-US" dirty="0"/>
        </a:p>
      </dgm:t>
    </dgm:pt>
    <dgm:pt modelId="{595B3C82-40A9-4BEE-BD20-F510012667E2}" type="parTrans" cxnId="{6A70E512-FFC5-428D-BECE-54D2A8839382}">
      <dgm:prSet/>
      <dgm:spPr/>
      <dgm:t>
        <a:bodyPr/>
        <a:lstStyle/>
        <a:p>
          <a:endParaRPr lang="en-US"/>
        </a:p>
      </dgm:t>
    </dgm:pt>
    <dgm:pt modelId="{6A3939CD-EBB1-4F59-B875-B727D9978382}" type="sibTrans" cxnId="{6A70E512-FFC5-428D-BECE-54D2A8839382}">
      <dgm:prSet/>
      <dgm:spPr/>
      <dgm:t>
        <a:bodyPr/>
        <a:lstStyle/>
        <a:p>
          <a:endParaRPr lang="en-US"/>
        </a:p>
      </dgm:t>
    </dgm:pt>
    <dgm:pt modelId="{FB769065-8500-4424-93BA-87D80780458A}" type="pres">
      <dgm:prSet presAssocID="{DAB85317-B733-404F-A0CE-2B29058AF065}" presName="CompostProcess" presStyleCnt="0">
        <dgm:presLayoutVars>
          <dgm:dir/>
          <dgm:resizeHandles val="exact"/>
        </dgm:presLayoutVars>
      </dgm:prSet>
      <dgm:spPr/>
      <dgm:t>
        <a:bodyPr/>
        <a:lstStyle/>
        <a:p>
          <a:endParaRPr lang="en-US"/>
        </a:p>
      </dgm:t>
    </dgm:pt>
    <dgm:pt modelId="{4033CAED-4420-4EED-A40C-D739DD6C9263}" type="pres">
      <dgm:prSet presAssocID="{DAB85317-B733-404F-A0CE-2B29058AF065}" presName="arrow" presStyleLbl="bgShp" presStyleIdx="0" presStyleCnt="1"/>
      <dgm:spPr/>
    </dgm:pt>
    <dgm:pt modelId="{55A64C6D-EF4E-4735-8570-5AA857BBD9FB}" type="pres">
      <dgm:prSet presAssocID="{DAB85317-B733-404F-A0CE-2B29058AF065}" presName="linearProcess" presStyleCnt="0"/>
      <dgm:spPr/>
    </dgm:pt>
    <dgm:pt modelId="{C5F68D62-EF71-402C-B9AA-A65F492C8F0B}" type="pres">
      <dgm:prSet presAssocID="{F8A0AA19-EAD2-4F58-ADD4-FB9B4A6D5CF5}" presName="textNode" presStyleLbl="node1" presStyleIdx="0" presStyleCnt="7">
        <dgm:presLayoutVars>
          <dgm:bulletEnabled val="1"/>
        </dgm:presLayoutVars>
      </dgm:prSet>
      <dgm:spPr/>
      <dgm:t>
        <a:bodyPr/>
        <a:lstStyle/>
        <a:p>
          <a:endParaRPr lang="en-US"/>
        </a:p>
      </dgm:t>
    </dgm:pt>
    <dgm:pt modelId="{4B46E0BB-EA6C-45A1-AD3A-05CA7ABD5332}" type="pres">
      <dgm:prSet presAssocID="{7B1A2E02-CDB2-4533-B385-E7FA24227FF2}" presName="sibTrans" presStyleCnt="0"/>
      <dgm:spPr/>
    </dgm:pt>
    <dgm:pt modelId="{385681CD-04E4-41FE-8F3E-01068F896CDD}" type="pres">
      <dgm:prSet presAssocID="{5F4F4AFB-CB5B-4694-9CE2-48C075EFCB57}" presName="textNode" presStyleLbl="node1" presStyleIdx="1" presStyleCnt="7">
        <dgm:presLayoutVars>
          <dgm:bulletEnabled val="1"/>
        </dgm:presLayoutVars>
      </dgm:prSet>
      <dgm:spPr/>
      <dgm:t>
        <a:bodyPr/>
        <a:lstStyle/>
        <a:p>
          <a:endParaRPr lang="en-US"/>
        </a:p>
      </dgm:t>
    </dgm:pt>
    <dgm:pt modelId="{245B5B5E-BB2F-45A3-A632-75FE95F433B9}" type="pres">
      <dgm:prSet presAssocID="{0926EF9A-4616-4A83-9196-5CB4C1383824}" presName="sibTrans" presStyleCnt="0"/>
      <dgm:spPr/>
    </dgm:pt>
    <dgm:pt modelId="{D2843E3D-3ED3-49FE-B03C-1DF43C8564E2}" type="pres">
      <dgm:prSet presAssocID="{97DAD80F-E99E-493E-AC91-DDE925CE9056}" presName="textNode" presStyleLbl="node1" presStyleIdx="2" presStyleCnt="7">
        <dgm:presLayoutVars>
          <dgm:bulletEnabled val="1"/>
        </dgm:presLayoutVars>
      </dgm:prSet>
      <dgm:spPr/>
      <dgm:t>
        <a:bodyPr/>
        <a:lstStyle/>
        <a:p>
          <a:endParaRPr lang="en-US"/>
        </a:p>
      </dgm:t>
    </dgm:pt>
    <dgm:pt modelId="{F75F5A4D-CF47-4A84-8C1A-31E28A8E8849}" type="pres">
      <dgm:prSet presAssocID="{3685946D-6329-4ED6-BE2E-66A0A90030F2}" presName="sibTrans" presStyleCnt="0"/>
      <dgm:spPr/>
    </dgm:pt>
    <dgm:pt modelId="{A568CC1C-BF35-4EB2-8223-36B41F28EFA6}" type="pres">
      <dgm:prSet presAssocID="{1E32E969-42B5-45B4-BFFD-0F093EA80A05}" presName="textNode" presStyleLbl="node1" presStyleIdx="3" presStyleCnt="7">
        <dgm:presLayoutVars>
          <dgm:bulletEnabled val="1"/>
        </dgm:presLayoutVars>
      </dgm:prSet>
      <dgm:spPr/>
      <dgm:t>
        <a:bodyPr/>
        <a:lstStyle/>
        <a:p>
          <a:endParaRPr lang="en-US"/>
        </a:p>
      </dgm:t>
    </dgm:pt>
    <dgm:pt modelId="{B3C6CEEB-1B79-4DA9-BE2D-FD1B2BF2B444}" type="pres">
      <dgm:prSet presAssocID="{316259DC-B68B-4F3B-A6BB-42473D0D514C}" presName="sibTrans" presStyleCnt="0"/>
      <dgm:spPr/>
    </dgm:pt>
    <dgm:pt modelId="{D4C7CBBD-EFF6-4E99-A25F-37F312403B88}" type="pres">
      <dgm:prSet presAssocID="{BB2B13BA-5B7C-4E87-971F-9ABEA0A410C3}" presName="textNode" presStyleLbl="node1" presStyleIdx="4" presStyleCnt="7">
        <dgm:presLayoutVars>
          <dgm:bulletEnabled val="1"/>
        </dgm:presLayoutVars>
      </dgm:prSet>
      <dgm:spPr/>
      <dgm:t>
        <a:bodyPr/>
        <a:lstStyle/>
        <a:p>
          <a:endParaRPr lang="en-US"/>
        </a:p>
      </dgm:t>
    </dgm:pt>
    <dgm:pt modelId="{B348D0FD-EDF9-4297-94FF-A8EB8A628CF7}" type="pres">
      <dgm:prSet presAssocID="{5E66BFCA-A60C-4F97-AAD7-73977E5E7678}" presName="sibTrans" presStyleCnt="0"/>
      <dgm:spPr/>
    </dgm:pt>
    <dgm:pt modelId="{93AE5D22-0F5F-49B8-9E50-BEB1F60D910C}" type="pres">
      <dgm:prSet presAssocID="{5454DAEE-1C72-4906-893F-659163288E6D}" presName="textNode" presStyleLbl="node1" presStyleIdx="5" presStyleCnt="7">
        <dgm:presLayoutVars>
          <dgm:bulletEnabled val="1"/>
        </dgm:presLayoutVars>
      </dgm:prSet>
      <dgm:spPr/>
      <dgm:t>
        <a:bodyPr/>
        <a:lstStyle/>
        <a:p>
          <a:endParaRPr lang="en-US"/>
        </a:p>
      </dgm:t>
    </dgm:pt>
    <dgm:pt modelId="{053D6923-4743-4281-AEF6-023DA902C175}" type="pres">
      <dgm:prSet presAssocID="{774A7651-70A1-4322-9F13-9820424507EE}" presName="sibTrans" presStyleCnt="0"/>
      <dgm:spPr/>
    </dgm:pt>
    <dgm:pt modelId="{A26E832F-5F26-4A67-B28D-982D8E77DD42}" type="pres">
      <dgm:prSet presAssocID="{F991C883-BFDB-4DDF-962B-358C6D66458B}" presName="textNode" presStyleLbl="node1" presStyleIdx="6" presStyleCnt="7">
        <dgm:presLayoutVars>
          <dgm:bulletEnabled val="1"/>
        </dgm:presLayoutVars>
      </dgm:prSet>
      <dgm:spPr/>
      <dgm:t>
        <a:bodyPr/>
        <a:lstStyle/>
        <a:p>
          <a:endParaRPr lang="en-US"/>
        </a:p>
      </dgm:t>
    </dgm:pt>
  </dgm:ptLst>
  <dgm:cxnLst>
    <dgm:cxn modelId="{C843CE70-5C31-4BCC-903D-290AF83516EA}" srcId="{DAB85317-B733-404F-A0CE-2B29058AF065}" destId="{BB2B13BA-5B7C-4E87-971F-9ABEA0A410C3}" srcOrd="4" destOrd="0" parTransId="{459A4F17-97AA-4358-95A3-FFCD650B1679}" sibTransId="{5E66BFCA-A60C-4F97-AAD7-73977E5E7678}"/>
    <dgm:cxn modelId="{33834195-7EE9-4E7C-A97E-639B4102075E}" srcId="{DAB85317-B733-404F-A0CE-2B29058AF065}" destId="{1E32E969-42B5-45B4-BFFD-0F093EA80A05}" srcOrd="3" destOrd="0" parTransId="{8817C31D-53BF-4C7C-9E9B-37B3582DF387}" sibTransId="{316259DC-B68B-4F3B-A6BB-42473D0D514C}"/>
    <dgm:cxn modelId="{E3970DDD-9C5F-42FA-8149-87B7156732CC}" type="presOf" srcId="{1E32E969-42B5-45B4-BFFD-0F093EA80A05}" destId="{A568CC1C-BF35-4EB2-8223-36B41F28EFA6}" srcOrd="0" destOrd="0" presId="urn:microsoft.com/office/officeart/2005/8/layout/hProcess9"/>
    <dgm:cxn modelId="{0461BF56-0FEF-455C-92B8-EDA2F8C59753}" srcId="{DAB85317-B733-404F-A0CE-2B29058AF065}" destId="{5454DAEE-1C72-4906-893F-659163288E6D}" srcOrd="5" destOrd="0" parTransId="{9030A7D8-F689-475F-BA86-2AA689ADA9E9}" sibTransId="{774A7651-70A1-4322-9F13-9820424507EE}"/>
    <dgm:cxn modelId="{819B15AA-A9B6-4B62-8E05-CFF322D6C1F3}" type="presOf" srcId="{DAB85317-B733-404F-A0CE-2B29058AF065}" destId="{FB769065-8500-4424-93BA-87D80780458A}" srcOrd="0" destOrd="0" presId="urn:microsoft.com/office/officeart/2005/8/layout/hProcess9"/>
    <dgm:cxn modelId="{C0037FA3-E66D-49AF-8B51-BAD9359D8D9B}" type="presOf" srcId="{BB2B13BA-5B7C-4E87-971F-9ABEA0A410C3}" destId="{D4C7CBBD-EFF6-4E99-A25F-37F312403B88}" srcOrd="0" destOrd="0" presId="urn:microsoft.com/office/officeart/2005/8/layout/hProcess9"/>
    <dgm:cxn modelId="{6A70E512-FFC5-428D-BECE-54D2A8839382}" srcId="{DAB85317-B733-404F-A0CE-2B29058AF065}" destId="{F991C883-BFDB-4DDF-962B-358C6D66458B}" srcOrd="6" destOrd="0" parTransId="{595B3C82-40A9-4BEE-BD20-F510012667E2}" sibTransId="{6A3939CD-EBB1-4F59-B875-B727D9978382}"/>
    <dgm:cxn modelId="{3924E4E9-BF4C-4EC8-B126-90010AD6CC58}" type="presOf" srcId="{5454DAEE-1C72-4906-893F-659163288E6D}" destId="{93AE5D22-0F5F-49B8-9E50-BEB1F60D910C}" srcOrd="0" destOrd="0" presId="urn:microsoft.com/office/officeart/2005/8/layout/hProcess9"/>
    <dgm:cxn modelId="{D4F49665-3C6B-4453-B987-1F7C494F5911}" type="presOf" srcId="{5F4F4AFB-CB5B-4694-9CE2-48C075EFCB57}" destId="{385681CD-04E4-41FE-8F3E-01068F896CDD}" srcOrd="0" destOrd="0" presId="urn:microsoft.com/office/officeart/2005/8/layout/hProcess9"/>
    <dgm:cxn modelId="{1A8EAFEC-01CC-4D2D-81EF-CFBBC22B12C3}" srcId="{DAB85317-B733-404F-A0CE-2B29058AF065}" destId="{5F4F4AFB-CB5B-4694-9CE2-48C075EFCB57}" srcOrd="1" destOrd="0" parTransId="{3A881A0A-F37E-440A-9C3C-59F7DAD89810}" sibTransId="{0926EF9A-4616-4A83-9196-5CB4C1383824}"/>
    <dgm:cxn modelId="{89761509-1B8A-480F-BD92-CD37D3BC7C21}" srcId="{DAB85317-B733-404F-A0CE-2B29058AF065}" destId="{97DAD80F-E99E-493E-AC91-DDE925CE9056}" srcOrd="2" destOrd="0" parTransId="{2AADCFFA-B82E-48F6-92C3-975E157E7BA3}" sibTransId="{3685946D-6329-4ED6-BE2E-66A0A90030F2}"/>
    <dgm:cxn modelId="{74DD0685-CFC2-4200-8C8E-08EFED8DB268}" srcId="{DAB85317-B733-404F-A0CE-2B29058AF065}" destId="{F8A0AA19-EAD2-4F58-ADD4-FB9B4A6D5CF5}" srcOrd="0" destOrd="0" parTransId="{E1D64DC5-5401-4529-A798-9CCFEA191E19}" sibTransId="{7B1A2E02-CDB2-4533-B385-E7FA24227FF2}"/>
    <dgm:cxn modelId="{B8A79237-4EC7-48D4-A90C-B8E3BFFE6FA9}" type="presOf" srcId="{97DAD80F-E99E-493E-AC91-DDE925CE9056}" destId="{D2843E3D-3ED3-49FE-B03C-1DF43C8564E2}" srcOrd="0" destOrd="0" presId="urn:microsoft.com/office/officeart/2005/8/layout/hProcess9"/>
    <dgm:cxn modelId="{47AA9DEF-6A58-4C93-A606-61EDB81BB9BA}" type="presOf" srcId="{F8A0AA19-EAD2-4F58-ADD4-FB9B4A6D5CF5}" destId="{C5F68D62-EF71-402C-B9AA-A65F492C8F0B}" srcOrd="0" destOrd="0" presId="urn:microsoft.com/office/officeart/2005/8/layout/hProcess9"/>
    <dgm:cxn modelId="{02A08419-3112-4110-BCD2-2CDC46EBF8F5}" type="presOf" srcId="{F991C883-BFDB-4DDF-962B-358C6D66458B}" destId="{A26E832F-5F26-4A67-B28D-982D8E77DD42}" srcOrd="0" destOrd="0" presId="urn:microsoft.com/office/officeart/2005/8/layout/hProcess9"/>
    <dgm:cxn modelId="{8F1DD9CD-B272-4829-8D07-17DD4AA7BEC6}" type="presParOf" srcId="{FB769065-8500-4424-93BA-87D80780458A}" destId="{4033CAED-4420-4EED-A40C-D739DD6C9263}" srcOrd="0" destOrd="0" presId="urn:microsoft.com/office/officeart/2005/8/layout/hProcess9"/>
    <dgm:cxn modelId="{403F1276-B2FA-449B-A65E-CDC12CD90D35}" type="presParOf" srcId="{FB769065-8500-4424-93BA-87D80780458A}" destId="{55A64C6D-EF4E-4735-8570-5AA857BBD9FB}" srcOrd="1" destOrd="0" presId="urn:microsoft.com/office/officeart/2005/8/layout/hProcess9"/>
    <dgm:cxn modelId="{825DB344-1621-4AE1-82CA-C20FF3049AEC}" type="presParOf" srcId="{55A64C6D-EF4E-4735-8570-5AA857BBD9FB}" destId="{C5F68D62-EF71-402C-B9AA-A65F492C8F0B}" srcOrd="0" destOrd="0" presId="urn:microsoft.com/office/officeart/2005/8/layout/hProcess9"/>
    <dgm:cxn modelId="{8E52A5AD-FB29-464A-A770-1F55E8019D2C}" type="presParOf" srcId="{55A64C6D-EF4E-4735-8570-5AA857BBD9FB}" destId="{4B46E0BB-EA6C-45A1-AD3A-05CA7ABD5332}" srcOrd="1" destOrd="0" presId="urn:microsoft.com/office/officeart/2005/8/layout/hProcess9"/>
    <dgm:cxn modelId="{5DF1BF40-F856-4C05-837F-CE779AA584B3}" type="presParOf" srcId="{55A64C6D-EF4E-4735-8570-5AA857BBD9FB}" destId="{385681CD-04E4-41FE-8F3E-01068F896CDD}" srcOrd="2" destOrd="0" presId="urn:microsoft.com/office/officeart/2005/8/layout/hProcess9"/>
    <dgm:cxn modelId="{A248A940-993E-41F6-822A-80DB281C96DD}" type="presParOf" srcId="{55A64C6D-EF4E-4735-8570-5AA857BBD9FB}" destId="{245B5B5E-BB2F-45A3-A632-75FE95F433B9}" srcOrd="3" destOrd="0" presId="urn:microsoft.com/office/officeart/2005/8/layout/hProcess9"/>
    <dgm:cxn modelId="{90A46C52-BC28-4D30-A78F-4FD519F86B7A}" type="presParOf" srcId="{55A64C6D-EF4E-4735-8570-5AA857BBD9FB}" destId="{D2843E3D-3ED3-49FE-B03C-1DF43C8564E2}" srcOrd="4" destOrd="0" presId="urn:microsoft.com/office/officeart/2005/8/layout/hProcess9"/>
    <dgm:cxn modelId="{89B0127A-D156-41D3-9FEA-4FCB10A8B8C8}" type="presParOf" srcId="{55A64C6D-EF4E-4735-8570-5AA857BBD9FB}" destId="{F75F5A4D-CF47-4A84-8C1A-31E28A8E8849}" srcOrd="5" destOrd="0" presId="urn:microsoft.com/office/officeart/2005/8/layout/hProcess9"/>
    <dgm:cxn modelId="{943A942C-989B-4E1A-A33B-C12C6A822820}" type="presParOf" srcId="{55A64C6D-EF4E-4735-8570-5AA857BBD9FB}" destId="{A568CC1C-BF35-4EB2-8223-36B41F28EFA6}" srcOrd="6" destOrd="0" presId="urn:microsoft.com/office/officeart/2005/8/layout/hProcess9"/>
    <dgm:cxn modelId="{2EDAFE5E-3ABA-42D6-BEE4-0FB84C5E169A}" type="presParOf" srcId="{55A64C6D-EF4E-4735-8570-5AA857BBD9FB}" destId="{B3C6CEEB-1B79-4DA9-BE2D-FD1B2BF2B444}" srcOrd="7" destOrd="0" presId="urn:microsoft.com/office/officeart/2005/8/layout/hProcess9"/>
    <dgm:cxn modelId="{1E900728-661C-4339-A05A-A329ED306ACE}" type="presParOf" srcId="{55A64C6D-EF4E-4735-8570-5AA857BBD9FB}" destId="{D4C7CBBD-EFF6-4E99-A25F-37F312403B88}" srcOrd="8" destOrd="0" presId="urn:microsoft.com/office/officeart/2005/8/layout/hProcess9"/>
    <dgm:cxn modelId="{85E03F0E-00BC-4D98-9641-746232427E1D}" type="presParOf" srcId="{55A64C6D-EF4E-4735-8570-5AA857BBD9FB}" destId="{B348D0FD-EDF9-4297-94FF-A8EB8A628CF7}" srcOrd="9" destOrd="0" presId="urn:microsoft.com/office/officeart/2005/8/layout/hProcess9"/>
    <dgm:cxn modelId="{31A18AE5-CB04-4051-8576-33E808F3D15E}" type="presParOf" srcId="{55A64C6D-EF4E-4735-8570-5AA857BBD9FB}" destId="{93AE5D22-0F5F-49B8-9E50-BEB1F60D910C}" srcOrd="10" destOrd="0" presId="urn:microsoft.com/office/officeart/2005/8/layout/hProcess9"/>
    <dgm:cxn modelId="{B8B28B48-57C3-4E08-9723-9E340361A13F}" type="presParOf" srcId="{55A64C6D-EF4E-4735-8570-5AA857BBD9FB}" destId="{053D6923-4743-4281-AEF6-023DA902C175}" srcOrd="11" destOrd="0" presId="urn:microsoft.com/office/officeart/2005/8/layout/hProcess9"/>
    <dgm:cxn modelId="{B755F116-AD00-48FA-9CBA-734AEE76AEC4}" type="presParOf" srcId="{55A64C6D-EF4E-4735-8570-5AA857BBD9FB}" destId="{A26E832F-5F26-4A67-B28D-982D8E77DD42}"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88EF5A-8660-440C-9FBC-9A441C3B6ABC}"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n-US"/>
        </a:p>
      </dgm:t>
    </dgm:pt>
    <dgm:pt modelId="{C68676EE-2524-4D9E-A5D5-B09AE8942B20}">
      <dgm:prSet/>
      <dgm:spPr/>
      <dgm:t>
        <a:bodyPr/>
        <a:lstStyle/>
        <a:p>
          <a:pPr rtl="0"/>
          <a:r>
            <a:rPr lang="en-US" baseline="0" smtClean="0"/>
            <a:t>“What contribution would you like to know you've had at the end of service on the board?”</a:t>
          </a:r>
          <a:endParaRPr lang="en-US"/>
        </a:p>
      </dgm:t>
    </dgm:pt>
    <dgm:pt modelId="{AE3E7F5F-1E62-4D8E-B5CC-1F8786E0D412}" type="parTrans" cxnId="{56917634-D516-41E0-8FEA-2332BC19A836}">
      <dgm:prSet/>
      <dgm:spPr/>
      <dgm:t>
        <a:bodyPr/>
        <a:lstStyle/>
        <a:p>
          <a:endParaRPr lang="en-US"/>
        </a:p>
      </dgm:t>
    </dgm:pt>
    <dgm:pt modelId="{C8A44C6E-38F3-40E4-B1BE-78D81EDE9517}" type="sibTrans" cxnId="{56917634-D516-41E0-8FEA-2332BC19A836}">
      <dgm:prSet/>
      <dgm:spPr/>
      <dgm:t>
        <a:bodyPr/>
        <a:lstStyle/>
        <a:p>
          <a:endParaRPr lang="en-US"/>
        </a:p>
      </dgm:t>
    </dgm:pt>
    <dgm:pt modelId="{2F6F6F9C-B5BC-4351-8E46-FFA8CEBD03EB}" type="pres">
      <dgm:prSet presAssocID="{F688EF5A-8660-440C-9FBC-9A441C3B6ABC}" presName="Name0" presStyleCnt="0">
        <dgm:presLayoutVars>
          <dgm:chMax/>
          <dgm:chPref/>
          <dgm:dir/>
        </dgm:presLayoutVars>
      </dgm:prSet>
      <dgm:spPr/>
      <dgm:t>
        <a:bodyPr/>
        <a:lstStyle/>
        <a:p>
          <a:endParaRPr lang="en-US"/>
        </a:p>
      </dgm:t>
    </dgm:pt>
    <dgm:pt modelId="{1C3C38E8-5EA6-4C1B-A7B0-C6A79CE59C94}" type="pres">
      <dgm:prSet presAssocID="{C68676EE-2524-4D9E-A5D5-B09AE8942B20}" presName="composite" presStyleCnt="0">
        <dgm:presLayoutVars>
          <dgm:chMax/>
          <dgm:chPref/>
        </dgm:presLayoutVars>
      </dgm:prSet>
      <dgm:spPr/>
    </dgm:pt>
    <dgm:pt modelId="{5B569081-0416-4B8F-B42B-96249694224F}" type="pres">
      <dgm:prSet presAssocID="{C68676EE-2524-4D9E-A5D5-B09AE8942B20}" presName="Image" presStyleLbl="bgImgPlace1" presStyleIdx="0" presStyleCnt="1"/>
      <dgm:spPr>
        <a:blipFill rotWithShape="1">
          <a:blip xmlns:r="http://schemas.openxmlformats.org/officeDocument/2006/relationships" r:embed="rId1"/>
          <a:stretch>
            <a:fillRect/>
          </a:stretch>
        </a:blipFill>
      </dgm:spPr>
    </dgm:pt>
    <dgm:pt modelId="{721E3803-45DC-4B68-9CCA-1EDFCDC0ACC6}" type="pres">
      <dgm:prSet presAssocID="{C68676EE-2524-4D9E-A5D5-B09AE8942B20}" presName="ParentText" presStyleLbl="revTx" presStyleIdx="0" presStyleCnt="1">
        <dgm:presLayoutVars>
          <dgm:chMax val="0"/>
          <dgm:chPref val="0"/>
          <dgm:bulletEnabled val="1"/>
        </dgm:presLayoutVars>
      </dgm:prSet>
      <dgm:spPr/>
      <dgm:t>
        <a:bodyPr/>
        <a:lstStyle/>
        <a:p>
          <a:endParaRPr lang="en-US"/>
        </a:p>
      </dgm:t>
    </dgm:pt>
    <dgm:pt modelId="{D3AE7120-A8F4-4A20-A6CE-001F53F8FE18}" type="pres">
      <dgm:prSet presAssocID="{C68676EE-2524-4D9E-A5D5-B09AE8942B20}" presName="tlFrame" presStyleLbl="node1" presStyleIdx="0" presStyleCnt="4"/>
      <dgm:spPr/>
    </dgm:pt>
    <dgm:pt modelId="{19C18F0F-7D05-462A-9FA7-91E8185BF100}" type="pres">
      <dgm:prSet presAssocID="{C68676EE-2524-4D9E-A5D5-B09AE8942B20}" presName="trFrame" presStyleLbl="node1" presStyleIdx="1" presStyleCnt="4"/>
      <dgm:spPr/>
    </dgm:pt>
    <dgm:pt modelId="{B880ED28-8F0D-4C8C-AA3F-44AED0326C08}" type="pres">
      <dgm:prSet presAssocID="{C68676EE-2524-4D9E-A5D5-B09AE8942B20}" presName="blFrame" presStyleLbl="node1" presStyleIdx="2" presStyleCnt="4"/>
      <dgm:spPr/>
    </dgm:pt>
    <dgm:pt modelId="{CA8A5A76-05E9-48D5-A406-0477B55F8D85}" type="pres">
      <dgm:prSet presAssocID="{C68676EE-2524-4D9E-A5D5-B09AE8942B20}" presName="brFrame" presStyleLbl="node1" presStyleIdx="3" presStyleCnt="4"/>
      <dgm:spPr/>
    </dgm:pt>
  </dgm:ptLst>
  <dgm:cxnLst>
    <dgm:cxn modelId="{56917634-D516-41E0-8FEA-2332BC19A836}" srcId="{F688EF5A-8660-440C-9FBC-9A441C3B6ABC}" destId="{C68676EE-2524-4D9E-A5D5-B09AE8942B20}" srcOrd="0" destOrd="0" parTransId="{AE3E7F5F-1E62-4D8E-B5CC-1F8786E0D412}" sibTransId="{C8A44C6E-38F3-40E4-B1BE-78D81EDE9517}"/>
    <dgm:cxn modelId="{99AB81F6-8E14-48F4-AA37-0C4D8250CA0D}" type="presOf" srcId="{F688EF5A-8660-440C-9FBC-9A441C3B6ABC}" destId="{2F6F6F9C-B5BC-4351-8E46-FFA8CEBD03EB}" srcOrd="0" destOrd="0" presId="urn:microsoft.com/office/officeart/2009/3/layout/FramedTextPicture"/>
    <dgm:cxn modelId="{2D591426-F3E5-4F79-9E20-CFE27AFEDABE}" type="presOf" srcId="{C68676EE-2524-4D9E-A5D5-B09AE8942B20}" destId="{721E3803-45DC-4B68-9CCA-1EDFCDC0ACC6}" srcOrd="0" destOrd="0" presId="urn:microsoft.com/office/officeart/2009/3/layout/FramedTextPicture"/>
    <dgm:cxn modelId="{253D58EB-0D24-485C-AD7F-36FD345A43FD}" type="presParOf" srcId="{2F6F6F9C-B5BC-4351-8E46-FFA8CEBD03EB}" destId="{1C3C38E8-5EA6-4C1B-A7B0-C6A79CE59C94}" srcOrd="0" destOrd="0" presId="urn:microsoft.com/office/officeart/2009/3/layout/FramedTextPicture"/>
    <dgm:cxn modelId="{76B211B7-15A9-43A0-BF85-673D0F3D9262}" type="presParOf" srcId="{1C3C38E8-5EA6-4C1B-A7B0-C6A79CE59C94}" destId="{5B569081-0416-4B8F-B42B-96249694224F}" srcOrd="0" destOrd="0" presId="urn:microsoft.com/office/officeart/2009/3/layout/FramedTextPicture"/>
    <dgm:cxn modelId="{32DE5D18-C657-4736-BA41-7CB5EC2DEC16}" type="presParOf" srcId="{1C3C38E8-5EA6-4C1B-A7B0-C6A79CE59C94}" destId="{721E3803-45DC-4B68-9CCA-1EDFCDC0ACC6}" srcOrd="1" destOrd="0" presId="urn:microsoft.com/office/officeart/2009/3/layout/FramedTextPicture"/>
    <dgm:cxn modelId="{B3ED94C5-1E5E-4DDC-BFF0-A1F761E6E6B8}" type="presParOf" srcId="{1C3C38E8-5EA6-4C1B-A7B0-C6A79CE59C94}" destId="{D3AE7120-A8F4-4A20-A6CE-001F53F8FE18}" srcOrd="2" destOrd="0" presId="urn:microsoft.com/office/officeart/2009/3/layout/FramedTextPicture"/>
    <dgm:cxn modelId="{C01F4ABC-32C1-418C-8E84-B1D47A8BCCC8}" type="presParOf" srcId="{1C3C38E8-5EA6-4C1B-A7B0-C6A79CE59C94}" destId="{19C18F0F-7D05-462A-9FA7-91E8185BF100}" srcOrd="3" destOrd="0" presId="urn:microsoft.com/office/officeart/2009/3/layout/FramedTextPicture"/>
    <dgm:cxn modelId="{F398B72F-6135-4847-99D1-755BB2B14F30}" type="presParOf" srcId="{1C3C38E8-5EA6-4C1B-A7B0-C6A79CE59C94}" destId="{B880ED28-8F0D-4C8C-AA3F-44AED0326C08}" srcOrd="4" destOrd="0" presId="urn:microsoft.com/office/officeart/2009/3/layout/FramedTextPicture"/>
    <dgm:cxn modelId="{5EC1B397-8DCA-472B-BE7E-8734C7C60D06}" type="presParOf" srcId="{1C3C38E8-5EA6-4C1B-A7B0-C6A79CE59C94}" destId="{CA8A5A76-05E9-48D5-A406-0477B55F8D85}"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23D192-A858-433E-8D3A-7887F12787AF}"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738F4C8A-A825-4AFE-9446-A8B764292D23}">
      <dgm:prSet phldrT="[Text]" custT="1"/>
      <dgm:spPr/>
      <dgm:t>
        <a:bodyPr/>
        <a:lstStyle/>
        <a:p>
          <a:r>
            <a:rPr lang="en-US" sz="2800" b="1" dirty="0" smtClean="0"/>
            <a:t>Recommendation</a:t>
          </a:r>
          <a:endParaRPr lang="en-US" sz="2800" b="1" dirty="0"/>
        </a:p>
      </dgm:t>
    </dgm:pt>
    <dgm:pt modelId="{03B0D4B0-BE21-40B1-9F06-5FC732C1DF28}" type="parTrans" cxnId="{28EF7F8E-43FF-49D1-9AAE-E093926C4C28}">
      <dgm:prSet/>
      <dgm:spPr/>
      <dgm:t>
        <a:bodyPr/>
        <a:lstStyle/>
        <a:p>
          <a:endParaRPr lang="en-US"/>
        </a:p>
      </dgm:t>
    </dgm:pt>
    <dgm:pt modelId="{74775839-058C-46DD-B163-B0C45E76D422}" type="sibTrans" cxnId="{28EF7F8E-43FF-49D1-9AAE-E093926C4C28}">
      <dgm:prSet/>
      <dgm:spPr/>
      <dgm:t>
        <a:bodyPr/>
        <a:lstStyle/>
        <a:p>
          <a:endParaRPr lang="en-US"/>
        </a:p>
      </dgm:t>
    </dgm:pt>
    <dgm:pt modelId="{9390727C-FBB2-409D-96B1-2BF77A642E80}">
      <dgm:prSet phldrT="[Text]" custT="1"/>
      <dgm:spPr/>
      <dgm:t>
        <a:bodyPr/>
        <a:lstStyle/>
        <a:p>
          <a:r>
            <a:rPr lang="en-US" sz="2500" dirty="0" smtClean="0"/>
            <a:t>Have board members elected by full board (for nonprofit CAAs) or governing officials (for public CAAs) once chosen through appropriate selection process</a:t>
          </a:r>
          <a:endParaRPr lang="en-US" sz="2500" dirty="0"/>
        </a:p>
      </dgm:t>
    </dgm:pt>
    <dgm:pt modelId="{D0C4E98A-0A14-4FFE-AC42-67CB6482834E}" type="parTrans" cxnId="{93B08F6E-9A1D-4002-8137-495408EA02C1}">
      <dgm:prSet/>
      <dgm:spPr/>
      <dgm:t>
        <a:bodyPr/>
        <a:lstStyle/>
        <a:p>
          <a:endParaRPr lang="en-US"/>
        </a:p>
      </dgm:t>
    </dgm:pt>
    <dgm:pt modelId="{C49D84AF-1736-4EFA-96AC-B69FD5B6052D}" type="sibTrans" cxnId="{93B08F6E-9A1D-4002-8137-495408EA02C1}">
      <dgm:prSet/>
      <dgm:spPr/>
      <dgm:t>
        <a:bodyPr/>
        <a:lstStyle/>
        <a:p>
          <a:endParaRPr lang="en-US"/>
        </a:p>
      </dgm:t>
    </dgm:pt>
    <dgm:pt modelId="{A41E5F94-CBDC-4FA0-8EC8-16DF9A226683}" type="pres">
      <dgm:prSet presAssocID="{2123D192-A858-433E-8D3A-7887F12787AF}" presName="linear" presStyleCnt="0">
        <dgm:presLayoutVars>
          <dgm:dir/>
          <dgm:animLvl val="lvl"/>
          <dgm:resizeHandles val="exact"/>
        </dgm:presLayoutVars>
      </dgm:prSet>
      <dgm:spPr/>
      <dgm:t>
        <a:bodyPr/>
        <a:lstStyle/>
        <a:p>
          <a:endParaRPr lang="en-US"/>
        </a:p>
      </dgm:t>
    </dgm:pt>
    <dgm:pt modelId="{E38F61ED-B0A5-46B1-9FB5-52AAE806B209}" type="pres">
      <dgm:prSet presAssocID="{738F4C8A-A825-4AFE-9446-A8B764292D23}" presName="parentLin" presStyleCnt="0"/>
      <dgm:spPr/>
    </dgm:pt>
    <dgm:pt modelId="{AA46F869-8D95-4731-93B4-AE9787856E40}" type="pres">
      <dgm:prSet presAssocID="{738F4C8A-A825-4AFE-9446-A8B764292D23}" presName="parentLeftMargin" presStyleLbl="node1" presStyleIdx="0" presStyleCnt="1"/>
      <dgm:spPr/>
      <dgm:t>
        <a:bodyPr/>
        <a:lstStyle/>
        <a:p>
          <a:endParaRPr lang="en-US"/>
        </a:p>
      </dgm:t>
    </dgm:pt>
    <dgm:pt modelId="{6168A9AE-54AD-4BC3-B7D5-7524D7F57D8D}" type="pres">
      <dgm:prSet presAssocID="{738F4C8A-A825-4AFE-9446-A8B764292D23}" presName="parentText" presStyleLbl="node1" presStyleIdx="0" presStyleCnt="1">
        <dgm:presLayoutVars>
          <dgm:chMax val="0"/>
          <dgm:bulletEnabled val="1"/>
        </dgm:presLayoutVars>
      </dgm:prSet>
      <dgm:spPr/>
      <dgm:t>
        <a:bodyPr/>
        <a:lstStyle/>
        <a:p>
          <a:endParaRPr lang="en-US"/>
        </a:p>
      </dgm:t>
    </dgm:pt>
    <dgm:pt modelId="{540BDABC-5A23-4274-B632-04A01FB54D1F}" type="pres">
      <dgm:prSet presAssocID="{738F4C8A-A825-4AFE-9446-A8B764292D23}" presName="negativeSpace" presStyleCnt="0"/>
      <dgm:spPr/>
    </dgm:pt>
    <dgm:pt modelId="{8AC69E4F-1529-4C2E-A6A7-3875190DBD46}" type="pres">
      <dgm:prSet presAssocID="{738F4C8A-A825-4AFE-9446-A8B764292D23}" presName="childText" presStyleLbl="conFgAcc1" presStyleIdx="0" presStyleCnt="1" custLinFactNeighborY="-35633">
        <dgm:presLayoutVars>
          <dgm:bulletEnabled val="1"/>
        </dgm:presLayoutVars>
      </dgm:prSet>
      <dgm:spPr/>
      <dgm:t>
        <a:bodyPr/>
        <a:lstStyle/>
        <a:p>
          <a:endParaRPr lang="en-US"/>
        </a:p>
      </dgm:t>
    </dgm:pt>
  </dgm:ptLst>
  <dgm:cxnLst>
    <dgm:cxn modelId="{E101B805-258B-44C5-9595-DFF4894CD1B5}" type="presOf" srcId="{9390727C-FBB2-409D-96B1-2BF77A642E80}" destId="{8AC69E4F-1529-4C2E-A6A7-3875190DBD46}" srcOrd="0" destOrd="0" presId="urn:microsoft.com/office/officeart/2005/8/layout/list1"/>
    <dgm:cxn modelId="{0E85A5EF-DB75-4612-8069-8134F9623063}" type="presOf" srcId="{738F4C8A-A825-4AFE-9446-A8B764292D23}" destId="{6168A9AE-54AD-4BC3-B7D5-7524D7F57D8D}" srcOrd="1" destOrd="0" presId="urn:microsoft.com/office/officeart/2005/8/layout/list1"/>
    <dgm:cxn modelId="{93B08F6E-9A1D-4002-8137-495408EA02C1}" srcId="{738F4C8A-A825-4AFE-9446-A8B764292D23}" destId="{9390727C-FBB2-409D-96B1-2BF77A642E80}" srcOrd="0" destOrd="0" parTransId="{D0C4E98A-0A14-4FFE-AC42-67CB6482834E}" sibTransId="{C49D84AF-1736-4EFA-96AC-B69FD5B6052D}"/>
    <dgm:cxn modelId="{97885D6A-75AA-444E-B5D5-1B6B6FDA3A9C}" type="presOf" srcId="{2123D192-A858-433E-8D3A-7887F12787AF}" destId="{A41E5F94-CBDC-4FA0-8EC8-16DF9A226683}" srcOrd="0" destOrd="0" presId="urn:microsoft.com/office/officeart/2005/8/layout/list1"/>
    <dgm:cxn modelId="{FB6B2E00-6A0C-4910-80C7-4849D3F9F24E}" type="presOf" srcId="{738F4C8A-A825-4AFE-9446-A8B764292D23}" destId="{AA46F869-8D95-4731-93B4-AE9787856E40}" srcOrd="0" destOrd="0" presId="urn:microsoft.com/office/officeart/2005/8/layout/list1"/>
    <dgm:cxn modelId="{28EF7F8E-43FF-49D1-9AAE-E093926C4C28}" srcId="{2123D192-A858-433E-8D3A-7887F12787AF}" destId="{738F4C8A-A825-4AFE-9446-A8B764292D23}" srcOrd="0" destOrd="0" parTransId="{03B0D4B0-BE21-40B1-9F06-5FC732C1DF28}" sibTransId="{74775839-058C-46DD-B163-B0C45E76D422}"/>
    <dgm:cxn modelId="{5C2C2147-6BB0-44A9-AF00-5734D8211EB2}" type="presParOf" srcId="{A41E5F94-CBDC-4FA0-8EC8-16DF9A226683}" destId="{E38F61ED-B0A5-46B1-9FB5-52AAE806B209}" srcOrd="0" destOrd="0" presId="urn:microsoft.com/office/officeart/2005/8/layout/list1"/>
    <dgm:cxn modelId="{97012D32-4885-42CC-B25C-AF8A37C37A29}" type="presParOf" srcId="{E38F61ED-B0A5-46B1-9FB5-52AAE806B209}" destId="{AA46F869-8D95-4731-93B4-AE9787856E40}" srcOrd="0" destOrd="0" presId="urn:microsoft.com/office/officeart/2005/8/layout/list1"/>
    <dgm:cxn modelId="{B7E163B0-27BC-44F9-81B3-619EBD7AD344}" type="presParOf" srcId="{E38F61ED-B0A5-46B1-9FB5-52AAE806B209}" destId="{6168A9AE-54AD-4BC3-B7D5-7524D7F57D8D}" srcOrd="1" destOrd="0" presId="urn:microsoft.com/office/officeart/2005/8/layout/list1"/>
    <dgm:cxn modelId="{A4B359EC-E5C0-4F91-8373-48238BB286F6}" type="presParOf" srcId="{A41E5F94-CBDC-4FA0-8EC8-16DF9A226683}" destId="{540BDABC-5A23-4274-B632-04A01FB54D1F}" srcOrd="1" destOrd="0" presId="urn:microsoft.com/office/officeart/2005/8/layout/list1"/>
    <dgm:cxn modelId="{4CA0AF11-6130-4AA3-933E-65D7A53FAF3A}" type="presParOf" srcId="{A41E5F94-CBDC-4FA0-8EC8-16DF9A226683}" destId="{8AC69E4F-1529-4C2E-A6A7-3875190DBD4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F273DD-AB54-486B-9D19-AC49A58CEFF2}" type="doc">
      <dgm:prSet loTypeId="urn:microsoft.com/office/officeart/2005/8/layout/chart3" loCatId="cycle" qsTypeId="urn:microsoft.com/office/officeart/2005/8/quickstyle/simple1" qsCatId="simple" csTypeId="urn:microsoft.com/office/officeart/2005/8/colors/colorful3" csCatId="colorful" phldr="1"/>
      <dgm:spPr/>
      <dgm:t>
        <a:bodyPr/>
        <a:lstStyle/>
        <a:p>
          <a:endParaRPr lang="en-US"/>
        </a:p>
      </dgm:t>
    </dgm:pt>
    <dgm:pt modelId="{63BC76EF-3447-4BBA-A1BB-90955566414C}">
      <dgm:prSet/>
      <dgm:spPr/>
      <dgm:t>
        <a:bodyPr/>
        <a:lstStyle/>
        <a:p>
          <a:pPr rtl="0"/>
          <a:r>
            <a:rPr lang="en-US" b="1" dirty="0" smtClean="0"/>
            <a:t>Remainder: Private Sector</a:t>
          </a:r>
          <a:endParaRPr lang="en-US" b="1" dirty="0"/>
        </a:p>
      </dgm:t>
    </dgm:pt>
    <dgm:pt modelId="{CB0F7FAB-9D8A-449B-A38A-9687DCD08F4E}" type="parTrans" cxnId="{622712AA-3F85-4601-BEB5-9F846573DFEA}">
      <dgm:prSet/>
      <dgm:spPr/>
      <dgm:t>
        <a:bodyPr/>
        <a:lstStyle/>
        <a:p>
          <a:endParaRPr lang="en-US"/>
        </a:p>
      </dgm:t>
    </dgm:pt>
    <dgm:pt modelId="{AE59E325-276F-4EB1-B559-C5528AF98924}" type="sibTrans" cxnId="{622712AA-3F85-4601-BEB5-9F846573DFEA}">
      <dgm:prSet/>
      <dgm:spPr/>
      <dgm:t>
        <a:bodyPr/>
        <a:lstStyle/>
        <a:p>
          <a:endParaRPr lang="en-US"/>
        </a:p>
      </dgm:t>
    </dgm:pt>
    <dgm:pt modelId="{9E963E75-169D-4B52-8195-C0487A59CA3B}">
      <dgm:prSet/>
      <dgm:spPr/>
      <dgm:t>
        <a:bodyPr/>
        <a:lstStyle/>
        <a:p>
          <a:pPr rtl="0"/>
          <a:r>
            <a:rPr lang="en-US" b="1" dirty="0" smtClean="0"/>
            <a:t>At least 1/3: Low-Income sector</a:t>
          </a:r>
          <a:endParaRPr lang="en-US" b="1" dirty="0"/>
        </a:p>
      </dgm:t>
    </dgm:pt>
    <dgm:pt modelId="{44289B98-6DE3-46E2-99CB-93FD317CC224}" type="parTrans" cxnId="{0CB8FB6A-91C0-4ED6-B146-D28AAF9FEDB9}">
      <dgm:prSet/>
      <dgm:spPr/>
      <dgm:t>
        <a:bodyPr/>
        <a:lstStyle/>
        <a:p>
          <a:endParaRPr lang="en-US"/>
        </a:p>
      </dgm:t>
    </dgm:pt>
    <dgm:pt modelId="{F2352D19-81F1-43B0-B241-17C396F4D934}" type="sibTrans" cxnId="{0CB8FB6A-91C0-4ED6-B146-D28AAF9FEDB9}">
      <dgm:prSet/>
      <dgm:spPr/>
      <dgm:t>
        <a:bodyPr/>
        <a:lstStyle/>
        <a:p>
          <a:endParaRPr lang="en-US"/>
        </a:p>
      </dgm:t>
    </dgm:pt>
    <dgm:pt modelId="{A9068150-F1D3-4DE6-BFE9-748609A79808}">
      <dgm:prSet/>
      <dgm:spPr/>
      <dgm:t>
        <a:bodyPr/>
        <a:lstStyle/>
        <a:p>
          <a:pPr rtl="0"/>
          <a:r>
            <a:rPr lang="en-US" b="1" dirty="0" smtClean="0"/>
            <a:t>1/3: Public Officials</a:t>
          </a:r>
          <a:endParaRPr lang="en-US" b="1" dirty="0"/>
        </a:p>
      </dgm:t>
    </dgm:pt>
    <dgm:pt modelId="{A8CE920F-B385-4EDB-AFB0-422EE77C987F}" type="sibTrans" cxnId="{FB73C089-C317-4D0B-91A2-6D5DF29F525C}">
      <dgm:prSet/>
      <dgm:spPr/>
      <dgm:t>
        <a:bodyPr/>
        <a:lstStyle/>
        <a:p>
          <a:endParaRPr lang="en-US"/>
        </a:p>
      </dgm:t>
    </dgm:pt>
    <dgm:pt modelId="{9E1FB6FB-0A8B-4678-83BC-06CA3D2621EE}" type="parTrans" cxnId="{FB73C089-C317-4D0B-91A2-6D5DF29F525C}">
      <dgm:prSet/>
      <dgm:spPr/>
      <dgm:t>
        <a:bodyPr/>
        <a:lstStyle/>
        <a:p>
          <a:endParaRPr lang="en-US"/>
        </a:p>
      </dgm:t>
    </dgm:pt>
    <dgm:pt modelId="{F9CE5FF5-BDB3-49B9-9D11-EE94F4E2F6FE}" type="pres">
      <dgm:prSet presAssocID="{93F273DD-AB54-486B-9D19-AC49A58CEFF2}" presName="compositeShape" presStyleCnt="0">
        <dgm:presLayoutVars>
          <dgm:chMax val="7"/>
          <dgm:dir/>
          <dgm:resizeHandles val="exact"/>
        </dgm:presLayoutVars>
      </dgm:prSet>
      <dgm:spPr/>
      <dgm:t>
        <a:bodyPr/>
        <a:lstStyle/>
        <a:p>
          <a:endParaRPr lang="en-US"/>
        </a:p>
      </dgm:t>
    </dgm:pt>
    <dgm:pt modelId="{BD20CD30-DD25-4CEE-A026-0582F6D1FBAF}" type="pres">
      <dgm:prSet presAssocID="{93F273DD-AB54-486B-9D19-AC49A58CEFF2}" presName="wedge1" presStyleLbl="node1" presStyleIdx="0" presStyleCnt="3" custLinFactNeighborX="-4337" custLinFactNeighborY="2316"/>
      <dgm:spPr/>
      <dgm:t>
        <a:bodyPr/>
        <a:lstStyle/>
        <a:p>
          <a:endParaRPr lang="en-US"/>
        </a:p>
      </dgm:t>
    </dgm:pt>
    <dgm:pt modelId="{77365DE0-6389-4FD7-A02E-F0D7AFA90D2A}" type="pres">
      <dgm:prSet presAssocID="{93F273DD-AB54-486B-9D19-AC49A58CEFF2}" presName="wedge1Tx" presStyleLbl="node1" presStyleIdx="0" presStyleCnt="3">
        <dgm:presLayoutVars>
          <dgm:chMax val="0"/>
          <dgm:chPref val="0"/>
          <dgm:bulletEnabled val="1"/>
        </dgm:presLayoutVars>
      </dgm:prSet>
      <dgm:spPr/>
      <dgm:t>
        <a:bodyPr/>
        <a:lstStyle/>
        <a:p>
          <a:endParaRPr lang="en-US"/>
        </a:p>
      </dgm:t>
    </dgm:pt>
    <dgm:pt modelId="{2A3A7D75-1743-4FD0-9B0C-66EE778D2EF5}" type="pres">
      <dgm:prSet presAssocID="{93F273DD-AB54-486B-9D19-AC49A58CEFF2}" presName="wedge2" presStyleLbl="node1" presStyleIdx="1" presStyleCnt="3"/>
      <dgm:spPr/>
      <dgm:t>
        <a:bodyPr/>
        <a:lstStyle/>
        <a:p>
          <a:endParaRPr lang="en-US"/>
        </a:p>
      </dgm:t>
    </dgm:pt>
    <dgm:pt modelId="{ED20FEA8-E157-46F0-B037-21525B0AA164}" type="pres">
      <dgm:prSet presAssocID="{93F273DD-AB54-486B-9D19-AC49A58CEFF2}" presName="wedge2Tx" presStyleLbl="node1" presStyleIdx="1" presStyleCnt="3">
        <dgm:presLayoutVars>
          <dgm:chMax val="0"/>
          <dgm:chPref val="0"/>
          <dgm:bulletEnabled val="1"/>
        </dgm:presLayoutVars>
      </dgm:prSet>
      <dgm:spPr/>
      <dgm:t>
        <a:bodyPr/>
        <a:lstStyle/>
        <a:p>
          <a:endParaRPr lang="en-US"/>
        </a:p>
      </dgm:t>
    </dgm:pt>
    <dgm:pt modelId="{1DB32DAC-D8BC-46B0-9FCA-AA295665A4BD}" type="pres">
      <dgm:prSet presAssocID="{93F273DD-AB54-486B-9D19-AC49A58CEFF2}" presName="wedge3" presStyleLbl="node1" presStyleIdx="2" presStyleCnt="3"/>
      <dgm:spPr/>
      <dgm:t>
        <a:bodyPr/>
        <a:lstStyle/>
        <a:p>
          <a:endParaRPr lang="en-US"/>
        </a:p>
      </dgm:t>
    </dgm:pt>
    <dgm:pt modelId="{329B1481-0D27-46F9-BE89-F593E1360A6E}" type="pres">
      <dgm:prSet presAssocID="{93F273DD-AB54-486B-9D19-AC49A58CEFF2}" presName="wedge3Tx" presStyleLbl="node1" presStyleIdx="2" presStyleCnt="3">
        <dgm:presLayoutVars>
          <dgm:chMax val="0"/>
          <dgm:chPref val="0"/>
          <dgm:bulletEnabled val="1"/>
        </dgm:presLayoutVars>
      </dgm:prSet>
      <dgm:spPr/>
      <dgm:t>
        <a:bodyPr/>
        <a:lstStyle/>
        <a:p>
          <a:endParaRPr lang="en-US"/>
        </a:p>
      </dgm:t>
    </dgm:pt>
  </dgm:ptLst>
  <dgm:cxnLst>
    <dgm:cxn modelId="{E50AD94F-2DD8-4EB0-BF65-6A65FC6B3149}" type="presOf" srcId="{A9068150-F1D3-4DE6-BFE9-748609A79808}" destId="{BD20CD30-DD25-4CEE-A026-0582F6D1FBAF}" srcOrd="0" destOrd="0" presId="urn:microsoft.com/office/officeart/2005/8/layout/chart3"/>
    <dgm:cxn modelId="{003BC67C-6490-4961-86FF-123B5112A2A7}" type="presOf" srcId="{63BC76EF-3447-4BBA-A1BB-90955566414C}" destId="{ED20FEA8-E157-46F0-B037-21525B0AA164}" srcOrd="1" destOrd="0" presId="urn:microsoft.com/office/officeart/2005/8/layout/chart3"/>
    <dgm:cxn modelId="{604FE998-5A96-4FF2-9EEA-9DBFD2DE2D7B}" type="presOf" srcId="{93F273DD-AB54-486B-9D19-AC49A58CEFF2}" destId="{F9CE5FF5-BDB3-49B9-9D11-EE94F4E2F6FE}" srcOrd="0" destOrd="0" presId="urn:microsoft.com/office/officeart/2005/8/layout/chart3"/>
    <dgm:cxn modelId="{FB73C089-C317-4D0B-91A2-6D5DF29F525C}" srcId="{93F273DD-AB54-486B-9D19-AC49A58CEFF2}" destId="{A9068150-F1D3-4DE6-BFE9-748609A79808}" srcOrd="0" destOrd="0" parTransId="{9E1FB6FB-0A8B-4678-83BC-06CA3D2621EE}" sibTransId="{A8CE920F-B385-4EDB-AFB0-422EE77C987F}"/>
    <dgm:cxn modelId="{C4369E59-152C-408A-BB82-BEA4B9EB18C9}" type="presOf" srcId="{63BC76EF-3447-4BBA-A1BB-90955566414C}" destId="{2A3A7D75-1743-4FD0-9B0C-66EE778D2EF5}" srcOrd="0" destOrd="0" presId="urn:microsoft.com/office/officeart/2005/8/layout/chart3"/>
    <dgm:cxn modelId="{622712AA-3F85-4601-BEB5-9F846573DFEA}" srcId="{93F273DD-AB54-486B-9D19-AC49A58CEFF2}" destId="{63BC76EF-3447-4BBA-A1BB-90955566414C}" srcOrd="1" destOrd="0" parTransId="{CB0F7FAB-9D8A-449B-A38A-9687DCD08F4E}" sibTransId="{AE59E325-276F-4EB1-B559-C5528AF98924}"/>
    <dgm:cxn modelId="{F1E49B66-9222-48F4-987D-2F4363B9D98C}" type="presOf" srcId="{A9068150-F1D3-4DE6-BFE9-748609A79808}" destId="{77365DE0-6389-4FD7-A02E-F0D7AFA90D2A}" srcOrd="1" destOrd="0" presId="urn:microsoft.com/office/officeart/2005/8/layout/chart3"/>
    <dgm:cxn modelId="{4A926DD1-F8B4-4DA1-82CC-2FB86B09D862}" type="presOf" srcId="{9E963E75-169D-4B52-8195-C0487A59CA3B}" destId="{1DB32DAC-D8BC-46B0-9FCA-AA295665A4BD}" srcOrd="0" destOrd="0" presId="urn:microsoft.com/office/officeart/2005/8/layout/chart3"/>
    <dgm:cxn modelId="{0CB8FB6A-91C0-4ED6-B146-D28AAF9FEDB9}" srcId="{93F273DD-AB54-486B-9D19-AC49A58CEFF2}" destId="{9E963E75-169D-4B52-8195-C0487A59CA3B}" srcOrd="2" destOrd="0" parTransId="{44289B98-6DE3-46E2-99CB-93FD317CC224}" sibTransId="{F2352D19-81F1-43B0-B241-17C396F4D934}"/>
    <dgm:cxn modelId="{322589AD-AA47-4262-A3C0-9E2BEF974857}" type="presOf" srcId="{9E963E75-169D-4B52-8195-C0487A59CA3B}" destId="{329B1481-0D27-46F9-BE89-F593E1360A6E}" srcOrd="1" destOrd="0" presId="urn:microsoft.com/office/officeart/2005/8/layout/chart3"/>
    <dgm:cxn modelId="{89D9F8D8-04AC-40D5-AA5F-AF508EC2BA71}" type="presParOf" srcId="{F9CE5FF5-BDB3-49B9-9D11-EE94F4E2F6FE}" destId="{BD20CD30-DD25-4CEE-A026-0582F6D1FBAF}" srcOrd="0" destOrd="0" presId="urn:microsoft.com/office/officeart/2005/8/layout/chart3"/>
    <dgm:cxn modelId="{48AA2479-F09A-460D-A65A-33FA4838A812}" type="presParOf" srcId="{F9CE5FF5-BDB3-49B9-9D11-EE94F4E2F6FE}" destId="{77365DE0-6389-4FD7-A02E-F0D7AFA90D2A}" srcOrd="1" destOrd="0" presId="urn:microsoft.com/office/officeart/2005/8/layout/chart3"/>
    <dgm:cxn modelId="{A783623D-151B-48D3-985E-F8440A254784}" type="presParOf" srcId="{F9CE5FF5-BDB3-49B9-9D11-EE94F4E2F6FE}" destId="{2A3A7D75-1743-4FD0-9B0C-66EE778D2EF5}" srcOrd="2" destOrd="0" presId="urn:microsoft.com/office/officeart/2005/8/layout/chart3"/>
    <dgm:cxn modelId="{855DCD42-8E63-4DAA-ACA8-0E7E53750FB8}" type="presParOf" srcId="{F9CE5FF5-BDB3-49B9-9D11-EE94F4E2F6FE}" destId="{ED20FEA8-E157-46F0-B037-21525B0AA164}" srcOrd="3" destOrd="0" presId="urn:microsoft.com/office/officeart/2005/8/layout/chart3"/>
    <dgm:cxn modelId="{0D34F212-8F36-47AE-BE9E-D1A076A9318D}" type="presParOf" srcId="{F9CE5FF5-BDB3-49B9-9D11-EE94F4E2F6FE}" destId="{1DB32DAC-D8BC-46B0-9FCA-AA295665A4BD}" srcOrd="4" destOrd="0" presId="urn:microsoft.com/office/officeart/2005/8/layout/chart3"/>
    <dgm:cxn modelId="{AF96C535-CF19-4143-8EE1-9837A79154D5}" type="presParOf" srcId="{F9CE5FF5-BDB3-49B9-9D11-EE94F4E2F6FE}" destId="{329B1481-0D27-46F9-BE89-F593E1360A6E}"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53814C-B0AA-485B-99EB-45C2FB3922DF}"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47D529E6-2BA0-4E89-A3FD-7926E6728E7B}">
      <dgm:prSet phldrT="[Text]" custT="1"/>
      <dgm:spPr/>
      <dgm:t>
        <a:bodyPr/>
        <a:lstStyle/>
        <a:p>
          <a:r>
            <a:rPr lang="en-US" altLang="en-US" sz="2200" b="1" dirty="0" smtClean="0"/>
            <a:t>Standard 5.1: Nonprofit/Public</a:t>
          </a:r>
          <a:endParaRPr lang="en-US" sz="2200" b="1" dirty="0"/>
        </a:p>
      </dgm:t>
    </dgm:pt>
    <dgm:pt modelId="{539BDBEA-BA61-4313-9F74-6000061C3828}" type="parTrans" cxnId="{EE0C1F3A-64B3-4E48-A608-A26E25043F87}">
      <dgm:prSet/>
      <dgm:spPr/>
      <dgm:t>
        <a:bodyPr/>
        <a:lstStyle/>
        <a:p>
          <a:endParaRPr lang="en-US"/>
        </a:p>
      </dgm:t>
    </dgm:pt>
    <dgm:pt modelId="{3756A415-6D5A-4A0C-AA9D-B4F3A2CC6229}" type="sibTrans" cxnId="{EE0C1F3A-64B3-4E48-A608-A26E25043F87}">
      <dgm:prSet/>
      <dgm:spPr/>
      <dgm:t>
        <a:bodyPr/>
        <a:lstStyle/>
        <a:p>
          <a:endParaRPr lang="en-US"/>
        </a:p>
      </dgm:t>
    </dgm:pt>
    <dgm:pt modelId="{740F29DD-AD50-4644-927D-81E4CC0797CF}">
      <dgm:prSet phldrT="[Text]" custT="1"/>
      <dgm:spPr/>
      <dgm:t>
        <a:bodyPr/>
        <a:lstStyle/>
        <a:p>
          <a:r>
            <a:rPr lang="en-US" altLang="en-US" sz="2000" dirty="0" smtClean="0"/>
            <a:t>The </a:t>
          </a:r>
          <a:r>
            <a:rPr lang="en-US" altLang="en-US" sz="2000" dirty="0" err="1" smtClean="0"/>
            <a:t>org.’s</a:t>
          </a:r>
          <a:r>
            <a:rPr lang="en-US" altLang="en-US" sz="2000" dirty="0" smtClean="0"/>
            <a:t> governing board/advisory body  is structured in compliance with the federal CSBG Act.</a:t>
          </a:r>
          <a:endParaRPr lang="en-US" sz="2000" dirty="0"/>
        </a:p>
      </dgm:t>
    </dgm:pt>
    <dgm:pt modelId="{C9CE44D0-EF1E-40E6-B49F-4D90AD1400EE}" type="parTrans" cxnId="{A28E1E93-304E-4771-931C-548341937091}">
      <dgm:prSet/>
      <dgm:spPr/>
      <dgm:t>
        <a:bodyPr/>
        <a:lstStyle/>
        <a:p>
          <a:endParaRPr lang="en-US"/>
        </a:p>
      </dgm:t>
    </dgm:pt>
    <dgm:pt modelId="{0D5D5316-065C-4C10-AF49-5399488B8F7F}" type="sibTrans" cxnId="{A28E1E93-304E-4771-931C-548341937091}">
      <dgm:prSet/>
      <dgm:spPr/>
      <dgm:t>
        <a:bodyPr/>
        <a:lstStyle/>
        <a:p>
          <a:endParaRPr lang="en-US"/>
        </a:p>
      </dgm:t>
    </dgm:pt>
    <dgm:pt modelId="{3C5758F3-94C8-433E-B63B-3095DA954E5F}" type="pres">
      <dgm:prSet presAssocID="{F453814C-B0AA-485B-99EB-45C2FB3922DF}" presName="linear" presStyleCnt="0">
        <dgm:presLayoutVars>
          <dgm:dir/>
          <dgm:animLvl val="lvl"/>
          <dgm:resizeHandles val="exact"/>
        </dgm:presLayoutVars>
      </dgm:prSet>
      <dgm:spPr/>
      <dgm:t>
        <a:bodyPr/>
        <a:lstStyle/>
        <a:p>
          <a:endParaRPr lang="en-US"/>
        </a:p>
      </dgm:t>
    </dgm:pt>
    <dgm:pt modelId="{0A13D0B3-AEA4-47A7-9B03-B00EBDF6CB01}" type="pres">
      <dgm:prSet presAssocID="{47D529E6-2BA0-4E89-A3FD-7926E6728E7B}" presName="parentLin" presStyleCnt="0"/>
      <dgm:spPr/>
      <dgm:t>
        <a:bodyPr/>
        <a:lstStyle/>
        <a:p>
          <a:endParaRPr lang="en-US"/>
        </a:p>
      </dgm:t>
    </dgm:pt>
    <dgm:pt modelId="{91FF8E72-E2D6-4592-A2A9-28B83F6E7178}" type="pres">
      <dgm:prSet presAssocID="{47D529E6-2BA0-4E89-A3FD-7926E6728E7B}" presName="parentLeftMargin" presStyleLbl="node1" presStyleIdx="0" presStyleCnt="1"/>
      <dgm:spPr/>
      <dgm:t>
        <a:bodyPr/>
        <a:lstStyle/>
        <a:p>
          <a:endParaRPr lang="en-US"/>
        </a:p>
      </dgm:t>
    </dgm:pt>
    <dgm:pt modelId="{DC2BF716-78CE-42C6-8678-C752FAB99D62}" type="pres">
      <dgm:prSet presAssocID="{47D529E6-2BA0-4E89-A3FD-7926E6728E7B}" presName="parentText" presStyleLbl="node1" presStyleIdx="0" presStyleCnt="1" custScaleX="115985">
        <dgm:presLayoutVars>
          <dgm:chMax val="0"/>
          <dgm:bulletEnabled val="1"/>
        </dgm:presLayoutVars>
      </dgm:prSet>
      <dgm:spPr/>
      <dgm:t>
        <a:bodyPr/>
        <a:lstStyle/>
        <a:p>
          <a:endParaRPr lang="en-US"/>
        </a:p>
      </dgm:t>
    </dgm:pt>
    <dgm:pt modelId="{14680EF3-1AFB-4749-B19B-80FD765D0125}" type="pres">
      <dgm:prSet presAssocID="{47D529E6-2BA0-4E89-A3FD-7926E6728E7B}" presName="negativeSpace" presStyleCnt="0"/>
      <dgm:spPr/>
      <dgm:t>
        <a:bodyPr/>
        <a:lstStyle/>
        <a:p>
          <a:endParaRPr lang="en-US"/>
        </a:p>
      </dgm:t>
    </dgm:pt>
    <dgm:pt modelId="{556034B0-BFBE-4BEB-AD19-2A294BD97A39}" type="pres">
      <dgm:prSet presAssocID="{47D529E6-2BA0-4E89-A3FD-7926E6728E7B}" presName="childText" presStyleLbl="conFgAcc1" presStyleIdx="0" presStyleCnt="1" custLinFactY="18152" custLinFactNeighborX="2857" custLinFactNeighborY="100000">
        <dgm:presLayoutVars>
          <dgm:bulletEnabled val="1"/>
        </dgm:presLayoutVars>
      </dgm:prSet>
      <dgm:spPr/>
      <dgm:t>
        <a:bodyPr/>
        <a:lstStyle/>
        <a:p>
          <a:endParaRPr lang="en-US"/>
        </a:p>
      </dgm:t>
    </dgm:pt>
  </dgm:ptLst>
  <dgm:cxnLst>
    <dgm:cxn modelId="{A28E1E93-304E-4771-931C-548341937091}" srcId="{47D529E6-2BA0-4E89-A3FD-7926E6728E7B}" destId="{740F29DD-AD50-4644-927D-81E4CC0797CF}" srcOrd="0" destOrd="0" parTransId="{C9CE44D0-EF1E-40E6-B49F-4D90AD1400EE}" sibTransId="{0D5D5316-065C-4C10-AF49-5399488B8F7F}"/>
    <dgm:cxn modelId="{EE0C1F3A-64B3-4E48-A608-A26E25043F87}" srcId="{F453814C-B0AA-485B-99EB-45C2FB3922DF}" destId="{47D529E6-2BA0-4E89-A3FD-7926E6728E7B}" srcOrd="0" destOrd="0" parTransId="{539BDBEA-BA61-4313-9F74-6000061C3828}" sibTransId="{3756A415-6D5A-4A0C-AA9D-B4F3A2CC6229}"/>
    <dgm:cxn modelId="{57B90CFE-CDD9-49CB-A18B-ED5CCD304344}" type="presOf" srcId="{F453814C-B0AA-485B-99EB-45C2FB3922DF}" destId="{3C5758F3-94C8-433E-B63B-3095DA954E5F}" srcOrd="0" destOrd="0" presId="urn:microsoft.com/office/officeart/2005/8/layout/list1"/>
    <dgm:cxn modelId="{A396A2E3-8298-47A9-B0D9-C18EE731315A}" type="presOf" srcId="{47D529E6-2BA0-4E89-A3FD-7926E6728E7B}" destId="{DC2BF716-78CE-42C6-8678-C752FAB99D62}" srcOrd="1" destOrd="0" presId="urn:microsoft.com/office/officeart/2005/8/layout/list1"/>
    <dgm:cxn modelId="{F420F17F-7F25-4C29-884B-ECF653E0D949}" type="presOf" srcId="{740F29DD-AD50-4644-927D-81E4CC0797CF}" destId="{556034B0-BFBE-4BEB-AD19-2A294BD97A39}" srcOrd="0" destOrd="0" presId="urn:microsoft.com/office/officeart/2005/8/layout/list1"/>
    <dgm:cxn modelId="{ED8BCC16-50AD-446C-81CE-8AA90710D8AF}" type="presOf" srcId="{47D529E6-2BA0-4E89-A3FD-7926E6728E7B}" destId="{91FF8E72-E2D6-4592-A2A9-28B83F6E7178}" srcOrd="0" destOrd="0" presId="urn:microsoft.com/office/officeart/2005/8/layout/list1"/>
    <dgm:cxn modelId="{27BB59A7-EA3A-4C9E-BCC3-483017973B7A}" type="presParOf" srcId="{3C5758F3-94C8-433E-B63B-3095DA954E5F}" destId="{0A13D0B3-AEA4-47A7-9B03-B00EBDF6CB01}" srcOrd="0" destOrd="0" presId="urn:microsoft.com/office/officeart/2005/8/layout/list1"/>
    <dgm:cxn modelId="{4A27A3FC-E352-4324-AE7A-64F9FF42DF4C}" type="presParOf" srcId="{0A13D0B3-AEA4-47A7-9B03-B00EBDF6CB01}" destId="{91FF8E72-E2D6-4592-A2A9-28B83F6E7178}" srcOrd="0" destOrd="0" presId="urn:microsoft.com/office/officeart/2005/8/layout/list1"/>
    <dgm:cxn modelId="{6B899E03-6B72-45A5-B7D2-1F59C56E0573}" type="presParOf" srcId="{0A13D0B3-AEA4-47A7-9B03-B00EBDF6CB01}" destId="{DC2BF716-78CE-42C6-8678-C752FAB99D62}" srcOrd="1" destOrd="0" presId="urn:microsoft.com/office/officeart/2005/8/layout/list1"/>
    <dgm:cxn modelId="{0B0E24CD-F3EF-4ADC-A59F-0AE33D8487FB}" type="presParOf" srcId="{3C5758F3-94C8-433E-B63B-3095DA954E5F}" destId="{14680EF3-1AFB-4749-B19B-80FD765D0125}" srcOrd="1" destOrd="0" presId="urn:microsoft.com/office/officeart/2005/8/layout/list1"/>
    <dgm:cxn modelId="{8CBAC0A7-D470-4F13-963F-83E295B68D80}" type="presParOf" srcId="{3C5758F3-94C8-433E-B63B-3095DA954E5F}" destId="{556034B0-BFBE-4BEB-AD19-2A294BD97A39}" srcOrd="2" destOrd="0" presId="urn:microsoft.com/office/officeart/2005/8/layout/list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53814C-B0AA-485B-99EB-45C2FB3922DF}"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47D529E6-2BA0-4E89-A3FD-7926E6728E7B}">
      <dgm:prSet phldrT="[Text]" custT="1"/>
      <dgm:spPr>
        <a:solidFill>
          <a:srgbClr val="008CD2"/>
        </a:solidFill>
      </dgm:spPr>
      <dgm:t>
        <a:bodyPr/>
        <a:lstStyle/>
        <a:p>
          <a:r>
            <a:rPr lang="en-US" altLang="en-US" sz="2200" b="1" dirty="0" smtClean="0"/>
            <a:t>Standard 5.5: Nonprofit/Public</a:t>
          </a:r>
          <a:endParaRPr lang="en-US" sz="2200" b="1" dirty="0"/>
        </a:p>
      </dgm:t>
    </dgm:pt>
    <dgm:pt modelId="{539BDBEA-BA61-4313-9F74-6000061C3828}" type="parTrans" cxnId="{EE0C1F3A-64B3-4E48-A608-A26E25043F87}">
      <dgm:prSet/>
      <dgm:spPr/>
      <dgm:t>
        <a:bodyPr/>
        <a:lstStyle/>
        <a:p>
          <a:endParaRPr lang="en-US"/>
        </a:p>
      </dgm:t>
    </dgm:pt>
    <dgm:pt modelId="{3756A415-6D5A-4A0C-AA9D-B4F3A2CC6229}" type="sibTrans" cxnId="{EE0C1F3A-64B3-4E48-A608-A26E25043F87}">
      <dgm:prSet/>
      <dgm:spPr/>
      <dgm:t>
        <a:bodyPr/>
        <a:lstStyle/>
        <a:p>
          <a:endParaRPr lang="en-US"/>
        </a:p>
      </dgm:t>
    </dgm:pt>
    <dgm:pt modelId="{740F29DD-AD50-4644-927D-81E4CC0797CF}">
      <dgm:prSet phldrT="[Text]" custT="1"/>
      <dgm:spPr>
        <a:ln>
          <a:solidFill>
            <a:srgbClr val="008CD2"/>
          </a:solidFill>
        </a:ln>
      </dgm:spPr>
      <dgm:t>
        <a:bodyPr/>
        <a:lstStyle/>
        <a:p>
          <a:r>
            <a:rPr lang="en-US" altLang="en-US" sz="2000" dirty="0" smtClean="0"/>
            <a:t>Governing board/advisory body fills board vacancies as set out in its bylaws</a:t>
          </a:r>
          <a:endParaRPr lang="en-US" sz="2000" dirty="0"/>
        </a:p>
      </dgm:t>
    </dgm:pt>
    <dgm:pt modelId="{C9CE44D0-EF1E-40E6-B49F-4D90AD1400EE}" type="parTrans" cxnId="{A28E1E93-304E-4771-931C-548341937091}">
      <dgm:prSet/>
      <dgm:spPr/>
      <dgm:t>
        <a:bodyPr/>
        <a:lstStyle/>
        <a:p>
          <a:endParaRPr lang="en-US"/>
        </a:p>
      </dgm:t>
    </dgm:pt>
    <dgm:pt modelId="{0D5D5316-065C-4C10-AF49-5399488B8F7F}" type="sibTrans" cxnId="{A28E1E93-304E-4771-931C-548341937091}">
      <dgm:prSet/>
      <dgm:spPr/>
      <dgm:t>
        <a:bodyPr/>
        <a:lstStyle/>
        <a:p>
          <a:endParaRPr lang="en-US"/>
        </a:p>
      </dgm:t>
    </dgm:pt>
    <dgm:pt modelId="{3C5758F3-94C8-433E-B63B-3095DA954E5F}" type="pres">
      <dgm:prSet presAssocID="{F453814C-B0AA-485B-99EB-45C2FB3922DF}" presName="linear" presStyleCnt="0">
        <dgm:presLayoutVars>
          <dgm:dir/>
          <dgm:animLvl val="lvl"/>
          <dgm:resizeHandles val="exact"/>
        </dgm:presLayoutVars>
      </dgm:prSet>
      <dgm:spPr/>
      <dgm:t>
        <a:bodyPr/>
        <a:lstStyle/>
        <a:p>
          <a:endParaRPr lang="en-US"/>
        </a:p>
      </dgm:t>
    </dgm:pt>
    <dgm:pt modelId="{0A13D0B3-AEA4-47A7-9B03-B00EBDF6CB01}" type="pres">
      <dgm:prSet presAssocID="{47D529E6-2BA0-4E89-A3FD-7926E6728E7B}" presName="parentLin" presStyleCnt="0"/>
      <dgm:spPr/>
      <dgm:t>
        <a:bodyPr/>
        <a:lstStyle/>
        <a:p>
          <a:endParaRPr lang="en-US"/>
        </a:p>
      </dgm:t>
    </dgm:pt>
    <dgm:pt modelId="{91FF8E72-E2D6-4592-A2A9-28B83F6E7178}" type="pres">
      <dgm:prSet presAssocID="{47D529E6-2BA0-4E89-A3FD-7926E6728E7B}" presName="parentLeftMargin" presStyleLbl="node1" presStyleIdx="0" presStyleCnt="1"/>
      <dgm:spPr/>
      <dgm:t>
        <a:bodyPr/>
        <a:lstStyle/>
        <a:p>
          <a:endParaRPr lang="en-US"/>
        </a:p>
      </dgm:t>
    </dgm:pt>
    <dgm:pt modelId="{DC2BF716-78CE-42C6-8678-C752FAB99D62}" type="pres">
      <dgm:prSet presAssocID="{47D529E6-2BA0-4E89-A3FD-7926E6728E7B}" presName="parentText" presStyleLbl="node1" presStyleIdx="0" presStyleCnt="1" custScaleX="121479" custScaleY="36463" custLinFactNeighborX="-19580" custLinFactNeighborY="-21238">
        <dgm:presLayoutVars>
          <dgm:chMax val="0"/>
          <dgm:bulletEnabled val="1"/>
        </dgm:presLayoutVars>
      </dgm:prSet>
      <dgm:spPr/>
      <dgm:t>
        <a:bodyPr/>
        <a:lstStyle/>
        <a:p>
          <a:endParaRPr lang="en-US"/>
        </a:p>
      </dgm:t>
    </dgm:pt>
    <dgm:pt modelId="{14680EF3-1AFB-4749-B19B-80FD765D0125}" type="pres">
      <dgm:prSet presAssocID="{47D529E6-2BA0-4E89-A3FD-7926E6728E7B}" presName="negativeSpace" presStyleCnt="0"/>
      <dgm:spPr/>
      <dgm:t>
        <a:bodyPr/>
        <a:lstStyle/>
        <a:p>
          <a:endParaRPr lang="en-US"/>
        </a:p>
      </dgm:t>
    </dgm:pt>
    <dgm:pt modelId="{556034B0-BFBE-4BEB-AD19-2A294BD97A39}" type="pres">
      <dgm:prSet presAssocID="{47D529E6-2BA0-4E89-A3FD-7926E6728E7B}" presName="childText" presStyleLbl="conFgAcc1" presStyleIdx="0" presStyleCnt="1" custScaleY="59757" custLinFactY="18152" custLinFactNeighborX="2857" custLinFactNeighborY="100000">
        <dgm:presLayoutVars>
          <dgm:bulletEnabled val="1"/>
        </dgm:presLayoutVars>
      </dgm:prSet>
      <dgm:spPr/>
      <dgm:t>
        <a:bodyPr/>
        <a:lstStyle/>
        <a:p>
          <a:endParaRPr lang="en-US"/>
        </a:p>
      </dgm:t>
    </dgm:pt>
  </dgm:ptLst>
  <dgm:cxnLst>
    <dgm:cxn modelId="{A28E1E93-304E-4771-931C-548341937091}" srcId="{47D529E6-2BA0-4E89-A3FD-7926E6728E7B}" destId="{740F29DD-AD50-4644-927D-81E4CC0797CF}" srcOrd="0" destOrd="0" parTransId="{C9CE44D0-EF1E-40E6-B49F-4D90AD1400EE}" sibTransId="{0D5D5316-065C-4C10-AF49-5399488B8F7F}"/>
    <dgm:cxn modelId="{EE0C1F3A-64B3-4E48-A608-A26E25043F87}" srcId="{F453814C-B0AA-485B-99EB-45C2FB3922DF}" destId="{47D529E6-2BA0-4E89-A3FD-7926E6728E7B}" srcOrd="0" destOrd="0" parTransId="{539BDBEA-BA61-4313-9F74-6000061C3828}" sibTransId="{3756A415-6D5A-4A0C-AA9D-B4F3A2CC6229}"/>
    <dgm:cxn modelId="{086008B9-C990-471B-B511-DE82809EF329}" type="presOf" srcId="{47D529E6-2BA0-4E89-A3FD-7926E6728E7B}" destId="{91FF8E72-E2D6-4592-A2A9-28B83F6E7178}" srcOrd="0" destOrd="0" presId="urn:microsoft.com/office/officeart/2005/8/layout/list1"/>
    <dgm:cxn modelId="{B797B02F-792B-4713-B2A1-9A69219EB078}" type="presOf" srcId="{740F29DD-AD50-4644-927D-81E4CC0797CF}" destId="{556034B0-BFBE-4BEB-AD19-2A294BD97A39}" srcOrd="0" destOrd="0" presId="urn:microsoft.com/office/officeart/2005/8/layout/list1"/>
    <dgm:cxn modelId="{7BE91E99-028F-4644-9E04-E8BF2C336F8E}" type="presOf" srcId="{47D529E6-2BA0-4E89-A3FD-7926E6728E7B}" destId="{DC2BF716-78CE-42C6-8678-C752FAB99D62}" srcOrd="1" destOrd="0" presId="urn:microsoft.com/office/officeart/2005/8/layout/list1"/>
    <dgm:cxn modelId="{935780DD-C247-4B1F-A513-057A9080D4CE}" type="presOf" srcId="{F453814C-B0AA-485B-99EB-45C2FB3922DF}" destId="{3C5758F3-94C8-433E-B63B-3095DA954E5F}" srcOrd="0" destOrd="0" presId="urn:microsoft.com/office/officeart/2005/8/layout/list1"/>
    <dgm:cxn modelId="{F19541B6-4301-49BE-A4E6-E7AE493F0DE8}" type="presParOf" srcId="{3C5758F3-94C8-433E-B63B-3095DA954E5F}" destId="{0A13D0B3-AEA4-47A7-9B03-B00EBDF6CB01}" srcOrd="0" destOrd="0" presId="urn:microsoft.com/office/officeart/2005/8/layout/list1"/>
    <dgm:cxn modelId="{E4B84FC8-56E7-4199-AFF2-1C44627152BC}" type="presParOf" srcId="{0A13D0B3-AEA4-47A7-9B03-B00EBDF6CB01}" destId="{91FF8E72-E2D6-4592-A2A9-28B83F6E7178}" srcOrd="0" destOrd="0" presId="urn:microsoft.com/office/officeart/2005/8/layout/list1"/>
    <dgm:cxn modelId="{F95E2E2F-D5E0-4EF7-A130-F94EFA7C186A}" type="presParOf" srcId="{0A13D0B3-AEA4-47A7-9B03-B00EBDF6CB01}" destId="{DC2BF716-78CE-42C6-8678-C752FAB99D62}" srcOrd="1" destOrd="0" presId="urn:microsoft.com/office/officeart/2005/8/layout/list1"/>
    <dgm:cxn modelId="{3FB045B8-7F25-49A7-89EA-B5DA2CD44450}" type="presParOf" srcId="{3C5758F3-94C8-433E-B63B-3095DA954E5F}" destId="{14680EF3-1AFB-4749-B19B-80FD765D0125}" srcOrd="1" destOrd="0" presId="urn:microsoft.com/office/officeart/2005/8/layout/list1"/>
    <dgm:cxn modelId="{C3E272C7-E26B-46D7-9FFE-602C299FF723}" type="presParOf" srcId="{3C5758F3-94C8-433E-B63B-3095DA954E5F}" destId="{556034B0-BFBE-4BEB-AD19-2A294BD97A39}" srcOrd="2" destOrd="0" presId="urn:microsoft.com/office/officeart/2005/8/layout/list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2B7BE63-E5DC-4E74-89BD-96E45FA041B6}" type="doc">
      <dgm:prSet loTypeId="urn:microsoft.com/office/officeart/2005/8/layout/list1" loCatId="list" qsTypeId="urn:microsoft.com/office/officeart/2005/8/quickstyle/simple1" qsCatId="simple" csTypeId="urn:microsoft.com/office/officeart/2005/8/colors/colorful1#1" csCatId="colorful" phldr="1"/>
      <dgm:spPr/>
      <dgm:t>
        <a:bodyPr/>
        <a:lstStyle/>
        <a:p>
          <a:endParaRPr lang="en-US"/>
        </a:p>
      </dgm:t>
    </dgm:pt>
    <dgm:pt modelId="{565D5057-60F8-4476-AF98-998F6817FD95}">
      <dgm:prSet phldrT="[Text]" custT="1"/>
      <dgm:spPr/>
      <dgm:t>
        <a:bodyPr/>
        <a:lstStyle/>
        <a:p>
          <a:r>
            <a:rPr lang="en-US" sz="2800" b="1" dirty="0" smtClean="0"/>
            <a:t>Recommendation</a:t>
          </a:r>
          <a:endParaRPr lang="en-US" sz="2800" b="1" dirty="0"/>
        </a:p>
      </dgm:t>
    </dgm:pt>
    <dgm:pt modelId="{187C3147-A7A2-4EA7-B491-91FA881EC2D9}" type="sibTrans" cxnId="{4C38B6C2-22BF-468F-AD17-77A620527E13}">
      <dgm:prSet/>
      <dgm:spPr/>
      <dgm:t>
        <a:bodyPr/>
        <a:lstStyle/>
        <a:p>
          <a:endParaRPr lang="en-US"/>
        </a:p>
      </dgm:t>
    </dgm:pt>
    <dgm:pt modelId="{D4119E3B-F5B6-41A6-9694-D3CAF4AF0966}" type="parTrans" cxnId="{4C38B6C2-22BF-468F-AD17-77A620527E13}">
      <dgm:prSet/>
      <dgm:spPr/>
      <dgm:t>
        <a:bodyPr/>
        <a:lstStyle/>
        <a:p>
          <a:endParaRPr lang="en-US"/>
        </a:p>
      </dgm:t>
    </dgm:pt>
    <dgm:pt modelId="{F3A6B303-8B2B-4EFF-BA6D-7C63A7C1CA6C}">
      <dgm:prSet custT="1"/>
      <dgm:spPr/>
      <dgm:t>
        <a:bodyPr/>
        <a:lstStyle/>
        <a:p>
          <a:r>
            <a:rPr lang="en-US" sz="2400" dirty="0" smtClean="0"/>
            <a:t>Have specific terms rather than permitting public officials to stay on the board as long as they are in public office</a:t>
          </a:r>
          <a:endParaRPr lang="en-US" sz="2400" dirty="0"/>
        </a:p>
      </dgm:t>
    </dgm:pt>
    <dgm:pt modelId="{538F7A17-0CCD-45F3-907C-9F0589F1389C}" type="parTrans" cxnId="{935ED67B-EB70-4312-9748-33492E714A53}">
      <dgm:prSet/>
      <dgm:spPr/>
      <dgm:t>
        <a:bodyPr/>
        <a:lstStyle/>
        <a:p>
          <a:endParaRPr lang="en-US"/>
        </a:p>
      </dgm:t>
    </dgm:pt>
    <dgm:pt modelId="{063BB030-E86C-46FB-8595-C60D46DE15C3}" type="sibTrans" cxnId="{935ED67B-EB70-4312-9748-33492E714A53}">
      <dgm:prSet/>
      <dgm:spPr/>
      <dgm:t>
        <a:bodyPr/>
        <a:lstStyle/>
        <a:p>
          <a:endParaRPr lang="en-US"/>
        </a:p>
      </dgm:t>
    </dgm:pt>
    <dgm:pt modelId="{15D3122D-8910-4905-B0C6-92E299CD78CA}" type="pres">
      <dgm:prSet presAssocID="{B2B7BE63-E5DC-4E74-89BD-96E45FA041B6}" presName="linear" presStyleCnt="0">
        <dgm:presLayoutVars>
          <dgm:dir/>
          <dgm:animLvl val="lvl"/>
          <dgm:resizeHandles val="exact"/>
        </dgm:presLayoutVars>
      </dgm:prSet>
      <dgm:spPr/>
      <dgm:t>
        <a:bodyPr/>
        <a:lstStyle/>
        <a:p>
          <a:endParaRPr lang="en-US"/>
        </a:p>
      </dgm:t>
    </dgm:pt>
    <dgm:pt modelId="{1D8F15FE-7182-462F-A102-1DAC36553409}" type="pres">
      <dgm:prSet presAssocID="{565D5057-60F8-4476-AF98-998F6817FD95}" presName="parentLin" presStyleCnt="0"/>
      <dgm:spPr/>
    </dgm:pt>
    <dgm:pt modelId="{16446986-1595-45F4-AAA9-607324DCB0FD}" type="pres">
      <dgm:prSet presAssocID="{565D5057-60F8-4476-AF98-998F6817FD95}" presName="parentLeftMargin" presStyleLbl="node1" presStyleIdx="0" presStyleCnt="1"/>
      <dgm:spPr/>
      <dgm:t>
        <a:bodyPr/>
        <a:lstStyle/>
        <a:p>
          <a:endParaRPr lang="en-US"/>
        </a:p>
      </dgm:t>
    </dgm:pt>
    <dgm:pt modelId="{487128F8-F0E6-4BDD-A56B-74EB1926F81D}" type="pres">
      <dgm:prSet presAssocID="{565D5057-60F8-4476-AF98-998F6817FD95}" presName="parentText" presStyleLbl="node1" presStyleIdx="0" presStyleCnt="1" custScaleY="35366" custLinFactNeighborX="-42857" custLinFactNeighborY="-15306">
        <dgm:presLayoutVars>
          <dgm:chMax val="0"/>
          <dgm:bulletEnabled val="1"/>
        </dgm:presLayoutVars>
      </dgm:prSet>
      <dgm:spPr/>
      <dgm:t>
        <a:bodyPr/>
        <a:lstStyle/>
        <a:p>
          <a:endParaRPr lang="en-US"/>
        </a:p>
      </dgm:t>
    </dgm:pt>
    <dgm:pt modelId="{C4FF584F-4F80-458A-B7F7-FEBF008CEB55}" type="pres">
      <dgm:prSet presAssocID="{565D5057-60F8-4476-AF98-998F6817FD95}" presName="negativeSpace" presStyleCnt="0"/>
      <dgm:spPr/>
    </dgm:pt>
    <dgm:pt modelId="{A5CE0413-3295-4CB7-96DE-6B2F2DEC78EF}" type="pres">
      <dgm:prSet presAssocID="{565D5057-60F8-4476-AF98-998F6817FD95}" presName="childText" presStyleLbl="conFgAcc1" presStyleIdx="0" presStyleCnt="1" custScaleY="68540" custLinFactNeighborY="51089">
        <dgm:presLayoutVars>
          <dgm:bulletEnabled val="1"/>
        </dgm:presLayoutVars>
      </dgm:prSet>
      <dgm:spPr/>
      <dgm:t>
        <a:bodyPr/>
        <a:lstStyle/>
        <a:p>
          <a:endParaRPr lang="en-US"/>
        </a:p>
      </dgm:t>
    </dgm:pt>
  </dgm:ptLst>
  <dgm:cxnLst>
    <dgm:cxn modelId="{63EAC4F5-0B66-4CB5-B1FC-BCBADF6547A2}" type="presOf" srcId="{F3A6B303-8B2B-4EFF-BA6D-7C63A7C1CA6C}" destId="{A5CE0413-3295-4CB7-96DE-6B2F2DEC78EF}" srcOrd="0" destOrd="0" presId="urn:microsoft.com/office/officeart/2005/8/layout/list1"/>
    <dgm:cxn modelId="{F475E8E9-759B-41B5-88FA-477AE4801F5B}" type="presOf" srcId="{B2B7BE63-E5DC-4E74-89BD-96E45FA041B6}" destId="{15D3122D-8910-4905-B0C6-92E299CD78CA}" srcOrd="0" destOrd="0" presId="urn:microsoft.com/office/officeart/2005/8/layout/list1"/>
    <dgm:cxn modelId="{2C915FF7-E50B-4E36-BCCA-879B24B9C8EB}" type="presOf" srcId="{565D5057-60F8-4476-AF98-998F6817FD95}" destId="{487128F8-F0E6-4BDD-A56B-74EB1926F81D}" srcOrd="1" destOrd="0" presId="urn:microsoft.com/office/officeart/2005/8/layout/list1"/>
    <dgm:cxn modelId="{4C38B6C2-22BF-468F-AD17-77A620527E13}" srcId="{B2B7BE63-E5DC-4E74-89BD-96E45FA041B6}" destId="{565D5057-60F8-4476-AF98-998F6817FD95}" srcOrd="0" destOrd="0" parTransId="{D4119E3B-F5B6-41A6-9694-D3CAF4AF0966}" sibTransId="{187C3147-A7A2-4EA7-B491-91FA881EC2D9}"/>
    <dgm:cxn modelId="{935ED67B-EB70-4312-9748-33492E714A53}" srcId="{565D5057-60F8-4476-AF98-998F6817FD95}" destId="{F3A6B303-8B2B-4EFF-BA6D-7C63A7C1CA6C}" srcOrd="0" destOrd="0" parTransId="{538F7A17-0CCD-45F3-907C-9F0589F1389C}" sibTransId="{063BB030-E86C-46FB-8595-C60D46DE15C3}"/>
    <dgm:cxn modelId="{FEAEDFAB-A846-4B00-8413-2CE6A2BC60C7}" type="presOf" srcId="{565D5057-60F8-4476-AF98-998F6817FD95}" destId="{16446986-1595-45F4-AAA9-607324DCB0FD}" srcOrd="0" destOrd="0" presId="urn:microsoft.com/office/officeart/2005/8/layout/list1"/>
    <dgm:cxn modelId="{4409C400-15EF-43CD-819C-6C0C445AF714}" type="presParOf" srcId="{15D3122D-8910-4905-B0C6-92E299CD78CA}" destId="{1D8F15FE-7182-462F-A102-1DAC36553409}" srcOrd="0" destOrd="0" presId="urn:microsoft.com/office/officeart/2005/8/layout/list1"/>
    <dgm:cxn modelId="{B7D87DD5-1559-475E-8F47-CEFFA4429DF0}" type="presParOf" srcId="{1D8F15FE-7182-462F-A102-1DAC36553409}" destId="{16446986-1595-45F4-AAA9-607324DCB0FD}" srcOrd="0" destOrd="0" presId="urn:microsoft.com/office/officeart/2005/8/layout/list1"/>
    <dgm:cxn modelId="{83F4B602-EB03-47DC-961F-65B128AF0C21}" type="presParOf" srcId="{1D8F15FE-7182-462F-A102-1DAC36553409}" destId="{487128F8-F0E6-4BDD-A56B-74EB1926F81D}" srcOrd="1" destOrd="0" presId="urn:microsoft.com/office/officeart/2005/8/layout/list1"/>
    <dgm:cxn modelId="{670A84F1-6975-4ED5-B246-74BDC789202F}" type="presParOf" srcId="{15D3122D-8910-4905-B0C6-92E299CD78CA}" destId="{C4FF584F-4F80-458A-B7F7-FEBF008CEB55}" srcOrd="1" destOrd="0" presId="urn:microsoft.com/office/officeart/2005/8/layout/list1"/>
    <dgm:cxn modelId="{5A9D6884-FC32-464C-9C9A-E19207B251AA}" type="presParOf" srcId="{15D3122D-8910-4905-B0C6-92E299CD78CA}" destId="{A5CE0413-3295-4CB7-96DE-6B2F2DEC78EF}"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123D192-A858-433E-8D3A-7887F12787AF}"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738F4C8A-A825-4AFE-9446-A8B764292D23}">
      <dgm:prSet phldrT="[Text]" custT="1"/>
      <dgm:spPr/>
      <dgm:t>
        <a:bodyPr/>
        <a:lstStyle/>
        <a:p>
          <a:r>
            <a:rPr lang="en-US" sz="2800" b="1" dirty="0" smtClean="0"/>
            <a:t>Recommendation</a:t>
          </a:r>
          <a:endParaRPr lang="en-US" sz="2800" b="1" dirty="0"/>
        </a:p>
      </dgm:t>
    </dgm:pt>
    <dgm:pt modelId="{03B0D4B0-BE21-40B1-9F06-5FC732C1DF28}" type="parTrans" cxnId="{28EF7F8E-43FF-49D1-9AAE-E093926C4C28}">
      <dgm:prSet/>
      <dgm:spPr/>
      <dgm:t>
        <a:bodyPr/>
        <a:lstStyle/>
        <a:p>
          <a:endParaRPr lang="en-US"/>
        </a:p>
      </dgm:t>
    </dgm:pt>
    <dgm:pt modelId="{74775839-058C-46DD-B163-B0C45E76D422}" type="sibTrans" cxnId="{28EF7F8E-43FF-49D1-9AAE-E093926C4C28}">
      <dgm:prSet/>
      <dgm:spPr/>
      <dgm:t>
        <a:bodyPr/>
        <a:lstStyle/>
        <a:p>
          <a:endParaRPr lang="en-US"/>
        </a:p>
      </dgm:t>
    </dgm:pt>
    <dgm:pt modelId="{9390727C-FBB2-409D-96B1-2BF77A642E80}">
      <dgm:prSet phldrT="[Text]" custT="1"/>
      <dgm:spPr/>
      <dgm:t>
        <a:bodyPr/>
        <a:lstStyle/>
        <a:p>
          <a:r>
            <a:rPr lang="en-US" sz="2500" dirty="0" smtClean="0"/>
            <a:t>Have at least some, if not all, low-income board members who are low-income themselves</a:t>
          </a:r>
          <a:endParaRPr lang="en-US" sz="2500" dirty="0"/>
        </a:p>
      </dgm:t>
    </dgm:pt>
    <dgm:pt modelId="{D0C4E98A-0A14-4FFE-AC42-67CB6482834E}" type="parTrans" cxnId="{93B08F6E-9A1D-4002-8137-495408EA02C1}">
      <dgm:prSet/>
      <dgm:spPr/>
      <dgm:t>
        <a:bodyPr/>
        <a:lstStyle/>
        <a:p>
          <a:endParaRPr lang="en-US"/>
        </a:p>
      </dgm:t>
    </dgm:pt>
    <dgm:pt modelId="{C49D84AF-1736-4EFA-96AC-B69FD5B6052D}" type="sibTrans" cxnId="{93B08F6E-9A1D-4002-8137-495408EA02C1}">
      <dgm:prSet/>
      <dgm:spPr/>
      <dgm:t>
        <a:bodyPr/>
        <a:lstStyle/>
        <a:p>
          <a:endParaRPr lang="en-US"/>
        </a:p>
      </dgm:t>
    </dgm:pt>
    <dgm:pt modelId="{A41E5F94-CBDC-4FA0-8EC8-16DF9A226683}" type="pres">
      <dgm:prSet presAssocID="{2123D192-A858-433E-8D3A-7887F12787AF}" presName="linear" presStyleCnt="0">
        <dgm:presLayoutVars>
          <dgm:dir/>
          <dgm:animLvl val="lvl"/>
          <dgm:resizeHandles val="exact"/>
        </dgm:presLayoutVars>
      </dgm:prSet>
      <dgm:spPr/>
      <dgm:t>
        <a:bodyPr/>
        <a:lstStyle/>
        <a:p>
          <a:endParaRPr lang="en-US"/>
        </a:p>
      </dgm:t>
    </dgm:pt>
    <dgm:pt modelId="{E38F61ED-B0A5-46B1-9FB5-52AAE806B209}" type="pres">
      <dgm:prSet presAssocID="{738F4C8A-A825-4AFE-9446-A8B764292D23}" presName="parentLin" presStyleCnt="0"/>
      <dgm:spPr/>
    </dgm:pt>
    <dgm:pt modelId="{AA46F869-8D95-4731-93B4-AE9787856E40}" type="pres">
      <dgm:prSet presAssocID="{738F4C8A-A825-4AFE-9446-A8B764292D23}" presName="parentLeftMargin" presStyleLbl="node1" presStyleIdx="0" presStyleCnt="1"/>
      <dgm:spPr/>
      <dgm:t>
        <a:bodyPr/>
        <a:lstStyle/>
        <a:p>
          <a:endParaRPr lang="en-US"/>
        </a:p>
      </dgm:t>
    </dgm:pt>
    <dgm:pt modelId="{6168A9AE-54AD-4BC3-B7D5-7524D7F57D8D}" type="pres">
      <dgm:prSet presAssocID="{738F4C8A-A825-4AFE-9446-A8B764292D23}" presName="parentText" presStyleLbl="node1" presStyleIdx="0" presStyleCnt="1" custScaleX="78218" custScaleY="30286" custLinFactNeighborX="-40594" custLinFactNeighborY="-39563">
        <dgm:presLayoutVars>
          <dgm:chMax val="0"/>
          <dgm:bulletEnabled val="1"/>
        </dgm:presLayoutVars>
      </dgm:prSet>
      <dgm:spPr/>
      <dgm:t>
        <a:bodyPr/>
        <a:lstStyle/>
        <a:p>
          <a:endParaRPr lang="en-US"/>
        </a:p>
      </dgm:t>
    </dgm:pt>
    <dgm:pt modelId="{540BDABC-5A23-4274-B632-04A01FB54D1F}" type="pres">
      <dgm:prSet presAssocID="{738F4C8A-A825-4AFE-9446-A8B764292D23}" presName="negativeSpace" presStyleCnt="0"/>
      <dgm:spPr/>
    </dgm:pt>
    <dgm:pt modelId="{8AC69E4F-1529-4C2E-A6A7-3875190DBD46}" type="pres">
      <dgm:prSet presAssocID="{738F4C8A-A825-4AFE-9446-A8B764292D23}" presName="childText" presStyleLbl="conFgAcc1" presStyleIdx="0" presStyleCnt="1" custScaleY="57810" custLinFactNeighborX="-2128" custLinFactNeighborY="-14933">
        <dgm:presLayoutVars>
          <dgm:bulletEnabled val="1"/>
        </dgm:presLayoutVars>
      </dgm:prSet>
      <dgm:spPr/>
      <dgm:t>
        <a:bodyPr/>
        <a:lstStyle/>
        <a:p>
          <a:endParaRPr lang="en-US"/>
        </a:p>
      </dgm:t>
    </dgm:pt>
  </dgm:ptLst>
  <dgm:cxnLst>
    <dgm:cxn modelId="{A1BC5089-122A-4D5F-9889-8E83AEFC98E7}" type="presOf" srcId="{738F4C8A-A825-4AFE-9446-A8B764292D23}" destId="{AA46F869-8D95-4731-93B4-AE9787856E40}" srcOrd="0" destOrd="0" presId="urn:microsoft.com/office/officeart/2005/8/layout/list1"/>
    <dgm:cxn modelId="{CA0ECD04-1F19-4EDE-B28B-E428F540337A}" type="presOf" srcId="{738F4C8A-A825-4AFE-9446-A8B764292D23}" destId="{6168A9AE-54AD-4BC3-B7D5-7524D7F57D8D}" srcOrd="1" destOrd="0" presId="urn:microsoft.com/office/officeart/2005/8/layout/list1"/>
    <dgm:cxn modelId="{D0ED052C-DFD1-4214-B623-73CF3585901F}" type="presOf" srcId="{2123D192-A858-433E-8D3A-7887F12787AF}" destId="{A41E5F94-CBDC-4FA0-8EC8-16DF9A226683}" srcOrd="0" destOrd="0" presId="urn:microsoft.com/office/officeart/2005/8/layout/list1"/>
    <dgm:cxn modelId="{93B08F6E-9A1D-4002-8137-495408EA02C1}" srcId="{738F4C8A-A825-4AFE-9446-A8B764292D23}" destId="{9390727C-FBB2-409D-96B1-2BF77A642E80}" srcOrd="0" destOrd="0" parTransId="{D0C4E98A-0A14-4FFE-AC42-67CB6482834E}" sibTransId="{C49D84AF-1736-4EFA-96AC-B69FD5B6052D}"/>
    <dgm:cxn modelId="{28EF7F8E-43FF-49D1-9AAE-E093926C4C28}" srcId="{2123D192-A858-433E-8D3A-7887F12787AF}" destId="{738F4C8A-A825-4AFE-9446-A8B764292D23}" srcOrd="0" destOrd="0" parTransId="{03B0D4B0-BE21-40B1-9F06-5FC732C1DF28}" sibTransId="{74775839-058C-46DD-B163-B0C45E76D422}"/>
    <dgm:cxn modelId="{C2A46C66-5950-4502-B3ED-DAA9FBF984C0}" type="presOf" srcId="{9390727C-FBB2-409D-96B1-2BF77A642E80}" destId="{8AC69E4F-1529-4C2E-A6A7-3875190DBD46}" srcOrd="0" destOrd="0" presId="urn:microsoft.com/office/officeart/2005/8/layout/list1"/>
    <dgm:cxn modelId="{81452CB0-D3E7-45E6-A77B-A01A12317A80}" type="presParOf" srcId="{A41E5F94-CBDC-4FA0-8EC8-16DF9A226683}" destId="{E38F61ED-B0A5-46B1-9FB5-52AAE806B209}" srcOrd="0" destOrd="0" presId="urn:microsoft.com/office/officeart/2005/8/layout/list1"/>
    <dgm:cxn modelId="{B35FA173-AC0A-4FF1-B95A-28C439E3D8BF}" type="presParOf" srcId="{E38F61ED-B0A5-46B1-9FB5-52AAE806B209}" destId="{AA46F869-8D95-4731-93B4-AE9787856E40}" srcOrd="0" destOrd="0" presId="urn:microsoft.com/office/officeart/2005/8/layout/list1"/>
    <dgm:cxn modelId="{8DD1B84B-481F-4DC1-BF47-E1B37B5226DB}" type="presParOf" srcId="{E38F61ED-B0A5-46B1-9FB5-52AAE806B209}" destId="{6168A9AE-54AD-4BC3-B7D5-7524D7F57D8D}" srcOrd="1" destOrd="0" presId="urn:microsoft.com/office/officeart/2005/8/layout/list1"/>
    <dgm:cxn modelId="{B42C8F96-177A-4FF4-870D-21238E20D3E2}" type="presParOf" srcId="{A41E5F94-CBDC-4FA0-8EC8-16DF9A226683}" destId="{540BDABC-5A23-4274-B632-04A01FB54D1F}" srcOrd="1" destOrd="0" presId="urn:microsoft.com/office/officeart/2005/8/layout/list1"/>
    <dgm:cxn modelId="{CEEF2441-35CA-4721-B3F0-12D19119A289}" type="presParOf" srcId="{A41E5F94-CBDC-4FA0-8EC8-16DF9A226683}" destId="{8AC69E4F-1529-4C2E-A6A7-3875190DBD4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61DB7-83F4-4D55-9FC2-EE6A6F653D27}">
      <dsp:nvSpPr>
        <dsp:cNvPr id="0" name=""/>
        <dsp:cNvSpPr/>
      </dsp:nvSpPr>
      <dsp:spPr>
        <a:xfrm>
          <a:off x="0" y="275961"/>
          <a:ext cx="8229600" cy="9114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US" sz="3800" kern="1200" baseline="0" smtClean="0"/>
            <a:t>Name</a:t>
          </a:r>
          <a:endParaRPr lang="en-US" sz="3800" kern="1200"/>
        </a:p>
      </dsp:txBody>
      <dsp:txXfrm>
        <a:off x="44492" y="320453"/>
        <a:ext cx="8140616" cy="822446"/>
      </dsp:txXfrm>
    </dsp:sp>
    <dsp:sp modelId="{2EB84A0D-9CDD-49F7-A889-07C5A8E9606D}">
      <dsp:nvSpPr>
        <dsp:cNvPr id="0" name=""/>
        <dsp:cNvSpPr/>
      </dsp:nvSpPr>
      <dsp:spPr>
        <a:xfrm>
          <a:off x="0" y="1296831"/>
          <a:ext cx="8229600" cy="91143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US" sz="3800" kern="1200" baseline="0" smtClean="0"/>
            <a:t>Agency</a:t>
          </a:r>
          <a:endParaRPr lang="en-US" sz="3800" kern="1200"/>
        </a:p>
      </dsp:txBody>
      <dsp:txXfrm>
        <a:off x="44492" y="1341323"/>
        <a:ext cx="8140616" cy="822446"/>
      </dsp:txXfrm>
    </dsp:sp>
    <dsp:sp modelId="{1AFAB108-8100-4336-9399-9DE3F1B690BD}">
      <dsp:nvSpPr>
        <dsp:cNvPr id="0" name=""/>
        <dsp:cNvSpPr/>
      </dsp:nvSpPr>
      <dsp:spPr>
        <a:xfrm>
          <a:off x="0" y="2317701"/>
          <a:ext cx="8229600" cy="91143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US" sz="3800" kern="1200" baseline="0" smtClean="0"/>
            <a:t>Role on Board</a:t>
          </a:r>
          <a:endParaRPr lang="en-US" sz="3800" kern="1200"/>
        </a:p>
      </dsp:txBody>
      <dsp:txXfrm>
        <a:off x="44492" y="2362193"/>
        <a:ext cx="8140616" cy="822446"/>
      </dsp:txXfrm>
    </dsp:sp>
    <dsp:sp modelId="{00375C88-3572-4076-AF49-BC4C44F46935}">
      <dsp:nvSpPr>
        <dsp:cNvPr id="0" name=""/>
        <dsp:cNvSpPr/>
      </dsp:nvSpPr>
      <dsp:spPr>
        <a:xfrm>
          <a:off x="0" y="3338571"/>
          <a:ext cx="8229600" cy="91143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US" sz="3800" kern="1200" baseline="0" smtClean="0"/>
            <a:t>Why did you become a board member?</a:t>
          </a:r>
          <a:endParaRPr lang="en-US" sz="3800" kern="1200"/>
        </a:p>
      </dsp:txBody>
      <dsp:txXfrm>
        <a:off x="44492" y="3383063"/>
        <a:ext cx="8140616" cy="8224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69E4F-1529-4C2E-A6A7-3875190DBD46}">
      <dsp:nvSpPr>
        <dsp:cNvPr id="0" name=""/>
        <dsp:cNvSpPr/>
      </dsp:nvSpPr>
      <dsp:spPr>
        <a:xfrm>
          <a:off x="0" y="294576"/>
          <a:ext cx="8077187" cy="1338521"/>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79044" rIns="63870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If choosing reps from org, board has more flexibility if bylaws don’t specify which orgs</a:t>
          </a:r>
          <a:endParaRPr lang="en-US" sz="2400" kern="1200" dirty="0"/>
        </a:p>
      </dsp:txBody>
      <dsp:txXfrm>
        <a:off x="0" y="294576"/>
        <a:ext cx="8077187" cy="1338521"/>
      </dsp:txXfrm>
    </dsp:sp>
    <dsp:sp modelId="{6168A9AE-54AD-4BC3-B7D5-7524D7F57D8D}">
      <dsp:nvSpPr>
        <dsp:cNvPr id="0" name=""/>
        <dsp:cNvSpPr/>
      </dsp:nvSpPr>
      <dsp:spPr>
        <a:xfrm>
          <a:off x="448887" y="0"/>
          <a:ext cx="5760720" cy="60020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US" sz="2800" b="1" kern="1200" dirty="0" smtClean="0"/>
            <a:t>Recommendation</a:t>
          </a:r>
          <a:endParaRPr lang="en-US" sz="2800" b="1" kern="1200" dirty="0"/>
        </a:p>
      </dsp:txBody>
      <dsp:txXfrm>
        <a:off x="478187" y="29300"/>
        <a:ext cx="5702120" cy="54160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5087B-3EB9-46A2-ACFE-3C398549981B}">
      <dsp:nvSpPr>
        <dsp:cNvPr id="0" name=""/>
        <dsp:cNvSpPr/>
      </dsp:nvSpPr>
      <dsp:spPr>
        <a:xfrm>
          <a:off x="617219" y="0"/>
          <a:ext cx="6995160" cy="44958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5F3948-4C3D-45AC-8AA7-A231BFCF2851}">
      <dsp:nvSpPr>
        <dsp:cNvPr id="0" name=""/>
        <dsp:cNvSpPr/>
      </dsp:nvSpPr>
      <dsp:spPr>
        <a:xfrm>
          <a:off x="278874" y="1348740"/>
          <a:ext cx="2468880" cy="1798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baseline="0" smtClean="0"/>
            <a:t>Define Purpose &amp; Mission</a:t>
          </a:r>
          <a:endParaRPr lang="en-US" sz="3200" kern="1200"/>
        </a:p>
      </dsp:txBody>
      <dsp:txXfrm>
        <a:off x="366661" y="1436527"/>
        <a:ext cx="2293306" cy="1622746"/>
      </dsp:txXfrm>
    </dsp:sp>
    <dsp:sp modelId="{D5D97304-F24A-4539-847E-046117944985}">
      <dsp:nvSpPr>
        <dsp:cNvPr id="0" name=""/>
        <dsp:cNvSpPr/>
      </dsp:nvSpPr>
      <dsp:spPr>
        <a:xfrm>
          <a:off x="2880359" y="1348740"/>
          <a:ext cx="2468880" cy="1798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baseline="0" smtClean="0"/>
            <a:t>Establish a Vision for the Future</a:t>
          </a:r>
          <a:endParaRPr lang="en-US" sz="3200" kern="1200"/>
        </a:p>
      </dsp:txBody>
      <dsp:txXfrm>
        <a:off x="2968146" y="1436527"/>
        <a:ext cx="2293306" cy="1622746"/>
      </dsp:txXfrm>
    </dsp:sp>
    <dsp:sp modelId="{CAA23746-0BDF-472D-A88E-3F097286561D}">
      <dsp:nvSpPr>
        <dsp:cNvPr id="0" name=""/>
        <dsp:cNvSpPr/>
      </dsp:nvSpPr>
      <dsp:spPr>
        <a:xfrm>
          <a:off x="5481845" y="1348740"/>
          <a:ext cx="2468880" cy="1798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baseline="0" smtClean="0"/>
            <a:t>Ensure Necessary Planning</a:t>
          </a:r>
          <a:endParaRPr lang="en-US" sz="3200" kern="1200"/>
        </a:p>
      </dsp:txBody>
      <dsp:txXfrm>
        <a:off x="5569632" y="1436527"/>
        <a:ext cx="2293306" cy="162274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74C2B-AEB9-4A7F-B256-390B1D55B1B5}">
      <dsp:nvSpPr>
        <dsp:cNvPr id="0" name=""/>
        <dsp:cNvSpPr/>
      </dsp:nvSpPr>
      <dsp:spPr>
        <a:xfrm>
          <a:off x="0" y="1183"/>
          <a:ext cx="8229600" cy="10725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baseline="0" smtClean="0"/>
            <a:t>Financial</a:t>
          </a:r>
          <a:endParaRPr lang="en-US" sz="2700" kern="1200"/>
        </a:p>
      </dsp:txBody>
      <dsp:txXfrm>
        <a:off x="52359" y="53542"/>
        <a:ext cx="8124882" cy="967861"/>
      </dsp:txXfrm>
    </dsp:sp>
    <dsp:sp modelId="{F0ACAC9B-D0A3-477C-ACFD-38195E2F7635}">
      <dsp:nvSpPr>
        <dsp:cNvPr id="0" name=""/>
        <dsp:cNvSpPr/>
      </dsp:nvSpPr>
      <dsp:spPr>
        <a:xfrm>
          <a:off x="0" y="1151522"/>
          <a:ext cx="8229600" cy="10725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baseline="0" smtClean="0"/>
            <a:t>Human – Perpetuating the Board</a:t>
          </a:r>
          <a:endParaRPr lang="en-US" sz="2700" kern="1200"/>
        </a:p>
      </dsp:txBody>
      <dsp:txXfrm>
        <a:off x="52359" y="1203881"/>
        <a:ext cx="8124882" cy="967861"/>
      </dsp:txXfrm>
    </dsp:sp>
    <dsp:sp modelId="{8502D1BF-7953-499A-922E-4D0DAF1A6412}">
      <dsp:nvSpPr>
        <dsp:cNvPr id="0" name=""/>
        <dsp:cNvSpPr/>
      </dsp:nvSpPr>
      <dsp:spPr>
        <a:xfrm>
          <a:off x="0" y="2301861"/>
          <a:ext cx="8229600" cy="10725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baseline="0" smtClean="0"/>
            <a:t>Human – Hiring, supporting &amp; evaluating the Executive Director</a:t>
          </a:r>
          <a:endParaRPr lang="en-US" sz="2700" kern="1200"/>
        </a:p>
      </dsp:txBody>
      <dsp:txXfrm>
        <a:off x="52359" y="2354220"/>
        <a:ext cx="8124882" cy="967861"/>
      </dsp:txXfrm>
    </dsp:sp>
    <dsp:sp modelId="{C0B1EA76-27D1-4C5C-AF4C-18E7BB4F843D}">
      <dsp:nvSpPr>
        <dsp:cNvPr id="0" name=""/>
        <dsp:cNvSpPr/>
      </dsp:nvSpPr>
      <dsp:spPr>
        <a:xfrm>
          <a:off x="0" y="3452200"/>
          <a:ext cx="8229600" cy="10725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baseline="0" smtClean="0"/>
            <a:t>Serve as Ambassadors &amp; Protect the Organization’s Reputation in the community</a:t>
          </a:r>
          <a:endParaRPr lang="en-US" sz="2700" kern="1200"/>
        </a:p>
      </dsp:txBody>
      <dsp:txXfrm>
        <a:off x="52359" y="3504559"/>
        <a:ext cx="8124882" cy="96786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219D5-DC5D-4041-B559-E55CD3DEBA6E}">
      <dsp:nvSpPr>
        <dsp:cNvPr id="0" name=""/>
        <dsp:cNvSpPr/>
      </dsp:nvSpPr>
      <dsp:spPr>
        <a:xfrm>
          <a:off x="1851818" y="0"/>
          <a:ext cx="4525963" cy="4525963"/>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CD1767-4192-42A9-830C-301A99431489}">
      <dsp:nvSpPr>
        <dsp:cNvPr id="0" name=""/>
        <dsp:cNvSpPr/>
      </dsp:nvSpPr>
      <dsp:spPr>
        <a:xfrm>
          <a:off x="2281784" y="429966"/>
          <a:ext cx="1765125" cy="1765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baseline="0" smtClean="0"/>
            <a:t>Program</a:t>
          </a:r>
          <a:endParaRPr lang="en-US" sz="3000" kern="1200"/>
        </a:p>
      </dsp:txBody>
      <dsp:txXfrm>
        <a:off x="2367950" y="516132"/>
        <a:ext cx="1592793" cy="1592793"/>
      </dsp:txXfrm>
    </dsp:sp>
    <dsp:sp modelId="{85E700B9-4C83-4A44-BC12-AD613E37F359}">
      <dsp:nvSpPr>
        <dsp:cNvPr id="0" name=""/>
        <dsp:cNvSpPr/>
      </dsp:nvSpPr>
      <dsp:spPr>
        <a:xfrm>
          <a:off x="4182689" y="429966"/>
          <a:ext cx="1765125" cy="1765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baseline="0" smtClean="0"/>
            <a:t>Finances </a:t>
          </a:r>
          <a:endParaRPr lang="en-US" sz="3000" kern="1200"/>
        </a:p>
      </dsp:txBody>
      <dsp:txXfrm>
        <a:off x="4268855" y="516132"/>
        <a:ext cx="1592793" cy="1592793"/>
      </dsp:txXfrm>
    </dsp:sp>
    <dsp:sp modelId="{2C33F8EF-F76D-45DF-AD0F-96618E1ECF81}">
      <dsp:nvSpPr>
        <dsp:cNvPr id="0" name=""/>
        <dsp:cNvSpPr/>
      </dsp:nvSpPr>
      <dsp:spPr>
        <a:xfrm>
          <a:off x="2281784" y="2330870"/>
          <a:ext cx="1765125" cy="1765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baseline="0" smtClean="0"/>
            <a:t>Legal &amp; Ethical</a:t>
          </a:r>
          <a:endParaRPr lang="en-US" sz="3000" kern="1200"/>
        </a:p>
      </dsp:txBody>
      <dsp:txXfrm>
        <a:off x="2367950" y="2417036"/>
        <a:ext cx="1592793" cy="1592793"/>
      </dsp:txXfrm>
    </dsp:sp>
    <dsp:sp modelId="{4234210A-C76A-4A0D-BA67-4EABB8982B53}">
      <dsp:nvSpPr>
        <dsp:cNvPr id="0" name=""/>
        <dsp:cNvSpPr/>
      </dsp:nvSpPr>
      <dsp:spPr>
        <a:xfrm>
          <a:off x="4182689" y="2330870"/>
          <a:ext cx="1765125" cy="1765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baseline="0" smtClean="0"/>
            <a:t>Values &amp; Culture</a:t>
          </a:r>
          <a:endParaRPr lang="en-US" sz="3000" kern="1200"/>
        </a:p>
      </dsp:txBody>
      <dsp:txXfrm>
        <a:off x="4268855" y="2417036"/>
        <a:ext cx="1592793" cy="159279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4346C-D588-4745-B3D4-9E591012EFB4}">
      <dsp:nvSpPr>
        <dsp:cNvPr id="0" name=""/>
        <dsp:cNvSpPr/>
      </dsp:nvSpPr>
      <dsp:spPr>
        <a:xfrm>
          <a:off x="3131306" y="1390"/>
          <a:ext cx="1966986" cy="19669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kern="1200" baseline="0" smtClean="0"/>
            <a:t>Size &amp; Composition</a:t>
          </a:r>
          <a:endParaRPr lang="en-US" sz="2000" kern="1200"/>
        </a:p>
      </dsp:txBody>
      <dsp:txXfrm>
        <a:off x="3419364" y="289448"/>
        <a:ext cx="1390870" cy="1390870"/>
      </dsp:txXfrm>
    </dsp:sp>
    <dsp:sp modelId="{6815D443-4F54-4E76-A326-3AC59C8306AB}">
      <dsp:nvSpPr>
        <dsp:cNvPr id="0" name=""/>
        <dsp:cNvSpPr/>
      </dsp:nvSpPr>
      <dsp:spPr>
        <a:xfrm rot="3600000">
          <a:off x="4584392" y="1918261"/>
          <a:ext cx="521866" cy="663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4623532" y="1983241"/>
        <a:ext cx="365306" cy="398314"/>
      </dsp:txXfrm>
    </dsp:sp>
    <dsp:sp modelId="{B58A75A6-1B22-4439-9707-98725678F6E1}">
      <dsp:nvSpPr>
        <dsp:cNvPr id="0" name=""/>
        <dsp:cNvSpPr/>
      </dsp:nvSpPr>
      <dsp:spPr>
        <a:xfrm>
          <a:off x="4607126" y="2557585"/>
          <a:ext cx="1966986" cy="19669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kern="1200" baseline="0" smtClean="0"/>
            <a:t>Structure &amp; Operations</a:t>
          </a:r>
          <a:endParaRPr lang="en-US" sz="2000" kern="1200"/>
        </a:p>
      </dsp:txBody>
      <dsp:txXfrm>
        <a:off x="4895184" y="2845643"/>
        <a:ext cx="1390870" cy="1390870"/>
      </dsp:txXfrm>
    </dsp:sp>
    <dsp:sp modelId="{DA73F031-F383-4EE7-BE86-F4C0E08E57F8}">
      <dsp:nvSpPr>
        <dsp:cNvPr id="0" name=""/>
        <dsp:cNvSpPr/>
      </dsp:nvSpPr>
      <dsp:spPr>
        <a:xfrm rot="10800000">
          <a:off x="3868636" y="3209150"/>
          <a:ext cx="521866" cy="663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4025196" y="3341922"/>
        <a:ext cx="365306" cy="398314"/>
      </dsp:txXfrm>
    </dsp:sp>
    <dsp:sp modelId="{A5F648E9-C38E-4873-A615-B8E7F8B939C0}">
      <dsp:nvSpPr>
        <dsp:cNvPr id="0" name=""/>
        <dsp:cNvSpPr/>
      </dsp:nvSpPr>
      <dsp:spPr>
        <a:xfrm>
          <a:off x="1655486" y="2557585"/>
          <a:ext cx="1966986" cy="19669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kern="1200" baseline="0" smtClean="0"/>
            <a:t>Succession Planning</a:t>
          </a:r>
          <a:endParaRPr lang="en-US" sz="2000" kern="1200"/>
        </a:p>
      </dsp:txBody>
      <dsp:txXfrm>
        <a:off x="1943544" y="2845643"/>
        <a:ext cx="1390870" cy="1390870"/>
      </dsp:txXfrm>
    </dsp:sp>
    <dsp:sp modelId="{ED55DB0A-421E-46F4-890A-A6CFE28BDDE2}">
      <dsp:nvSpPr>
        <dsp:cNvPr id="0" name=""/>
        <dsp:cNvSpPr/>
      </dsp:nvSpPr>
      <dsp:spPr>
        <a:xfrm rot="18000000">
          <a:off x="3108571" y="1943843"/>
          <a:ext cx="521866" cy="663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147711" y="2144407"/>
        <a:ext cx="365306" cy="39831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523E0-46E8-4714-A14A-F4C2DFD486FD}">
      <dsp:nvSpPr>
        <dsp:cNvPr id="0" name=""/>
        <dsp:cNvSpPr/>
      </dsp:nvSpPr>
      <dsp:spPr>
        <a:xfrm>
          <a:off x="164210" y="46685"/>
          <a:ext cx="2135981" cy="106799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b="1" kern="1200" dirty="0" smtClean="0">
              <a:latin typeface="Calibri" pitchFamily="34" charset="0"/>
            </a:rPr>
            <a:t>Maximum Feasible Participation</a:t>
          </a:r>
          <a:endParaRPr lang="en-US" sz="2200" b="1" kern="1200" dirty="0">
            <a:latin typeface="Calibri" pitchFamily="34" charset="0"/>
          </a:endParaRPr>
        </a:p>
      </dsp:txBody>
      <dsp:txXfrm>
        <a:off x="195490" y="77965"/>
        <a:ext cx="2073421" cy="1005430"/>
      </dsp:txXfrm>
    </dsp:sp>
    <dsp:sp modelId="{99707694-20CC-4FE0-8377-AA241E1B32F7}">
      <dsp:nvSpPr>
        <dsp:cNvPr id="0" name=""/>
        <dsp:cNvSpPr/>
      </dsp:nvSpPr>
      <dsp:spPr>
        <a:xfrm>
          <a:off x="377809" y="1114675"/>
          <a:ext cx="213585" cy="716360"/>
        </a:xfrm>
        <a:custGeom>
          <a:avLst/>
          <a:gdLst/>
          <a:ahLst/>
          <a:cxnLst/>
          <a:rect l="0" t="0" r="0" b="0"/>
          <a:pathLst>
            <a:path>
              <a:moveTo>
                <a:pt x="0" y="0"/>
              </a:moveTo>
              <a:lnTo>
                <a:pt x="0" y="716360"/>
              </a:lnTo>
              <a:lnTo>
                <a:pt x="213585" y="71636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52B8F0-55A4-4B40-A7D3-AF3B1FE4CF55}">
      <dsp:nvSpPr>
        <dsp:cNvPr id="0" name=""/>
        <dsp:cNvSpPr/>
      </dsp:nvSpPr>
      <dsp:spPr>
        <a:xfrm>
          <a:off x="591394" y="1381673"/>
          <a:ext cx="1878057" cy="898724"/>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itchFamily="34" charset="0"/>
            </a:rPr>
            <a:t>Consumer input and involvement</a:t>
          </a:r>
          <a:endParaRPr lang="en-US" sz="2000" kern="1200" dirty="0">
            <a:latin typeface="Calibri" pitchFamily="34" charset="0"/>
          </a:endParaRPr>
        </a:p>
      </dsp:txBody>
      <dsp:txXfrm>
        <a:off x="617717" y="1407996"/>
        <a:ext cx="1825411" cy="846078"/>
      </dsp:txXfrm>
    </dsp:sp>
    <dsp:sp modelId="{6A50BB64-172D-4AA9-A85F-BEA6C7572477}">
      <dsp:nvSpPr>
        <dsp:cNvPr id="0" name=""/>
        <dsp:cNvSpPr/>
      </dsp:nvSpPr>
      <dsp:spPr>
        <a:xfrm>
          <a:off x="377809" y="1114675"/>
          <a:ext cx="189901" cy="1854421"/>
        </a:xfrm>
        <a:custGeom>
          <a:avLst/>
          <a:gdLst/>
          <a:ahLst/>
          <a:cxnLst/>
          <a:rect l="0" t="0" r="0" b="0"/>
          <a:pathLst>
            <a:path>
              <a:moveTo>
                <a:pt x="0" y="0"/>
              </a:moveTo>
              <a:lnTo>
                <a:pt x="0" y="1854421"/>
              </a:lnTo>
              <a:lnTo>
                <a:pt x="189901" y="185442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ECDE31-DC32-465A-8A65-AC15F410EBD7}">
      <dsp:nvSpPr>
        <dsp:cNvPr id="0" name=""/>
        <dsp:cNvSpPr/>
      </dsp:nvSpPr>
      <dsp:spPr>
        <a:xfrm>
          <a:off x="567710" y="2507965"/>
          <a:ext cx="1903740" cy="922263"/>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itchFamily="34" charset="0"/>
            </a:rPr>
            <a:t>Community engagement</a:t>
          </a:r>
          <a:endParaRPr lang="en-US" sz="2000" kern="1200" dirty="0">
            <a:latin typeface="Calibri" pitchFamily="34" charset="0"/>
          </a:endParaRPr>
        </a:p>
      </dsp:txBody>
      <dsp:txXfrm>
        <a:off x="594722" y="2534977"/>
        <a:ext cx="1849716" cy="868239"/>
      </dsp:txXfrm>
    </dsp:sp>
    <dsp:sp modelId="{27043BBC-B6BF-4FFB-82B3-3ECB5E802254}">
      <dsp:nvSpPr>
        <dsp:cNvPr id="0" name=""/>
        <dsp:cNvSpPr/>
      </dsp:nvSpPr>
      <dsp:spPr>
        <a:xfrm>
          <a:off x="377809" y="1114675"/>
          <a:ext cx="177034" cy="2950772"/>
        </a:xfrm>
        <a:custGeom>
          <a:avLst/>
          <a:gdLst/>
          <a:ahLst/>
          <a:cxnLst/>
          <a:rect l="0" t="0" r="0" b="0"/>
          <a:pathLst>
            <a:path>
              <a:moveTo>
                <a:pt x="0" y="0"/>
              </a:moveTo>
              <a:lnTo>
                <a:pt x="0" y="2950772"/>
              </a:lnTo>
              <a:lnTo>
                <a:pt x="177034" y="295077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1C187F-8C8D-497D-BD47-A9EFA28A4E28}">
      <dsp:nvSpPr>
        <dsp:cNvPr id="0" name=""/>
        <dsp:cNvSpPr/>
      </dsp:nvSpPr>
      <dsp:spPr>
        <a:xfrm>
          <a:off x="554843" y="3653962"/>
          <a:ext cx="1878057" cy="822972"/>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smtClean="0">
              <a:latin typeface="Calibri" pitchFamily="34" charset="0"/>
            </a:rPr>
            <a:t>Community assessment</a:t>
          </a:r>
          <a:endParaRPr lang="en-US" sz="2000" kern="1200" dirty="0">
            <a:latin typeface="Calibri" pitchFamily="34" charset="0"/>
          </a:endParaRPr>
        </a:p>
      </dsp:txBody>
      <dsp:txXfrm>
        <a:off x="578947" y="3678066"/>
        <a:ext cx="1829849" cy="774764"/>
      </dsp:txXfrm>
    </dsp:sp>
    <dsp:sp modelId="{B3DFBCB6-F7FC-4501-9C2C-8B245A6F8C6F}">
      <dsp:nvSpPr>
        <dsp:cNvPr id="0" name=""/>
        <dsp:cNvSpPr/>
      </dsp:nvSpPr>
      <dsp:spPr>
        <a:xfrm>
          <a:off x="2821307" y="3421"/>
          <a:ext cx="2135981" cy="106799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b="1" kern="1200" dirty="0" smtClean="0">
              <a:latin typeface="Calibri" pitchFamily="34" charset="0"/>
            </a:rPr>
            <a:t>Vision and Direction</a:t>
          </a:r>
          <a:endParaRPr lang="en-US" sz="2200" b="1" kern="1200" dirty="0">
            <a:latin typeface="Calibri" pitchFamily="34" charset="0"/>
          </a:endParaRPr>
        </a:p>
      </dsp:txBody>
      <dsp:txXfrm>
        <a:off x="2852587" y="34701"/>
        <a:ext cx="2073421" cy="1005430"/>
      </dsp:txXfrm>
    </dsp:sp>
    <dsp:sp modelId="{624BF945-DA7A-462B-A971-060A69C9F8BA}">
      <dsp:nvSpPr>
        <dsp:cNvPr id="0" name=""/>
        <dsp:cNvSpPr/>
      </dsp:nvSpPr>
      <dsp:spPr>
        <a:xfrm>
          <a:off x="3034905" y="1071411"/>
          <a:ext cx="213598" cy="716360"/>
        </a:xfrm>
        <a:custGeom>
          <a:avLst/>
          <a:gdLst/>
          <a:ahLst/>
          <a:cxnLst/>
          <a:rect l="0" t="0" r="0" b="0"/>
          <a:pathLst>
            <a:path>
              <a:moveTo>
                <a:pt x="0" y="0"/>
              </a:moveTo>
              <a:lnTo>
                <a:pt x="0" y="716360"/>
              </a:lnTo>
              <a:lnTo>
                <a:pt x="213598" y="71636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5897E4-EC64-4D0B-9547-3686FC10FCCE}">
      <dsp:nvSpPr>
        <dsp:cNvPr id="0" name=""/>
        <dsp:cNvSpPr/>
      </dsp:nvSpPr>
      <dsp:spPr>
        <a:xfrm>
          <a:off x="3248503" y="1338409"/>
          <a:ext cx="1878040" cy="898724"/>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itchFamily="34" charset="0"/>
            </a:rPr>
            <a:t>Organizational leadership</a:t>
          </a:r>
          <a:endParaRPr lang="en-US" sz="2000" kern="1200" dirty="0">
            <a:latin typeface="Calibri" pitchFamily="34" charset="0"/>
          </a:endParaRPr>
        </a:p>
      </dsp:txBody>
      <dsp:txXfrm>
        <a:off x="3274826" y="1364732"/>
        <a:ext cx="1825394" cy="846078"/>
      </dsp:txXfrm>
    </dsp:sp>
    <dsp:sp modelId="{B5D73888-797A-4EFF-84D1-2E987D710310}">
      <dsp:nvSpPr>
        <dsp:cNvPr id="0" name=""/>
        <dsp:cNvSpPr/>
      </dsp:nvSpPr>
      <dsp:spPr>
        <a:xfrm>
          <a:off x="3034905" y="1071411"/>
          <a:ext cx="213598" cy="1882082"/>
        </a:xfrm>
        <a:custGeom>
          <a:avLst/>
          <a:gdLst/>
          <a:ahLst/>
          <a:cxnLst/>
          <a:rect l="0" t="0" r="0" b="0"/>
          <a:pathLst>
            <a:path>
              <a:moveTo>
                <a:pt x="0" y="0"/>
              </a:moveTo>
              <a:lnTo>
                <a:pt x="0" y="1882082"/>
              </a:lnTo>
              <a:lnTo>
                <a:pt x="213598" y="188208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608268-8D9B-4151-B0A1-75A6874CB792}">
      <dsp:nvSpPr>
        <dsp:cNvPr id="0" name=""/>
        <dsp:cNvSpPr/>
      </dsp:nvSpPr>
      <dsp:spPr>
        <a:xfrm>
          <a:off x="3248503" y="2504131"/>
          <a:ext cx="1878057" cy="89872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itchFamily="34" charset="0"/>
            </a:rPr>
            <a:t>Board governance</a:t>
          </a:r>
          <a:endParaRPr lang="en-US" sz="2000" kern="1200" dirty="0">
            <a:latin typeface="Calibri" pitchFamily="34" charset="0"/>
          </a:endParaRPr>
        </a:p>
      </dsp:txBody>
      <dsp:txXfrm>
        <a:off x="3274826" y="2530454"/>
        <a:ext cx="1825411" cy="846078"/>
      </dsp:txXfrm>
    </dsp:sp>
    <dsp:sp modelId="{1F3D8738-0304-4A23-823E-F7FACC412565}">
      <dsp:nvSpPr>
        <dsp:cNvPr id="0" name=""/>
        <dsp:cNvSpPr/>
      </dsp:nvSpPr>
      <dsp:spPr>
        <a:xfrm>
          <a:off x="3034905" y="1071411"/>
          <a:ext cx="213598" cy="3047804"/>
        </a:xfrm>
        <a:custGeom>
          <a:avLst/>
          <a:gdLst/>
          <a:ahLst/>
          <a:cxnLst/>
          <a:rect l="0" t="0" r="0" b="0"/>
          <a:pathLst>
            <a:path>
              <a:moveTo>
                <a:pt x="0" y="0"/>
              </a:moveTo>
              <a:lnTo>
                <a:pt x="0" y="3047804"/>
              </a:lnTo>
              <a:lnTo>
                <a:pt x="213598" y="304780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F20E44-0342-4C19-B15E-247017B309CA}">
      <dsp:nvSpPr>
        <dsp:cNvPr id="0" name=""/>
        <dsp:cNvSpPr/>
      </dsp:nvSpPr>
      <dsp:spPr>
        <a:xfrm>
          <a:off x="3248503" y="3669854"/>
          <a:ext cx="1878057" cy="898724"/>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itchFamily="34" charset="0"/>
            </a:rPr>
            <a:t>Strategic planning</a:t>
          </a:r>
          <a:endParaRPr lang="en-US" sz="2000" kern="1200" dirty="0">
            <a:latin typeface="Calibri" pitchFamily="34" charset="0"/>
          </a:endParaRPr>
        </a:p>
      </dsp:txBody>
      <dsp:txXfrm>
        <a:off x="3274826" y="3696177"/>
        <a:ext cx="1825411" cy="846078"/>
      </dsp:txXfrm>
    </dsp:sp>
    <dsp:sp modelId="{A7F99B02-DFBF-4886-9D99-351F57B31AD4}">
      <dsp:nvSpPr>
        <dsp:cNvPr id="0" name=""/>
        <dsp:cNvSpPr/>
      </dsp:nvSpPr>
      <dsp:spPr>
        <a:xfrm>
          <a:off x="5504164" y="46685"/>
          <a:ext cx="2135981" cy="106799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b="1" kern="1200" dirty="0" smtClean="0">
              <a:latin typeface="Calibri" pitchFamily="34" charset="0"/>
            </a:rPr>
            <a:t>Operations and Accountability</a:t>
          </a:r>
          <a:endParaRPr lang="en-US" sz="2200" b="1" kern="1200" dirty="0">
            <a:latin typeface="Calibri" pitchFamily="34" charset="0"/>
          </a:endParaRPr>
        </a:p>
      </dsp:txBody>
      <dsp:txXfrm>
        <a:off x="5535444" y="77965"/>
        <a:ext cx="2073421" cy="1005430"/>
      </dsp:txXfrm>
    </dsp:sp>
    <dsp:sp modelId="{25FAE56C-B47B-44E5-8467-ABCFAAF3C7C6}">
      <dsp:nvSpPr>
        <dsp:cNvPr id="0" name=""/>
        <dsp:cNvSpPr/>
      </dsp:nvSpPr>
      <dsp:spPr>
        <a:xfrm>
          <a:off x="5717762" y="1114675"/>
          <a:ext cx="213585" cy="687214"/>
        </a:xfrm>
        <a:custGeom>
          <a:avLst/>
          <a:gdLst/>
          <a:ahLst/>
          <a:cxnLst/>
          <a:rect l="0" t="0" r="0" b="0"/>
          <a:pathLst>
            <a:path>
              <a:moveTo>
                <a:pt x="0" y="0"/>
              </a:moveTo>
              <a:lnTo>
                <a:pt x="0" y="687214"/>
              </a:lnTo>
              <a:lnTo>
                <a:pt x="213585" y="68721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D69540-7F46-4A65-A965-4174CE411DED}">
      <dsp:nvSpPr>
        <dsp:cNvPr id="0" name=""/>
        <dsp:cNvSpPr/>
      </dsp:nvSpPr>
      <dsp:spPr>
        <a:xfrm>
          <a:off x="5931347" y="1381673"/>
          <a:ext cx="1794190" cy="840433"/>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itchFamily="34" charset="0"/>
            </a:rPr>
            <a:t>Human resource management</a:t>
          </a:r>
          <a:endParaRPr lang="en-US" sz="2000" kern="1200" dirty="0">
            <a:latin typeface="Calibri" pitchFamily="34" charset="0"/>
          </a:endParaRPr>
        </a:p>
      </dsp:txBody>
      <dsp:txXfrm>
        <a:off x="5955962" y="1406288"/>
        <a:ext cx="1744960" cy="791203"/>
      </dsp:txXfrm>
    </dsp:sp>
    <dsp:sp modelId="{C96379ED-167A-4A8A-8EFB-3516D384D544}">
      <dsp:nvSpPr>
        <dsp:cNvPr id="0" name=""/>
        <dsp:cNvSpPr/>
      </dsp:nvSpPr>
      <dsp:spPr>
        <a:xfrm>
          <a:off x="5717762" y="1114675"/>
          <a:ext cx="213585" cy="1854960"/>
        </a:xfrm>
        <a:custGeom>
          <a:avLst/>
          <a:gdLst/>
          <a:ahLst/>
          <a:cxnLst/>
          <a:rect l="0" t="0" r="0" b="0"/>
          <a:pathLst>
            <a:path>
              <a:moveTo>
                <a:pt x="0" y="0"/>
              </a:moveTo>
              <a:lnTo>
                <a:pt x="0" y="1854960"/>
              </a:lnTo>
              <a:lnTo>
                <a:pt x="213585" y="185496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FCDB36-C89F-4F0F-8314-B2F1847F57F4}">
      <dsp:nvSpPr>
        <dsp:cNvPr id="0" name=""/>
        <dsp:cNvSpPr/>
      </dsp:nvSpPr>
      <dsp:spPr>
        <a:xfrm>
          <a:off x="5931347" y="2489105"/>
          <a:ext cx="1807928" cy="961063"/>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itchFamily="34" charset="0"/>
            </a:rPr>
            <a:t>Financial operations and oversight</a:t>
          </a:r>
          <a:endParaRPr lang="en-US" sz="2000" kern="1200" dirty="0">
            <a:latin typeface="Calibri" pitchFamily="34" charset="0"/>
          </a:endParaRPr>
        </a:p>
      </dsp:txBody>
      <dsp:txXfrm>
        <a:off x="5959496" y="2517254"/>
        <a:ext cx="1751630" cy="904765"/>
      </dsp:txXfrm>
    </dsp:sp>
    <dsp:sp modelId="{B342140F-4E94-45FE-84DA-05EDD2EDAD35}">
      <dsp:nvSpPr>
        <dsp:cNvPr id="0" name=""/>
        <dsp:cNvSpPr/>
      </dsp:nvSpPr>
      <dsp:spPr>
        <a:xfrm>
          <a:off x="5717762" y="1114675"/>
          <a:ext cx="167345" cy="2947590"/>
        </a:xfrm>
        <a:custGeom>
          <a:avLst/>
          <a:gdLst/>
          <a:ahLst/>
          <a:cxnLst/>
          <a:rect l="0" t="0" r="0" b="0"/>
          <a:pathLst>
            <a:path>
              <a:moveTo>
                <a:pt x="0" y="0"/>
              </a:moveTo>
              <a:lnTo>
                <a:pt x="0" y="2947590"/>
              </a:lnTo>
              <a:lnTo>
                <a:pt x="167345" y="294759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F6A28D-1069-4DC8-A39E-BF62C5C95CCF}">
      <dsp:nvSpPr>
        <dsp:cNvPr id="0" name=""/>
        <dsp:cNvSpPr/>
      </dsp:nvSpPr>
      <dsp:spPr>
        <a:xfrm>
          <a:off x="5885107" y="3629430"/>
          <a:ext cx="1854988" cy="86567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itchFamily="34" charset="0"/>
            </a:rPr>
            <a:t>Data and analysis</a:t>
          </a:r>
          <a:endParaRPr lang="en-US" sz="2000" kern="1200" dirty="0">
            <a:latin typeface="Calibri" pitchFamily="34" charset="0"/>
          </a:endParaRPr>
        </a:p>
      </dsp:txBody>
      <dsp:txXfrm>
        <a:off x="5910462" y="3654785"/>
        <a:ext cx="1804278" cy="814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3CAED-4420-4EED-A40C-D739DD6C9263}">
      <dsp:nvSpPr>
        <dsp:cNvPr id="0" name=""/>
        <dsp:cNvSpPr/>
      </dsp:nvSpPr>
      <dsp:spPr>
        <a:xfrm>
          <a:off x="674369" y="0"/>
          <a:ext cx="7642860" cy="475456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F68D62-EF71-402C-B9AA-A65F492C8F0B}">
      <dsp:nvSpPr>
        <dsp:cNvPr id="0" name=""/>
        <dsp:cNvSpPr/>
      </dsp:nvSpPr>
      <dsp:spPr>
        <a:xfrm>
          <a:off x="768" y="1426368"/>
          <a:ext cx="1231515" cy="190182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baseline="0" dirty="0" smtClean="0"/>
            <a:t>Community needs assessments</a:t>
          </a:r>
          <a:endParaRPr lang="en-US" sz="1400" kern="1200" dirty="0"/>
        </a:p>
      </dsp:txBody>
      <dsp:txXfrm>
        <a:off x="60886" y="1486486"/>
        <a:ext cx="1111279" cy="1781588"/>
      </dsp:txXfrm>
    </dsp:sp>
    <dsp:sp modelId="{385681CD-04E4-41FE-8F3E-01068F896CDD}">
      <dsp:nvSpPr>
        <dsp:cNvPr id="0" name=""/>
        <dsp:cNvSpPr/>
      </dsp:nvSpPr>
      <dsp:spPr>
        <a:xfrm>
          <a:off x="1293859" y="1426368"/>
          <a:ext cx="1231515" cy="190182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baseline="0" dirty="0" smtClean="0"/>
            <a:t>Anti-poverty plans &amp; strategies</a:t>
          </a:r>
          <a:endParaRPr lang="en-US" sz="1400" kern="1200" dirty="0"/>
        </a:p>
      </dsp:txBody>
      <dsp:txXfrm>
        <a:off x="1353977" y="1486486"/>
        <a:ext cx="1111279" cy="1781588"/>
      </dsp:txXfrm>
    </dsp:sp>
    <dsp:sp modelId="{D2843E3D-3ED3-49FE-B03C-1DF43C8564E2}">
      <dsp:nvSpPr>
        <dsp:cNvPr id="0" name=""/>
        <dsp:cNvSpPr/>
      </dsp:nvSpPr>
      <dsp:spPr>
        <a:xfrm>
          <a:off x="2586950" y="1426368"/>
          <a:ext cx="1231515" cy="190182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baseline="0" dirty="0" smtClean="0"/>
            <a:t>A range of direct services</a:t>
          </a:r>
          <a:endParaRPr lang="en-US" sz="1400" kern="1200" dirty="0"/>
        </a:p>
      </dsp:txBody>
      <dsp:txXfrm>
        <a:off x="2647068" y="1486486"/>
        <a:ext cx="1111279" cy="1781588"/>
      </dsp:txXfrm>
    </dsp:sp>
    <dsp:sp modelId="{A568CC1C-BF35-4EB2-8223-36B41F28EFA6}">
      <dsp:nvSpPr>
        <dsp:cNvPr id="0" name=""/>
        <dsp:cNvSpPr/>
      </dsp:nvSpPr>
      <dsp:spPr>
        <a:xfrm>
          <a:off x="3880042" y="1426368"/>
          <a:ext cx="1231515" cy="190182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baseline="0" dirty="0" smtClean="0"/>
            <a:t>Mobilization of resources</a:t>
          </a:r>
          <a:endParaRPr lang="en-US" sz="1400" kern="1200" dirty="0"/>
        </a:p>
      </dsp:txBody>
      <dsp:txXfrm>
        <a:off x="3940160" y="1486486"/>
        <a:ext cx="1111279" cy="1781588"/>
      </dsp:txXfrm>
    </dsp:sp>
    <dsp:sp modelId="{D4C7CBBD-EFF6-4E99-A25F-37F312403B88}">
      <dsp:nvSpPr>
        <dsp:cNvPr id="0" name=""/>
        <dsp:cNvSpPr/>
      </dsp:nvSpPr>
      <dsp:spPr>
        <a:xfrm>
          <a:off x="5173133" y="1426368"/>
          <a:ext cx="1231515" cy="1901824"/>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baseline="0" dirty="0" smtClean="0"/>
            <a:t>Advocacy on behalf of families with limited resources</a:t>
          </a:r>
          <a:endParaRPr lang="en-US" sz="1400" kern="1200" dirty="0"/>
        </a:p>
      </dsp:txBody>
      <dsp:txXfrm>
        <a:off x="5233251" y="1486486"/>
        <a:ext cx="1111279" cy="1781588"/>
      </dsp:txXfrm>
    </dsp:sp>
    <dsp:sp modelId="{93AE5D22-0F5F-49B8-9E50-BEB1F60D910C}">
      <dsp:nvSpPr>
        <dsp:cNvPr id="0" name=""/>
        <dsp:cNvSpPr/>
      </dsp:nvSpPr>
      <dsp:spPr>
        <a:xfrm>
          <a:off x="6466224" y="1426368"/>
          <a:ext cx="1231515" cy="190182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baseline="0" dirty="0" smtClean="0"/>
            <a:t>Partnerships with other community-based organizations</a:t>
          </a:r>
          <a:endParaRPr lang="en-US" sz="1400" kern="1200" dirty="0"/>
        </a:p>
      </dsp:txBody>
      <dsp:txXfrm>
        <a:off x="6526342" y="1486486"/>
        <a:ext cx="1111279" cy="1781588"/>
      </dsp:txXfrm>
    </dsp:sp>
    <dsp:sp modelId="{A26E832F-5F26-4A67-B28D-982D8E77DD42}">
      <dsp:nvSpPr>
        <dsp:cNvPr id="0" name=""/>
        <dsp:cNvSpPr/>
      </dsp:nvSpPr>
      <dsp:spPr>
        <a:xfrm>
          <a:off x="7759316" y="1426368"/>
          <a:ext cx="1231515" cy="190182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baseline="0" dirty="0" smtClean="0"/>
            <a:t>Tri-partite Board</a:t>
          </a:r>
          <a:endParaRPr lang="en-US" sz="1400" kern="1200" dirty="0"/>
        </a:p>
      </dsp:txBody>
      <dsp:txXfrm>
        <a:off x="7819434" y="1486486"/>
        <a:ext cx="1111279" cy="17815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69081-0416-4B8F-B42B-96249694224F}">
      <dsp:nvSpPr>
        <dsp:cNvPr id="0" name=""/>
        <dsp:cNvSpPr/>
      </dsp:nvSpPr>
      <dsp:spPr>
        <a:xfrm>
          <a:off x="275428" y="0"/>
          <a:ext cx="3166602" cy="2111060"/>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1E3803-45DC-4B68-9CCA-1EDFCDC0ACC6}">
      <dsp:nvSpPr>
        <dsp:cNvPr id="0" name=""/>
        <dsp:cNvSpPr/>
      </dsp:nvSpPr>
      <dsp:spPr>
        <a:xfrm>
          <a:off x="3574246" y="2243068"/>
          <a:ext cx="4486293" cy="2771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US" sz="3500" kern="1200" baseline="0" smtClean="0"/>
            <a:t>“What contribution would you like to know you've had at the end of service on the board?”</a:t>
          </a:r>
          <a:endParaRPr lang="en-US" sz="3500" kern="1200"/>
        </a:p>
      </dsp:txBody>
      <dsp:txXfrm>
        <a:off x="3574246" y="2243068"/>
        <a:ext cx="4486293" cy="2771104"/>
      </dsp:txXfrm>
    </dsp:sp>
    <dsp:sp modelId="{D3AE7120-A8F4-4A20-A6CE-001F53F8FE18}">
      <dsp:nvSpPr>
        <dsp:cNvPr id="0" name=""/>
        <dsp:cNvSpPr/>
      </dsp:nvSpPr>
      <dsp:spPr>
        <a:xfrm>
          <a:off x="3178421" y="1847583"/>
          <a:ext cx="1077433" cy="1077711"/>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C18F0F-7D05-462A-9FA7-91E8185BF100}">
      <dsp:nvSpPr>
        <dsp:cNvPr id="0" name=""/>
        <dsp:cNvSpPr/>
      </dsp:nvSpPr>
      <dsp:spPr>
        <a:xfrm rot="5400000">
          <a:off x="7409998" y="1847722"/>
          <a:ext cx="1077711" cy="1077433"/>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80ED28-8F0D-4C8C-AA3F-44AED0326C08}">
      <dsp:nvSpPr>
        <dsp:cNvPr id="0" name=""/>
        <dsp:cNvSpPr/>
      </dsp:nvSpPr>
      <dsp:spPr>
        <a:xfrm rot="16200000">
          <a:off x="3178281" y="4332627"/>
          <a:ext cx="1077711" cy="1077433"/>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8A5A76-05E9-48D5-A406-0477B55F8D85}">
      <dsp:nvSpPr>
        <dsp:cNvPr id="0" name=""/>
        <dsp:cNvSpPr/>
      </dsp:nvSpPr>
      <dsp:spPr>
        <a:xfrm rot="10800000">
          <a:off x="7410138" y="4332488"/>
          <a:ext cx="1077433" cy="1077711"/>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69E4F-1529-4C2E-A6A7-3875190DBD46}">
      <dsp:nvSpPr>
        <dsp:cNvPr id="0" name=""/>
        <dsp:cNvSpPr/>
      </dsp:nvSpPr>
      <dsp:spPr>
        <a:xfrm>
          <a:off x="0" y="195765"/>
          <a:ext cx="7848600" cy="19750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139" tIns="395732" rIns="609139"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Have board members elected by full board (for nonprofit CAAs) or governing officials (for public CAAs) once chosen through appropriate selection process</a:t>
          </a:r>
          <a:endParaRPr lang="en-US" sz="2500" kern="1200" dirty="0"/>
        </a:p>
      </dsp:txBody>
      <dsp:txXfrm>
        <a:off x="0" y="195765"/>
        <a:ext cx="7848600" cy="1975050"/>
      </dsp:txXfrm>
    </dsp:sp>
    <dsp:sp modelId="{6168A9AE-54AD-4BC3-B7D5-7524D7F57D8D}">
      <dsp:nvSpPr>
        <dsp:cNvPr id="0" name=""/>
        <dsp:cNvSpPr/>
      </dsp:nvSpPr>
      <dsp:spPr>
        <a:xfrm>
          <a:off x="392430" y="15254"/>
          <a:ext cx="5494020" cy="5608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661" tIns="0" rIns="207661" bIns="0" numCol="1" spcCol="1270" anchor="ctr" anchorCtr="0">
          <a:noAutofit/>
        </a:bodyPr>
        <a:lstStyle/>
        <a:p>
          <a:pPr lvl="0" algn="l" defTabSz="1244600">
            <a:lnSpc>
              <a:spcPct val="90000"/>
            </a:lnSpc>
            <a:spcBef>
              <a:spcPct val="0"/>
            </a:spcBef>
            <a:spcAft>
              <a:spcPct val="35000"/>
            </a:spcAft>
          </a:pPr>
          <a:r>
            <a:rPr lang="en-US" sz="2800" b="1" kern="1200" dirty="0" smtClean="0"/>
            <a:t>Recommendation</a:t>
          </a:r>
          <a:endParaRPr lang="en-US" sz="2800" b="1" kern="1200" dirty="0"/>
        </a:p>
      </dsp:txBody>
      <dsp:txXfrm>
        <a:off x="419810" y="42634"/>
        <a:ext cx="5439260" cy="506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0CD30-DD25-4CEE-A026-0582F6D1FBAF}">
      <dsp:nvSpPr>
        <dsp:cNvPr id="0" name=""/>
        <dsp:cNvSpPr/>
      </dsp:nvSpPr>
      <dsp:spPr>
        <a:xfrm>
          <a:off x="1133070" y="443936"/>
          <a:ext cx="4288536" cy="4288536"/>
        </a:xfrm>
        <a:prstGeom prst="pie">
          <a:avLst>
            <a:gd name="adj1" fmla="val 16200000"/>
            <a:gd name="adj2" fmla="val 18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b="1" kern="1200" dirty="0" smtClean="0"/>
            <a:t>1/3: Public Officials</a:t>
          </a:r>
          <a:endParaRPr lang="en-US" sz="2400" b="1" kern="1200" dirty="0"/>
        </a:p>
      </dsp:txBody>
      <dsp:txXfrm>
        <a:off x="3464706" y="1235273"/>
        <a:ext cx="1455039" cy="1429512"/>
      </dsp:txXfrm>
    </dsp:sp>
    <dsp:sp modelId="{2A3A7D75-1743-4FD0-9B0C-66EE778D2EF5}">
      <dsp:nvSpPr>
        <dsp:cNvPr id="0" name=""/>
        <dsp:cNvSpPr/>
      </dsp:nvSpPr>
      <dsp:spPr>
        <a:xfrm>
          <a:off x="1098000" y="472249"/>
          <a:ext cx="4288536" cy="4288536"/>
        </a:xfrm>
        <a:prstGeom prst="pie">
          <a:avLst>
            <a:gd name="adj1" fmla="val 1800000"/>
            <a:gd name="adj2" fmla="val 900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b="1" kern="1200" dirty="0" smtClean="0"/>
            <a:t>Remainder: Private Sector</a:t>
          </a:r>
          <a:endParaRPr lang="en-US" sz="2400" b="1" kern="1200" dirty="0"/>
        </a:p>
      </dsp:txBody>
      <dsp:txXfrm>
        <a:off x="2272242" y="3178111"/>
        <a:ext cx="1940052" cy="1327403"/>
      </dsp:txXfrm>
    </dsp:sp>
    <dsp:sp modelId="{1DB32DAC-D8BC-46B0-9FCA-AA295665A4BD}">
      <dsp:nvSpPr>
        <dsp:cNvPr id="0" name=""/>
        <dsp:cNvSpPr/>
      </dsp:nvSpPr>
      <dsp:spPr>
        <a:xfrm>
          <a:off x="1098000" y="472249"/>
          <a:ext cx="4288536" cy="4288536"/>
        </a:xfrm>
        <a:prstGeom prst="pie">
          <a:avLst>
            <a:gd name="adj1" fmla="val 9000000"/>
            <a:gd name="adj2" fmla="val 1620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b="1" kern="1200" dirty="0" smtClean="0"/>
            <a:t>At least 1/3: Low-Income sector</a:t>
          </a:r>
          <a:endParaRPr lang="en-US" sz="2400" b="1" kern="1200" dirty="0"/>
        </a:p>
      </dsp:txBody>
      <dsp:txXfrm>
        <a:off x="1557486" y="1314640"/>
        <a:ext cx="1455039" cy="14295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034B0-BFBE-4BEB-AD19-2A294BD97A39}">
      <dsp:nvSpPr>
        <dsp:cNvPr id="0" name=""/>
        <dsp:cNvSpPr/>
      </dsp:nvSpPr>
      <dsp:spPr>
        <a:xfrm>
          <a:off x="0" y="356999"/>
          <a:ext cx="3962400" cy="17766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7526" tIns="499872" rIns="307526" bIns="142240" numCol="1" spcCol="1270" anchor="t" anchorCtr="0">
          <a:noAutofit/>
        </a:bodyPr>
        <a:lstStyle/>
        <a:p>
          <a:pPr marL="228600" lvl="1" indent="-228600" algn="l" defTabSz="889000">
            <a:lnSpc>
              <a:spcPct val="90000"/>
            </a:lnSpc>
            <a:spcBef>
              <a:spcPct val="0"/>
            </a:spcBef>
            <a:spcAft>
              <a:spcPct val="15000"/>
            </a:spcAft>
            <a:buChar char="••"/>
          </a:pPr>
          <a:r>
            <a:rPr lang="en-US" altLang="en-US" sz="2000" kern="1200" dirty="0" smtClean="0"/>
            <a:t>The </a:t>
          </a:r>
          <a:r>
            <a:rPr lang="en-US" altLang="en-US" sz="2000" kern="1200" dirty="0" err="1" smtClean="0"/>
            <a:t>org.’s</a:t>
          </a:r>
          <a:r>
            <a:rPr lang="en-US" altLang="en-US" sz="2000" kern="1200" dirty="0" smtClean="0"/>
            <a:t> governing board/advisory body  is structured in compliance with the federal CSBG Act.</a:t>
          </a:r>
          <a:endParaRPr lang="en-US" sz="2000" kern="1200" dirty="0"/>
        </a:p>
      </dsp:txBody>
      <dsp:txXfrm>
        <a:off x="0" y="356999"/>
        <a:ext cx="3962400" cy="1776600"/>
      </dsp:txXfrm>
    </dsp:sp>
    <dsp:sp modelId="{DC2BF716-78CE-42C6-8678-C752FAB99D62}">
      <dsp:nvSpPr>
        <dsp:cNvPr id="0" name=""/>
        <dsp:cNvSpPr/>
      </dsp:nvSpPr>
      <dsp:spPr>
        <a:xfrm>
          <a:off x="198120" y="1379"/>
          <a:ext cx="3217052" cy="7084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839" tIns="0" rIns="104839" bIns="0" numCol="1" spcCol="1270" anchor="ctr" anchorCtr="0">
          <a:noAutofit/>
        </a:bodyPr>
        <a:lstStyle/>
        <a:p>
          <a:pPr lvl="0" algn="l" defTabSz="977900">
            <a:lnSpc>
              <a:spcPct val="90000"/>
            </a:lnSpc>
            <a:spcBef>
              <a:spcPct val="0"/>
            </a:spcBef>
            <a:spcAft>
              <a:spcPct val="35000"/>
            </a:spcAft>
          </a:pPr>
          <a:r>
            <a:rPr lang="en-US" altLang="en-US" sz="2200" b="1" kern="1200" dirty="0" smtClean="0"/>
            <a:t>Standard 5.1: Nonprofit/Public</a:t>
          </a:r>
          <a:endParaRPr lang="en-US" sz="2200" b="1" kern="1200" dirty="0"/>
        </a:p>
      </dsp:txBody>
      <dsp:txXfrm>
        <a:off x="232705" y="35964"/>
        <a:ext cx="3147882" cy="6393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034B0-BFBE-4BEB-AD19-2A294BD97A39}">
      <dsp:nvSpPr>
        <dsp:cNvPr id="0" name=""/>
        <dsp:cNvSpPr/>
      </dsp:nvSpPr>
      <dsp:spPr>
        <a:xfrm>
          <a:off x="0" y="443393"/>
          <a:ext cx="3962400" cy="1385406"/>
        </a:xfrm>
        <a:prstGeom prst="rect">
          <a:avLst/>
        </a:prstGeom>
        <a:solidFill>
          <a:schemeClr val="lt1">
            <a:alpha val="90000"/>
            <a:hueOff val="0"/>
            <a:satOff val="0"/>
            <a:lumOff val="0"/>
            <a:alphaOff val="0"/>
          </a:schemeClr>
        </a:solidFill>
        <a:ln w="25400" cap="flat" cmpd="sng" algn="ctr">
          <a:solidFill>
            <a:srgbClr val="008CD2"/>
          </a:solidFill>
          <a:prstDash val="solid"/>
        </a:ln>
        <a:effectLst/>
      </dsp:spPr>
      <dsp:style>
        <a:lnRef idx="2">
          <a:scrgbClr r="0" g="0" b="0"/>
        </a:lnRef>
        <a:fillRef idx="1">
          <a:scrgbClr r="0" g="0" b="0"/>
        </a:fillRef>
        <a:effectRef idx="0">
          <a:scrgbClr r="0" g="0" b="0"/>
        </a:effectRef>
        <a:fontRef idx="minor"/>
      </dsp:style>
      <dsp:txBody>
        <a:bodyPr spcFirstLastPara="0" vert="horz" wrap="square" lIns="307526" tIns="395732" rIns="307526" bIns="142240" numCol="1" spcCol="1270" anchor="t" anchorCtr="0">
          <a:noAutofit/>
        </a:bodyPr>
        <a:lstStyle/>
        <a:p>
          <a:pPr marL="228600" lvl="1" indent="-228600" algn="l" defTabSz="889000">
            <a:lnSpc>
              <a:spcPct val="90000"/>
            </a:lnSpc>
            <a:spcBef>
              <a:spcPct val="0"/>
            </a:spcBef>
            <a:spcAft>
              <a:spcPct val="15000"/>
            </a:spcAft>
            <a:buChar char="••"/>
          </a:pPr>
          <a:r>
            <a:rPr lang="en-US" altLang="en-US" sz="2000" kern="1200" dirty="0" smtClean="0"/>
            <a:t>Governing board/advisory body fills board vacancies as set out in its bylaws</a:t>
          </a:r>
          <a:endParaRPr lang="en-US" sz="2000" kern="1200" dirty="0"/>
        </a:p>
      </dsp:txBody>
      <dsp:txXfrm>
        <a:off x="0" y="443393"/>
        <a:ext cx="3962400" cy="1385406"/>
      </dsp:txXfrm>
    </dsp:sp>
    <dsp:sp modelId="{DC2BF716-78CE-42C6-8678-C752FAB99D62}">
      <dsp:nvSpPr>
        <dsp:cNvPr id="0" name=""/>
        <dsp:cNvSpPr/>
      </dsp:nvSpPr>
      <dsp:spPr>
        <a:xfrm>
          <a:off x="159328" y="76203"/>
          <a:ext cx="3369438" cy="688888"/>
        </a:xfrm>
        <a:prstGeom prst="roundRect">
          <a:avLst/>
        </a:prstGeom>
        <a:solidFill>
          <a:srgbClr val="008C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839" tIns="0" rIns="104839" bIns="0" numCol="1" spcCol="1270" anchor="ctr" anchorCtr="0">
          <a:noAutofit/>
        </a:bodyPr>
        <a:lstStyle/>
        <a:p>
          <a:pPr lvl="0" algn="l" defTabSz="977900">
            <a:lnSpc>
              <a:spcPct val="90000"/>
            </a:lnSpc>
            <a:spcBef>
              <a:spcPct val="0"/>
            </a:spcBef>
            <a:spcAft>
              <a:spcPct val="35000"/>
            </a:spcAft>
          </a:pPr>
          <a:r>
            <a:rPr lang="en-US" altLang="en-US" sz="2200" b="1" kern="1200" dirty="0" smtClean="0"/>
            <a:t>Standard 5.5: Nonprofit/Public</a:t>
          </a:r>
          <a:endParaRPr lang="en-US" sz="2200" b="1" kern="1200" dirty="0"/>
        </a:p>
      </dsp:txBody>
      <dsp:txXfrm>
        <a:off x="192957" y="109832"/>
        <a:ext cx="3302180" cy="6216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E0413-3295-4CB7-96DE-6B2F2DEC78EF}">
      <dsp:nvSpPr>
        <dsp:cNvPr id="0" name=""/>
        <dsp:cNvSpPr/>
      </dsp:nvSpPr>
      <dsp:spPr>
        <a:xfrm>
          <a:off x="0" y="634991"/>
          <a:ext cx="8001000" cy="1727208"/>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0967" tIns="541528" rIns="62096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Have specific terms rather than permitting public officials to stay on the board as long as they are in public office</a:t>
          </a:r>
          <a:endParaRPr lang="en-US" sz="2400" kern="1200" dirty="0"/>
        </a:p>
      </dsp:txBody>
      <dsp:txXfrm>
        <a:off x="0" y="634991"/>
        <a:ext cx="8001000" cy="1727208"/>
      </dsp:txXfrm>
    </dsp:sp>
    <dsp:sp modelId="{487128F8-F0E6-4BDD-A56B-74EB1926F81D}">
      <dsp:nvSpPr>
        <dsp:cNvPr id="0" name=""/>
        <dsp:cNvSpPr/>
      </dsp:nvSpPr>
      <dsp:spPr>
        <a:xfrm>
          <a:off x="228600" y="304800"/>
          <a:ext cx="5600700" cy="66816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l" defTabSz="1244600">
            <a:lnSpc>
              <a:spcPct val="90000"/>
            </a:lnSpc>
            <a:spcBef>
              <a:spcPct val="0"/>
            </a:spcBef>
            <a:spcAft>
              <a:spcPct val="35000"/>
            </a:spcAft>
          </a:pPr>
          <a:r>
            <a:rPr lang="en-US" sz="2800" b="1" kern="1200" dirty="0" smtClean="0"/>
            <a:t>Recommendation</a:t>
          </a:r>
          <a:endParaRPr lang="en-US" sz="2800" b="1" kern="1200" dirty="0"/>
        </a:p>
      </dsp:txBody>
      <dsp:txXfrm>
        <a:off x="261217" y="337417"/>
        <a:ext cx="5535466" cy="6029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69E4F-1529-4C2E-A6A7-3875190DBD46}">
      <dsp:nvSpPr>
        <dsp:cNvPr id="0" name=""/>
        <dsp:cNvSpPr/>
      </dsp:nvSpPr>
      <dsp:spPr>
        <a:xfrm>
          <a:off x="0" y="233939"/>
          <a:ext cx="7696200" cy="1281994"/>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7311" tIns="479044" rIns="597311"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Have at least some, if not all, low-income board members who are low-income themselves</a:t>
          </a:r>
          <a:endParaRPr lang="en-US" sz="2500" kern="1200" dirty="0"/>
        </a:p>
      </dsp:txBody>
      <dsp:txXfrm>
        <a:off x="0" y="233939"/>
        <a:ext cx="7696200" cy="1281994"/>
      </dsp:txXfrm>
    </dsp:sp>
    <dsp:sp modelId="{6168A9AE-54AD-4BC3-B7D5-7524D7F57D8D}">
      <dsp:nvSpPr>
        <dsp:cNvPr id="0" name=""/>
        <dsp:cNvSpPr/>
      </dsp:nvSpPr>
      <dsp:spPr>
        <a:xfrm>
          <a:off x="228600" y="0"/>
          <a:ext cx="4213869" cy="57218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629" tIns="0" rIns="203629" bIns="0" numCol="1" spcCol="1270" anchor="ctr" anchorCtr="0">
          <a:noAutofit/>
        </a:bodyPr>
        <a:lstStyle/>
        <a:p>
          <a:pPr lvl="0" algn="l" defTabSz="1244600">
            <a:lnSpc>
              <a:spcPct val="90000"/>
            </a:lnSpc>
            <a:spcBef>
              <a:spcPct val="0"/>
            </a:spcBef>
            <a:spcAft>
              <a:spcPct val="35000"/>
            </a:spcAft>
          </a:pPr>
          <a:r>
            <a:rPr lang="en-US" sz="2800" b="1" kern="1200" dirty="0" smtClean="0"/>
            <a:t>Recommendation</a:t>
          </a:r>
          <a:endParaRPr lang="en-US" sz="2800" b="1" kern="1200" dirty="0"/>
        </a:p>
      </dsp:txBody>
      <dsp:txXfrm>
        <a:off x="256532" y="27932"/>
        <a:ext cx="4158005" cy="5163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31EB995-4FD7-4C7D-841F-C80DACE0A3FF}" type="datetimeFigureOut">
              <a:rPr lang="en-US" smtClean="0"/>
              <a:t>5/12/2017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FC080A1-EF13-4AA3-8FB6-3DFBD3E5E425}" type="slidenum">
              <a:rPr lang="en-US" smtClean="0"/>
              <a:t>‹#›</a:t>
            </a:fld>
            <a:endParaRPr lang="en-US"/>
          </a:p>
        </p:txBody>
      </p:sp>
    </p:spTree>
    <p:extLst>
      <p:ext uri="{BB962C8B-B14F-4D97-AF65-F5344CB8AC3E}">
        <p14:creationId xmlns:p14="http://schemas.microsoft.com/office/powerpoint/2010/main" val="2831109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Together we can fulfill the promise of community action </a:t>
            </a:r>
          </a:p>
          <a:p>
            <a:endParaRPr lang="en-US" dirty="0"/>
          </a:p>
        </p:txBody>
      </p:sp>
      <p:sp>
        <p:nvSpPr>
          <p:cNvPr id="4" name="Slide Number Placeholder 3"/>
          <p:cNvSpPr>
            <a:spLocks noGrp="1"/>
          </p:cNvSpPr>
          <p:nvPr>
            <p:ph type="sldNum" sz="quarter" idx="10"/>
          </p:nvPr>
        </p:nvSpPr>
        <p:spPr/>
        <p:txBody>
          <a:bodyPr/>
          <a:lstStyle/>
          <a:p>
            <a:fld id="{DF5CC053-67AE-48B3-AFEE-0574080E32E5}" type="slidenum">
              <a:rPr lang="en-US" smtClean="0"/>
              <a:t>5</a:t>
            </a:fld>
            <a:endParaRPr lang="en-US"/>
          </a:p>
        </p:txBody>
      </p:sp>
    </p:spTree>
    <p:extLst>
      <p:ext uri="{BB962C8B-B14F-4D97-AF65-F5344CB8AC3E}">
        <p14:creationId xmlns:p14="http://schemas.microsoft.com/office/powerpoint/2010/main" val="3584671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Community Action is important and being on a CA Board, I feel confident that you agree.  Because of this importance, we must show how community action success is not measured by services, but by improvements in the lives of the people served, and no less importantly, in changes of the community attitudes and practices toward the challenge of poverty.  </a:t>
            </a:r>
          </a:p>
          <a:p>
            <a:endParaRPr lang="en-US" dirty="0" smtClean="0"/>
          </a:p>
          <a:p>
            <a:r>
              <a:rPr lang="en-US" dirty="0" smtClean="0"/>
              <a:t>The CAA board plays a huge role in not only the planning, but the outcomes and successes in the lives of the people served.  Next, we will discuss this role in more depth, including the 2-way investment of a board member and what effective governance truly means. </a:t>
            </a:r>
            <a:endParaRPr lang="en-US" dirty="0"/>
          </a:p>
        </p:txBody>
      </p:sp>
      <p:sp>
        <p:nvSpPr>
          <p:cNvPr id="4" name="Slide Number Placeholder 3"/>
          <p:cNvSpPr>
            <a:spLocks noGrp="1"/>
          </p:cNvSpPr>
          <p:nvPr>
            <p:ph type="sldNum" sz="quarter" idx="10"/>
          </p:nvPr>
        </p:nvSpPr>
        <p:spPr/>
        <p:txBody>
          <a:bodyPr/>
          <a:lstStyle/>
          <a:p>
            <a:fld id="{DF5CC053-67AE-48B3-AFEE-0574080E32E5}" type="slidenum">
              <a:rPr lang="en-US" smtClean="0"/>
              <a:t>14</a:t>
            </a:fld>
            <a:endParaRPr lang="en-US"/>
          </a:p>
        </p:txBody>
      </p:sp>
    </p:spTree>
    <p:extLst>
      <p:ext uri="{BB962C8B-B14F-4D97-AF65-F5344CB8AC3E}">
        <p14:creationId xmlns:p14="http://schemas.microsoft.com/office/powerpoint/2010/main" val="4195159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5CC053-67AE-48B3-AFEE-0574080E32E5}" type="slidenum">
              <a:rPr lang="en-US" smtClean="0"/>
              <a:t>15</a:t>
            </a:fld>
            <a:endParaRPr lang="en-US"/>
          </a:p>
        </p:txBody>
      </p:sp>
    </p:spTree>
    <p:extLst>
      <p:ext uri="{BB962C8B-B14F-4D97-AF65-F5344CB8AC3E}">
        <p14:creationId xmlns:p14="http://schemas.microsoft.com/office/powerpoint/2010/main" val="4131425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5CC053-67AE-48B3-AFEE-0574080E32E5}" type="slidenum">
              <a:rPr lang="en-US" smtClean="0"/>
              <a:t>16</a:t>
            </a:fld>
            <a:endParaRPr lang="en-US"/>
          </a:p>
        </p:txBody>
      </p:sp>
    </p:spTree>
    <p:extLst>
      <p:ext uri="{BB962C8B-B14F-4D97-AF65-F5344CB8AC3E}">
        <p14:creationId xmlns:p14="http://schemas.microsoft.com/office/powerpoint/2010/main" val="3240183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Board Work Right for Me?  HANDOUT</a:t>
            </a:r>
          </a:p>
          <a:p>
            <a:endParaRPr lang="en-US" dirty="0"/>
          </a:p>
        </p:txBody>
      </p:sp>
      <p:sp>
        <p:nvSpPr>
          <p:cNvPr id="4" name="Slide Number Placeholder 3"/>
          <p:cNvSpPr>
            <a:spLocks noGrp="1"/>
          </p:cNvSpPr>
          <p:nvPr>
            <p:ph type="sldNum" sz="quarter" idx="10"/>
          </p:nvPr>
        </p:nvSpPr>
        <p:spPr/>
        <p:txBody>
          <a:bodyPr/>
          <a:lstStyle/>
          <a:p>
            <a:fld id="{DF5CC053-67AE-48B3-AFEE-0574080E32E5}" type="slidenum">
              <a:rPr lang="en-US" smtClean="0"/>
              <a:t>17</a:t>
            </a:fld>
            <a:endParaRPr lang="en-US"/>
          </a:p>
        </p:txBody>
      </p:sp>
    </p:spTree>
    <p:extLst>
      <p:ext uri="{BB962C8B-B14F-4D97-AF65-F5344CB8AC3E}">
        <p14:creationId xmlns:p14="http://schemas.microsoft.com/office/powerpoint/2010/main" val="327120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5CC053-67AE-48B3-AFEE-0574080E32E5}" type="slidenum">
              <a:rPr lang="en-US" smtClean="0"/>
              <a:t>19</a:t>
            </a:fld>
            <a:endParaRPr lang="en-US"/>
          </a:p>
        </p:txBody>
      </p:sp>
    </p:spTree>
    <p:extLst>
      <p:ext uri="{BB962C8B-B14F-4D97-AF65-F5344CB8AC3E}">
        <p14:creationId xmlns:p14="http://schemas.microsoft.com/office/powerpoint/2010/main" val="543025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5CC053-67AE-48B3-AFEE-0574080E32E5}" type="slidenum">
              <a:rPr lang="en-US" smtClean="0"/>
              <a:t>20</a:t>
            </a:fld>
            <a:endParaRPr lang="en-US"/>
          </a:p>
        </p:txBody>
      </p:sp>
    </p:spTree>
    <p:extLst>
      <p:ext uri="{BB962C8B-B14F-4D97-AF65-F5344CB8AC3E}">
        <p14:creationId xmlns:p14="http://schemas.microsoft.com/office/powerpoint/2010/main" val="555675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842" indent="-285708" eaLnBrk="0" hangingPunct="0">
              <a:spcBef>
                <a:spcPct val="30000"/>
              </a:spcBef>
              <a:defRPr sz="1200">
                <a:solidFill>
                  <a:schemeClr val="tx1"/>
                </a:solidFill>
                <a:latin typeface="Arial" charset="0"/>
              </a:defRPr>
            </a:lvl2pPr>
            <a:lvl3pPr marL="1142833" indent="-228567" eaLnBrk="0" hangingPunct="0">
              <a:spcBef>
                <a:spcPct val="30000"/>
              </a:spcBef>
              <a:defRPr sz="1200">
                <a:solidFill>
                  <a:schemeClr val="tx1"/>
                </a:solidFill>
                <a:latin typeface="Arial" charset="0"/>
              </a:defRPr>
            </a:lvl3pPr>
            <a:lvl4pPr marL="1599966" indent="-228567" eaLnBrk="0" hangingPunct="0">
              <a:spcBef>
                <a:spcPct val="30000"/>
              </a:spcBef>
              <a:defRPr sz="1200">
                <a:solidFill>
                  <a:schemeClr val="tx1"/>
                </a:solidFill>
                <a:latin typeface="Arial" charset="0"/>
              </a:defRPr>
            </a:lvl4pPr>
            <a:lvl5pPr marL="2057099" indent="-228567" eaLnBrk="0" hangingPunct="0">
              <a:spcBef>
                <a:spcPct val="30000"/>
              </a:spcBef>
              <a:defRPr sz="1200">
                <a:solidFill>
                  <a:schemeClr val="tx1"/>
                </a:solidFill>
                <a:latin typeface="Arial" charset="0"/>
              </a:defRPr>
            </a:lvl5pPr>
            <a:lvl6pPr marL="2514232" indent="-228567" eaLnBrk="0" fontAlgn="base" hangingPunct="0">
              <a:spcBef>
                <a:spcPct val="30000"/>
              </a:spcBef>
              <a:spcAft>
                <a:spcPct val="0"/>
              </a:spcAft>
              <a:defRPr sz="1200">
                <a:solidFill>
                  <a:schemeClr val="tx1"/>
                </a:solidFill>
                <a:latin typeface="Arial" charset="0"/>
              </a:defRPr>
            </a:lvl6pPr>
            <a:lvl7pPr marL="2971365" indent="-228567" eaLnBrk="0" fontAlgn="base" hangingPunct="0">
              <a:spcBef>
                <a:spcPct val="30000"/>
              </a:spcBef>
              <a:spcAft>
                <a:spcPct val="0"/>
              </a:spcAft>
              <a:defRPr sz="1200">
                <a:solidFill>
                  <a:schemeClr val="tx1"/>
                </a:solidFill>
                <a:latin typeface="Arial" charset="0"/>
              </a:defRPr>
            </a:lvl7pPr>
            <a:lvl8pPr marL="3428497" indent="-228567" eaLnBrk="0" fontAlgn="base" hangingPunct="0">
              <a:spcBef>
                <a:spcPct val="30000"/>
              </a:spcBef>
              <a:spcAft>
                <a:spcPct val="0"/>
              </a:spcAft>
              <a:defRPr sz="1200">
                <a:solidFill>
                  <a:schemeClr val="tx1"/>
                </a:solidFill>
                <a:latin typeface="Arial" charset="0"/>
              </a:defRPr>
            </a:lvl8pPr>
            <a:lvl9pPr marL="3885630" indent="-22856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D976993-A4C4-4EAD-B750-3E5C081FD828}" type="slidenum">
              <a:rPr lang="en-US" altLang="en-US" sz="1300">
                <a:solidFill>
                  <a:srgbClr val="000000"/>
                </a:solidFill>
              </a:rPr>
              <a:pPr eaLnBrk="1" hangingPunct="1">
                <a:spcBef>
                  <a:spcPct val="0"/>
                </a:spcBef>
              </a:pPr>
              <a:t>21</a:t>
            </a:fld>
            <a:endParaRPr lang="en-US" altLang="en-US" sz="1300" dirty="0">
              <a:solidFill>
                <a:srgbClr val="000000"/>
              </a:solidFill>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Some general</a:t>
            </a:r>
            <a:r>
              <a:rPr lang="en-US" altLang="en-US" baseline="0" dirty="0" smtClean="0"/>
              <a:t> things before getting into specifics of each sector</a:t>
            </a:r>
            <a:endParaRPr lang="en-US" altLang="en-US" dirty="0" smtClean="0"/>
          </a:p>
          <a:p>
            <a:pPr eaLnBrk="1" hangingPunct="1"/>
            <a:endParaRPr lang="en-US" altLang="en-US" dirty="0" smtClean="0"/>
          </a:p>
          <a:p>
            <a:pPr lvl="0" eaLnBrk="1" hangingPunct="1"/>
            <a:r>
              <a:rPr lang="en-US" altLang="en-US" dirty="0" smtClean="0">
                <a:solidFill>
                  <a:srgbClr val="000000"/>
                </a:solidFill>
              </a:rPr>
              <a:t>Fed act requires board to be chosen by board</a:t>
            </a:r>
          </a:p>
          <a:p>
            <a:pPr lvl="0" eaLnBrk="1" hangingPunct="1"/>
            <a:endParaRPr lang="en-US" altLang="en-US" dirty="0" smtClean="0">
              <a:solidFill>
                <a:srgbClr val="000000"/>
              </a:solidFill>
            </a:endParaRPr>
          </a:p>
          <a:p>
            <a:pPr lvl="0" eaLnBrk="1" hangingPunct="1"/>
            <a:r>
              <a:rPr lang="en-US" altLang="en-US" dirty="0" smtClean="0">
                <a:solidFill>
                  <a:srgbClr val="000000"/>
                </a:solidFill>
              </a:rPr>
              <a:t>Can make this jive with democratic selection by doing election, then as final step, board votes to seat elected individual</a:t>
            </a:r>
          </a:p>
          <a:p>
            <a:pPr lvl="0" eaLnBrk="1" hangingPunct="1"/>
            <a:endParaRPr lang="en-US" altLang="en-US" dirty="0" smtClean="0">
              <a:solidFill>
                <a:srgbClr val="000000"/>
              </a:solidFill>
            </a:endParaRPr>
          </a:p>
          <a:p>
            <a:pPr lvl="0" eaLnBrk="1" hangingPunct="1"/>
            <a:r>
              <a:rPr lang="en-US" altLang="en-US" dirty="0" smtClean="0">
                <a:solidFill>
                  <a:srgbClr val="000000"/>
                </a:solidFill>
              </a:rPr>
              <a:t>Note that state laws could add stricter residency requirements</a:t>
            </a:r>
          </a:p>
          <a:p>
            <a:pPr eaLnBrk="1" hangingPunct="1"/>
            <a:endParaRPr lang="en-US" altLang="en-US" dirty="0" smtClean="0"/>
          </a:p>
        </p:txBody>
      </p:sp>
    </p:spTree>
    <p:extLst>
      <p:ext uri="{BB962C8B-B14F-4D97-AF65-F5344CB8AC3E}">
        <p14:creationId xmlns:p14="http://schemas.microsoft.com/office/powerpoint/2010/main" val="1616183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842" indent="-285708" eaLnBrk="0" hangingPunct="0">
              <a:spcBef>
                <a:spcPct val="30000"/>
              </a:spcBef>
              <a:defRPr sz="1200">
                <a:solidFill>
                  <a:schemeClr val="tx1"/>
                </a:solidFill>
                <a:latin typeface="Arial" charset="0"/>
              </a:defRPr>
            </a:lvl2pPr>
            <a:lvl3pPr marL="1142833" indent="-228567" eaLnBrk="0" hangingPunct="0">
              <a:spcBef>
                <a:spcPct val="30000"/>
              </a:spcBef>
              <a:defRPr sz="1200">
                <a:solidFill>
                  <a:schemeClr val="tx1"/>
                </a:solidFill>
                <a:latin typeface="Arial" charset="0"/>
              </a:defRPr>
            </a:lvl3pPr>
            <a:lvl4pPr marL="1599966" indent="-228567" eaLnBrk="0" hangingPunct="0">
              <a:spcBef>
                <a:spcPct val="30000"/>
              </a:spcBef>
              <a:defRPr sz="1200">
                <a:solidFill>
                  <a:schemeClr val="tx1"/>
                </a:solidFill>
                <a:latin typeface="Arial" charset="0"/>
              </a:defRPr>
            </a:lvl4pPr>
            <a:lvl5pPr marL="2057099" indent="-228567" eaLnBrk="0" hangingPunct="0">
              <a:spcBef>
                <a:spcPct val="30000"/>
              </a:spcBef>
              <a:defRPr sz="1200">
                <a:solidFill>
                  <a:schemeClr val="tx1"/>
                </a:solidFill>
                <a:latin typeface="Arial" charset="0"/>
              </a:defRPr>
            </a:lvl5pPr>
            <a:lvl6pPr marL="2514232" indent="-228567" eaLnBrk="0" fontAlgn="base" hangingPunct="0">
              <a:spcBef>
                <a:spcPct val="30000"/>
              </a:spcBef>
              <a:spcAft>
                <a:spcPct val="0"/>
              </a:spcAft>
              <a:defRPr sz="1200">
                <a:solidFill>
                  <a:schemeClr val="tx1"/>
                </a:solidFill>
                <a:latin typeface="Arial" charset="0"/>
              </a:defRPr>
            </a:lvl6pPr>
            <a:lvl7pPr marL="2971365" indent="-228567" eaLnBrk="0" fontAlgn="base" hangingPunct="0">
              <a:spcBef>
                <a:spcPct val="30000"/>
              </a:spcBef>
              <a:spcAft>
                <a:spcPct val="0"/>
              </a:spcAft>
              <a:defRPr sz="1200">
                <a:solidFill>
                  <a:schemeClr val="tx1"/>
                </a:solidFill>
                <a:latin typeface="Arial" charset="0"/>
              </a:defRPr>
            </a:lvl7pPr>
            <a:lvl8pPr marL="3428497" indent="-228567" eaLnBrk="0" fontAlgn="base" hangingPunct="0">
              <a:spcBef>
                <a:spcPct val="30000"/>
              </a:spcBef>
              <a:spcAft>
                <a:spcPct val="0"/>
              </a:spcAft>
              <a:defRPr sz="1200">
                <a:solidFill>
                  <a:schemeClr val="tx1"/>
                </a:solidFill>
                <a:latin typeface="Arial" charset="0"/>
              </a:defRPr>
            </a:lvl8pPr>
            <a:lvl9pPr marL="3885630" indent="-22856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B75E7A7-72FD-4682-B584-5EE6F220F1A3}" type="slidenum">
              <a:rPr lang="en-US" altLang="en-US" sz="1300">
                <a:solidFill>
                  <a:srgbClr val="000000"/>
                </a:solidFill>
              </a:rPr>
              <a:pPr eaLnBrk="1" hangingPunct="1">
                <a:spcBef>
                  <a:spcPct val="0"/>
                </a:spcBef>
              </a:pPr>
              <a:t>22</a:t>
            </a:fld>
            <a:endParaRPr lang="en-US" altLang="en-US" sz="1300" dirty="0">
              <a:solidFill>
                <a:srgbClr val="000000"/>
              </a:solidFill>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Ask audience: what sector are you from?</a:t>
            </a:r>
          </a:p>
          <a:p>
            <a:pPr eaLnBrk="1" hangingPunct="1"/>
            <a:endParaRPr lang="en-US" altLang="en-US" dirty="0" smtClean="0"/>
          </a:p>
          <a:p>
            <a:pPr eaLnBrk="1" hangingPunct="1"/>
            <a:r>
              <a:rPr lang="en-US" altLang="en-US" dirty="0" smtClean="0"/>
              <a:t>Purpose of CSBG Act’s tripartite board requirement is to get perspectives and input from the various sectors – low-income, public officials and “private” – on community needs, resources and effectiveness of programs.</a:t>
            </a:r>
          </a:p>
          <a:p>
            <a:pPr eaLnBrk="1" hangingPunct="1"/>
            <a:endParaRPr lang="en-US" altLang="en-US" dirty="0" smtClean="0"/>
          </a:p>
        </p:txBody>
      </p:sp>
    </p:spTree>
    <p:extLst>
      <p:ext uri="{BB962C8B-B14F-4D97-AF65-F5344CB8AC3E}">
        <p14:creationId xmlns:p14="http://schemas.microsoft.com/office/powerpoint/2010/main" val="3900652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AE532D8-CD8B-421F-963C-7C5325977488}" type="slidenum">
              <a:rPr lang="en-US" smtClean="0">
                <a:solidFill>
                  <a:srgbClr val="000000"/>
                </a:solidFill>
                <a:latin typeface="Arial" pitchFamily="34" charset="0"/>
              </a:rPr>
              <a:pPr/>
              <a:t>23</a:t>
            </a:fld>
            <a:endParaRPr lang="en-US" smtClean="0">
              <a:solidFill>
                <a:srgbClr val="000000"/>
              </a:solidFill>
              <a:latin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dirty="0" smtClean="0">
                <a:cs typeface="Arial" pitchFamily="34" charset="0"/>
              </a:rPr>
              <a:t>In some cases, conflict of interest rules make it preferable for public officials to designate representatives (e.g., state and local ethics or conflict of interest rules or HUD conflict of interest rules may affect whether public officials can serve on a CAA’s board and what they can do as board members)</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4279526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E32EDDF-CC51-4BFF-BC54-9F4AD2300691}" type="slidenum">
              <a:rPr lang="en-US" smtClean="0">
                <a:solidFill>
                  <a:srgbClr val="000000"/>
                </a:solidFill>
                <a:latin typeface="Arial" pitchFamily="34" charset="0"/>
              </a:rPr>
              <a:pPr/>
              <a:t>24</a:t>
            </a:fld>
            <a:endParaRPr lang="en-US" smtClean="0">
              <a:solidFill>
                <a:srgbClr val="000000"/>
              </a:solidFill>
              <a:latin typeface="Arial"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baseline="0" dirty="0" smtClean="0"/>
              <a:t>…because if you want the low-income voice on your board, there’s no better way to do that than through low income folks themselves</a:t>
            </a:r>
            <a:endParaRPr lang="en-US" dirty="0" smtClean="0"/>
          </a:p>
          <a:p>
            <a:pPr eaLnBrk="1" hangingPunct="1"/>
            <a:endParaRPr lang="en-US" dirty="0" smtClean="0"/>
          </a:p>
        </p:txBody>
      </p:sp>
    </p:spTree>
    <p:extLst>
      <p:ext uri="{BB962C8B-B14F-4D97-AF65-F5344CB8AC3E}">
        <p14:creationId xmlns:p14="http://schemas.microsoft.com/office/powerpoint/2010/main" val="3244354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5CC053-67AE-48B3-AFEE-0574080E32E5}" type="slidenum">
              <a:rPr lang="en-US" smtClean="0"/>
              <a:t>6</a:t>
            </a:fld>
            <a:endParaRPr lang="en-US"/>
          </a:p>
        </p:txBody>
      </p:sp>
    </p:spTree>
    <p:extLst>
      <p:ext uri="{BB962C8B-B14F-4D97-AF65-F5344CB8AC3E}">
        <p14:creationId xmlns:p14="http://schemas.microsoft.com/office/powerpoint/2010/main" val="3701899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7D7A34C-47CF-4BD3-AD31-E6CA73353666}" type="slidenum">
              <a:rPr lang="en-US" smtClean="0">
                <a:solidFill>
                  <a:srgbClr val="000000"/>
                </a:solidFill>
                <a:latin typeface="Arial" pitchFamily="34" charset="0"/>
              </a:rPr>
              <a:pPr/>
              <a:t>25</a:t>
            </a:fld>
            <a:endParaRPr lang="en-US" smtClean="0">
              <a:solidFill>
                <a:srgbClr val="000000"/>
              </a:solidFill>
              <a:latin typeface="Arial" pitchFamily="34"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r>
              <a:rPr lang="en-US" dirty="0" smtClean="0"/>
              <a:t>Looking for groups and interests with “current influences” or resources deemed “critical” to success of agency represented.</a:t>
            </a:r>
          </a:p>
        </p:txBody>
      </p:sp>
    </p:spTree>
    <p:extLst>
      <p:ext uri="{BB962C8B-B14F-4D97-AF65-F5344CB8AC3E}">
        <p14:creationId xmlns:p14="http://schemas.microsoft.com/office/powerpoint/2010/main" val="4073925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B89F20CD-E03F-473E-A78E-AE5D7B06C171}" type="slidenum">
              <a:rPr lang="en-US" smtClean="0">
                <a:solidFill>
                  <a:srgbClr val="000000"/>
                </a:solidFill>
                <a:latin typeface="Arial" pitchFamily="34" charset="0"/>
              </a:rPr>
              <a:pPr/>
              <a:t>26</a:t>
            </a:fld>
            <a:endParaRPr lang="en-US" smtClean="0">
              <a:solidFill>
                <a:srgbClr val="000000"/>
              </a:solidFill>
              <a:latin typeface="Arial" pitchFamily="34"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dirty="0" smtClean="0">
                <a:latin typeface="+mn-lt"/>
              </a:rPr>
              <a:t>Board size – Is board too big?  If so, consider amending bylaws to reduce size. Appropriate size depends on CAA’s circumstances (e.g. size of organization, number of programs, geographic area served etc.).  Best practice: 15-30 board members.</a:t>
            </a:r>
          </a:p>
          <a:p>
            <a:pPr eaLnBrk="1" hangingPunct="1"/>
            <a:endParaRPr lang="en-US" dirty="0" smtClean="0">
              <a:latin typeface="+mn-lt"/>
            </a:endParaRPr>
          </a:p>
          <a:p>
            <a:pPr eaLnBrk="1" hangingPunct="1"/>
            <a:r>
              <a:rPr lang="en-US" dirty="0" smtClean="0">
                <a:latin typeface="+mn-lt"/>
              </a:rPr>
              <a:t>Don’t want to have too many board members – can make it difficult to provide notice of/get a quorum at meetings, can increase board’s reliance on management and lessen management’s accountability to board.</a:t>
            </a:r>
          </a:p>
          <a:p>
            <a:pPr eaLnBrk="1" hangingPunct="1"/>
            <a:endParaRPr lang="en-US" dirty="0" smtClean="0">
              <a:latin typeface="+mn-lt"/>
            </a:endParaRPr>
          </a:p>
          <a:p>
            <a:pPr eaLnBrk="1" hangingPunct="1"/>
            <a:r>
              <a:rPr lang="en-US" dirty="0" smtClean="0">
                <a:latin typeface="+mn-lt"/>
              </a:rPr>
              <a:t>On other hand, don’t want to have to few board members – harder to get community participation, input; harder to spread work around, can also lessen accountability if only a few people are making decisions.  Board can decide to leave it flexible, provide a range in the bylaws (ex. 15-24 with specific number set each year by the board)</a:t>
            </a:r>
          </a:p>
        </p:txBody>
      </p:sp>
    </p:spTree>
    <p:extLst>
      <p:ext uri="{BB962C8B-B14F-4D97-AF65-F5344CB8AC3E}">
        <p14:creationId xmlns:p14="http://schemas.microsoft.com/office/powerpoint/2010/main" val="4004868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5884375-A785-4AE0-94C3-65D99A2CAD0F}" type="slidenum">
              <a:rPr lang="en-US" smtClean="0">
                <a:solidFill>
                  <a:srgbClr val="000000"/>
                </a:solidFill>
                <a:latin typeface="Arial" pitchFamily="34" charset="0"/>
              </a:rPr>
              <a:pPr/>
              <a:t>27</a:t>
            </a:fld>
            <a:endParaRPr lang="en-US" smtClean="0">
              <a:solidFill>
                <a:srgbClr val="000000"/>
              </a:solidFill>
              <a:latin typeface="Arial" pitchFamily="34"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221031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5CC053-67AE-48B3-AFEE-0574080E32E5}" type="slidenum">
              <a:rPr lang="en-US" smtClean="0"/>
              <a:t>32</a:t>
            </a:fld>
            <a:endParaRPr lang="en-US"/>
          </a:p>
        </p:txBody>
      </p:sp>
    </p:spTree>
    <p:extLst>
      <p:ext uri="{BB962C8B-B14F-4D97-AF65-F5344CB8AC3E}">
        <p14:creationId xmlns:p14="http://schemas.microsoft.com/office/powerpoint/2010/main" val="3007534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Facilitator’s Notes / Discussion Points:</a:t>
            </a:r>
          </a:p>
          <a:p>
            <a:endParaRPr lang="en-US" dirty="0" smtClean="0"/>
          </a:p>
          <a:p>
            <a:r>
              <a:rPr lang="en-US" dirty="0" smtClean="0"/>
              <a:t>Caution workshop participants to be very careful in the way they share this information so that the new Board member does not get overwhelmed.  Some organizations choose to share some of this information during the recruitment process rather than waiting until someone has officially been elected to the Board.  This should be discussed by the E.D. and Governance or Nominating Committee in advance.  Potential Board members may like to see the annual report, some basic program information, the budget and the strategic plan during the initial recruiting conversations.</a:t>
            </a:r>
          </a:p>
          <a:p>
            <a:endParaRPr lang="en-US" dirty="0" smtClean="0"/>
          </a:p>
          <a:p>
            <a:r>
              <a:rPr lang="en-US" dirty="0" smtClean="0"/>
              <a:t>It is not necessary to share all eight items listed on this slide during the orientation process if the Board has a regular schedule for reviewing some of these documents.  For example, the Board may have a practice of reviewing and discussing the 990 Form prior to its submission to the government.  Since this document is quite long, many Boards choose to review it during a Board meeting and do not include it in the early orientation meeting.</a:t>
            </a:r>
          </a:p>
          <a:p>
            <a:endParaRPr lang="en-US" dirty="0"/>
          </a:p>
        </p:txBody>
      </p:sp>
      <p:sp>
        <p:nvSpPr>
          <p:cNvPr id="4" name="Slide Number Placeholder 3"/>
          <p:cNvSpPr>
            <a:spLocks noGrp="1"/>
          </p:cNvSpPr>
          <p:nvPr>
            <p:ph type="sldNum" sz="quarter" idx="10"/>
          </p:nvPr>
        </p:nvSpPr>
        <p:spPr/>
        <p:txBody>
          <a:bodyPr/>
          <a:lstStyle/>
          <a:p>
            <a:fld id="{DF5CC053-67AE-48B3-AFEE-0574080E32E5}" type="slidenum">
              <a:rPr lang="en-US" smtClean="0"/>
              <a:t>33</a:t>
            </a:fld>
            <a:endParaRPr lang="en-US"/>
          </a:p>
        </p:txBody>
      </p:sp>
    </p:spTree>
    <p:extLst>
      <p:ext uri="{BB962C8B-B14F-4D97-AF65-F5344CB8AC3E}">
        <p14:creationId xmlns:p14="http://schemas.microsoft.com/office/powerpoint/2010/main" val="809415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Facilitator’s Notes / Discussion Points:</a:t>
            </a:r>
          </a:p>
          <a:p>
            <a:endParaRPr lang="en-US" dirty="0" smtClean="0"/>
          </a:p>
          <a:p>
            <a:r>
              <a:rPr lang="en-US" dirty="0" smtClean="0"/>
              <a:t>Caution workshop participants to be very careful in the way they share this information so that the new Board member does not get overwhelmed.  Some organizations choose to share some of this information during the recruitment process rather than waiting until someone has officially been elected to the Board.  This should be discussed by the E.D. and Governance or Nominating Committee in advance.  For example, potential Board members may like to see the Board member job descriptions or the agreement/covenant, the board calendar and the board norms during the recruitment process.</a:t>
            </a:r>
          </a:p>
          <a:p>
            <a:endParaRPr lang="en-US" dirty="0" smtClean="0"/>
          </a:p>
          <a:p>
            <a:r>
              <a:rPr lang="en-US" dirty="0" smtClean="0"/>
              <a:t>It is not necessary to share all this information during the orientation process if the Board has a regular schedule for reviewing some of these documents.</a:t>
            </a:r>
          </a:p>
          <a:p>
            <a:endParaRPr lang="en-US" dirty="0"/>
          </a:p>
        </p:txBody>
      </p:sp>
      <p:sp>
        <p:nvSpPr>
          <p:cNvPr id="4" name="Slide Number Placeholder 3"/>
          <p:cNvSpPr>
            <a:spLocks noGrp="1"/>
          </p:cNvSpPr>
          <p:nvPr>
            <p:ph type="sldNum" sz="quarter" idx="10"/>
          </p:nvPr>
        </p:nvSpPr>
        <p:spPr/>
        <p:txBody>
          <a:bodyPr/>
          <a:lstStyle/>
          <a:p>
            <a:fld id="{DF5CC053-67AE-48B3-AFEE-0574080E32E5}" type="slidenum">
              <a:rPr lang="en-US" smtClean="0"/>
              <a:t>34</a:t>
            </a:fld>
            <a:endParaRPr lang="en-US"/>
          </a:p>
        </p:txBody>
      </p:sp>
    </p:spTree>
    <p:extLst>
      <p:ext uri="{BB962C8B-B14F-4D97-AF65-F5344CB8AC3E}">
        <p14:creationId xmlns:p14="http://schemas.microsoft.com/office/powerpoint/2010/main" val="29221125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activity on board member job descriptions is located in the facilitator guide section of this training module.  A sample job description is also in the handout section. </a:t>
            </a:r>
            <a:endParaRPr lang="en-US" dirty="0"/>
          </a:p>
        </p:txBody>
      </p:sp>
      <p:sp>
        <p:nvSpPr>
          <p:cNvPr id="4" name="Slide Number Placeholder 3"/>
          <p:cNvSpPr>
            <a:spLocks noGrp="1"/>
          </p:cNvSpPr>
          <p:nvPr>
            <p:ph type="sldNum" sz="quarter" idx="10"/>
          </p:nvPr>
        </p:nvSpPr>
        <p:spPr/>
        <p:txBody>
          <a:bodyPr/>
          <a:lstStyle/>
          <a:p>
            <a:fld id="{DF5CC053-67AE-48B3-AFEE-0574080E32E5}" type="slidenum">
              <a:rPr lang="en-US" smtClean="0"/>
              <a:t>35</a:t>
            </a:fld>
            <a:endParaRPr lang="en-US"/>
          </a:p>
        </p:txBody>
      </p:sp>
    </p:spTree>
    <p:extLst>
      <p:ext uri="{BB962C8B-B14F-4D97-AF65-F5344CB8AC3E}">
        <p14:creationId xmlns:p14="http://schemas.microsoft.com/office/powerpoint/2010/main" val="4077313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Board Responsibilities Chart HANDOUT</a:t>
            </a:r>
          </a:p>
          <a:p>
            <a:r>
              <a:rPr lang="en-US" dirty="0" smtClean="0"/>
              <a:t>  </a:t>
            </a:r>
          </a:p>
          <a:p>
            <a:r>
              <a:rPr lang="en-US" dirty="0" smtClean="0"/>
              <a:t>There are many, many lists of responsibilities for Board Members.  After comparing many different models, it seems that using this framework from </a:t>
            </a:r>
            <a:r>
              <a:rPr lang="en-US" dirty="0" err="1" smtClean="0"/>
              <a:t>BoardSource</a:t>
            </a:r>
            <a:r>
              <a:rPr lang="en-US" dirty="0" smtClean="0"/>
              <a:t> makes the concept easier to understand.  These 4 buckets of responsibility will incorporate every item on all the lists reviewed in preparing this guide.</a:t>
            </a:r>
          </a:p>
          <a:p>
            <a:endParaRPr lang="en-US" dirty="0"/>
          </a:p>
        </p:txBody>
      </p:sp>
      <p:sp>
        <p:nvSpPr>
          <p:cNvPr id="4" name="Slide Number Placeholder 3"/>
          <p:cNvSpPr>
            <a:spLocks noGrp="1"/>
          </p:cNvSpPr>
          <p:nvPr>
            <p:ph type="sldNum" sz="quarter" idx="10"/>
          </p:nvPr>
        </p:nvSpPr>
        <p:spPr/>
        <p:txBody>
          <a:bodyPr/>
          <a:lstStyle/>
          <a:p>
            <a:fld id="{DF5CC053-67AE-48B3-AFEE-0574080E32E5}" type="slidenum">
              <a:rPr lang="en-US" smtClean="0"/>
              <a:t>37</a:t>
            </a:fld>
            <a:endParaRPr lang="en-US"/>
          </a:p>
        </p:txBody>
      </p:sp>
    </p:spTree>
    <p:extLst>
      <p:ext uri="{BB962C8B-B14F-4D97-AF65-F5344CB8AC3E}">
        <p14:creationId xmlns:p14="http://schemas.microsoft.com/office/powerpoint/2010/main" val="1184067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Facilitator’s Notes / Discussion Points:</a:t>
            </a:r>
          </a:p>
          <a:p>
            <a:endParaRPr lang="en-US" dirty="0" smtClean="0"/>
          </a:p>
          <a:p>
            <a:r>
              <a:rPr lang="en-US" dirty="0" smtClean="0"/>
              <a:t>The Board has the overarching responsibility to define the agency’s purpose and mission.  As part of a larger state and national organization, it may be that the stated purpose and mission of the agency are already defined at a basic level.  The challenge for the local agency board is to determine how the purpose and mission will “come to life” in the local setting.  </a:t>
            </a:r>
          </a:p>
          <a:p>
            <a:endParaRPr lang="en-US" dirty="0" smtClean="0"/>
          </a:p>
          <a:p>
            <a:r>
              <a:rPr lang="en-US" dirty="0" smtClean="0"/>
              <a:t>The Board is legally responsible for the agency’s sustainability.  Planning makes it possible for the agency to chart a path of health and growth and makes it possible to develop a shared understanding of agency mission, strategy and operations.</a:t>
            </a:r>
          </a:p>
          <a:p>
            <a:endParaRPr lang="en-US" dirty="0"/>
          </a:p>
        </p:txBody>
      </p:sp>
      <p:sp>
        <p:nvSpPr>
          <p:cNvPr id="4" name="Slide Number Placeholder 3"/>
          <p:cNvSpPr>
            <a:spLocks noGrp="1"/>
          </p:cNvSpPr>
          <p:nvPr>
            <p:ph type="sldNum" sz="quarter" idx="10"/>
          </p:nvPr>
        </p:nvSpPr>
        <p:spPr/>
        <p:txBody>
          <a:bodyPr/>
          <a:lstStyle/>
          <a:p>
            <a:fld id="{DF5CC053-67AE-48B3-AFEE-0574080E32E5}" type="slidenum">
              <a:rPr lang="en-US" smtClean="0"/>
              <a:t>38</a:t>
            </a:fld>
            <a:endParaRPr lang="en-US"/>
          </a:p>
        </p:txBody>
      </p:sp>
    </p:spTree>
    <p:extLst>
      <p:ext uri="{BB962C8B-B14F-4D97-AF65-F5344CB8AC3E}">
        <p14:creationId xmlns:p14="http://schemas.microsoft.com/office/powerpoint/2010/main" val="42803665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000000"/>
                </a:solidFill>
                <a:latin typeface="Arial" charset="0"/>
              </a:rPr>
              <a:t>Facilitator’s Notes / Discussion Points:</a:t>
            </a:r>
          </a:p>
          <a:p>
            <a:pPr defTabSz="931774" eaLnBrk="0" fontAlgn="base" hangingPunct="0">
              <a:spcBef>
                <a:spcPct val="30000"/>
              </a:spcBef>
              <a:spcAft>
                <a:spcPct val="0"/>
              </a:spcAft>
              <a:defRPr/>
            </a:pPr>
            <a:endParaRPr lang="en-US" dirty="0">
              <a:solidFill>
                <a:srgbClr val="000000"/>
              </a:solidFill>
              <a:latin typeface="Arial" charset="0"/>
            </a:endParaRPr>
          </a:p>
          <a:p>
            <a:pPr defTabSz="931774" eaLnBrk="0" fontAlgn="base" hangingPunct="0">
              <a:spcBef>
                <a:spcPct val="30000"/>
              </a:spcBef>
              <a:spcAft>
                <a:spcPct val="0"/>
              </a:spcAft>
              <a:defRPr/>
            </a:pPr>
            <a:r>
              <a:rPr lang="en-US" dirty="0">
                <a:solidFill>
                  <a:srgbClr val="000000"/>
                </a:solidFill>
                <a:latin typeface="Arial" charset="0"/>
              </a:rPr>
              <a:t>The Board is responsible for upholding the public trust which accompanies the tax exempt status awarded by the government.  As stewards of this trust, the Board is responsible for:</a:t>
            </a:r>
          </a:p>
          <a:p>
            <a:pPr marL="232943" indent="-232943" defTabSz="931774" eaLnBrk="0" fontAlgn="base" hangingPunct="0">
              <a:spcBef>
                <a:spcPct val="30000"/>
              </a:spcBef>
              <a:spcAft>
                <a:spcPct val="0"/>
              </a:spcAft>
              <a:buFontTx/>
              <a:buAutoNum type="arabicPeriod"/>
              <a:defRPr/>
            </a:pPr>
            <a:r>
              <a:rPr lang="en-US" dirty="0">
                <a:solidFill>
                  <a:srgbClr val="000000"/>
                </a:solidFill>
                <a:latin typeface="Arial" charset="0"/>
              </a:rPr>
              <a:t>The financial health of the agency.   The Board is legally liable for the financial stability/soundness of the agency.  Most Boards work in collaborative partnership with the Executive to ensure the financial health of the agency.</a:t>
            </a:r>
          </a:p>
          <a:p>
            <a:pPr marL="698830" lvl="1" indent="-232943" defTabSz="931774" eaLnBrk="0" fontAlgn="base" hangingPunct="0">
              <a:spcBef>
                <a:spcPct val="30000"/>
              </a:spcBef>
              <a:spcAft>
                <a:spcPct val="0"/>
              </a:spcAft>
              <a:buFontTx/>
              <a:buAutoNum type="arabicPeriod"/>
              <a:defRPr/>
            </a:pPr>
            <a:r>
              <a:rPr lang="en-US" dirty="0">
                <a:solidFill>
                  <a:srgbClr val="000000"/>
                </a:solidFill>
                <a:latin typeface="Arial" charset="0"/>
              </a:rPr>
              <a:t>The Lodestar Model is a sustainability model that our Development Director here at MACA endorses.  If you’d like more information on Resource Development for your Board, or the Lodestar Model, contact Jeff Barlow at the Missouri CAN Office.  </a:t>
            </a:r>
          </a:p>
          <a:p>
            <a:pPr marL="232943" indent="-232943" defTabSz="931774" eaLnBrk="0" fontAlgn="base" hangingPunct="0">
              <a:spcBef>
                <a:spcPct val="30000"/>
              </a:spcBef>
              <a:spcAft>
                <a:spcPct val="0"/>
              </a:spcAft>
              <a:buFontTx/>
              <a:buAutoNum type="arabicPeriod"/>
              <a:defRPr/>
            </a:pPr>
            <a:r>
              <a:rPr lang="en-US" dirty="0">
                <a:solidFill>
                  <a:srgbClr val="000000"/>
                </a:solidFill>
                <a:latin typeface="Arial" charset="0"/>
              </a:rPr>
              <a:t>Ensuring that ongoing oversight of the agency is provided by the Board.  This translates to a need for the Board to insure that the new members are recruited and that the Board meets the obligations and expectations outlined in the agency by-laws. Most Boards work in collaborative partnership with the Executive to build and sustain the board.</a:t>
            </a:r>
          </a:p>
          <a:p>
            <a:pPr marL="232943" indent="-232943" defTabSz="931774" eaLnBrk="0" fontAlgn="base" hangingPunct="0">
              <a:spcBef>
                <a:spcPct val="30000"/>
              </a:spcBef>
              <a:spcAft>
                <a:spcPct val="0"/>
              </a:spcAft>
              <a:buFontTx/>
              <a:buAutoNum type="arabicPeriod"/>
              <a:defRPr/>
            </a:pPr>
            <a:r>
              <a:rPr lang="en-US" dirty="0">
                <a:solidFill>
                  <a:srgbClr val="000000"/>
                </a:solidFill>
                <a:latin typeface="Arial" charset="0"/>
              </a:rPr>
              <a:t>The Board employs one person:  the Executive Director.  All other agency staff are employed by the Executive.  Usually the Board Chair or President is the primary point of contact for the Board with the Executive.  Support of the Executive should be provided by the entire Board &amp; the Executive’s annual performance appraisal should be completed by the Personnel Committee of the Board.  Usually, the Board President delivers the appraisal feedback to the Executive, though practices vary by agency.</a:t>
            </a:r>
          </a:p>
          <a:p>
            <a:pPr marL="232943" indent="-232943" defTabSz="931774" eaLnBrk="0" fontAlgn="base" hangingPunct="0">
              <a:spcBef>
                <a:spcPct val="30000"/>
              </a:spcBef>
              <a:spcAft>
                <a:spcPct val="0"/>
              </a:spcAft>
              <a:buFontTx/>
              <a:buAutoNum type="arabicPeriod"/>
              <a:defRPr/>
            </a:pPr>
            <a:r>
              <a:rPr lang="en-US" dirty="0">
                <a:solidFill>
                  <a:srgbClr val="000000"/>
                </a:solidFill>
                <a:latin typeface="Arial" charset="0"/>
              </a:rPr>
              <a:t>Each Board member should consider him/herself to be a public ambassador for the agency – promoting the agency in the community &amp; serving as a positive representative of the agency.  Board members can play a very important role in preserving &amp; enhancing the agency’s good reputation in the community.</a:t>
            </a:r>
          </a:p>
          <a:p>
            <a:pPr defTabSz="931774" eaLnBrk="0" fontAlgn="base" hangingPunct="0">
              <a:spcBef>
                <a:spcPct val="30000"/>
              </a:spcBef>
              <a:spcAft>
                <a:spcPct val="0"/>
              </a:spcAft>
              <a:defRPr/>
            </a:pPr>
            <a:endParaRPr lang="en-US" dirty="0">
              <a:solidFill>
                <a:srgbClr val="000000"/>
              </a:solidFill>
              <a:latin typeface="Arial" charset="0"/>
            </a:endParaRPr>
          </a:p>
          <a:p>
            <a:pPr defTabSz="931774" eaLnBrk="0" fontAlgn="base" hangingPunct="0">
              <a:spcBef>
                <a:spcPct val="30000"/>
              </a:spcBef>
              <a:spcAft>
                <a:spcPct val="0"/>
              </a:spcAft>
              <a:defRPr/>
            </a:pPr>
            <a:endParaRPr lang="en-US" dirty="0">
              <a:solidFill>
                <a:srgbClr val="000000"/>
              </a:solidFill>
              <a:latin typeface="Arial"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DF5CC053-67AE-48B3-AFEE-0574080E32E5}" type="slidenum">
              <a:rPr lang="en-US" smtClean="0"/>
              <a:t>39</a:t>
            </a:fld>
            <a:endParaRPr lang="en-US"/>
          </a:p>
        </p:txBody>
      </p:sp>
    </p:spTree>
    <p:extLst>
      <p:ext uri="{BB962C8B-B14F-4D97-AF65-F5344CB8AC3E}">
        <p14:creationId xmlns:p14="http://schemas.microsoft.com/office/powerpoint/2010/main" val="3931349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dive into the specific responsibilities, its important to give context to the work you do.  For more on context and history of community action, you may refer to the “History of Community Action” training module that is located in the </a:t>
            </a:r>
            <a:r>
              <a:rPr lang="en-US" dirty="0" err="1" smtClean="0"/>
              <a:t>moodle</a:t>
            </a:r>
            <a:r>
              <a:rPr lang="en-US" dirty="0" smtClean="0"/>
              <a:t> learning management system.    </a:t>
            </a:r>
          </a:p>
          <a:p>
            <a:endParaRPr lang="en-US" dirty="0" smtClean="0"/>
          </a:p>
          <a:p>
            <a:r>
              <a:rPr lang="en-US" dirty="0" smtClean="0"/>
              <a:t>So what makes up a Community Action Agency?  </a:t>
            </a:r>
          </a:p>
          <a:p>
            <a:endParaRPr lang="en-US" dirty="0" smtClean="0"/>
          </a:p>
          <a:p>
            <a:r>
              <a:rPr lang="en-US" dirty="0" smtClean="0"/>
              <a:t>The CAA has received designation as a </a:t>
            </a:r>
            <a:r>
              <a:rPr lang="en-US" dirty="0" err="1" smtClean="0"/>
              <a:t>caa</a:t>
            </a:r>
            <a:r>
              <a:rPr lang="en-US" dirty="0" smtClean="0"/>
              <a:t> from local or state government and you are recognized as an eligible entity by the </a:t>
            </a:r>
            <a:r>
              <a:rPr lang="en-US" dirty="0" err="1" smtClean="0"/>
              <a:t>csbg</a:t>
            </a:r>
            <a:r>
              <a:rPr lang="en-US" dirty="0" smtClean="0"/>
              <a:t> act by receiving </a:t>
            </a:r>
            <a:r>
              <a:rPr lang="en-US" dirty="0" err="1" smtClean="0"/>
              <a:t>csbg</a:t>
            </a:r>
            <a:r>
              <a:rPr lang="en-US" dirty="0" smtClean="0"/>
              <a:t> funds. </a:t>
            </a:r>
          </a:p>
          <a:p>
            <a:endParaRPr lang="en-US" dirty="0"/>
          </a:p>
        </p:txBody>
      </p:sp>
      <p:sp>
        <p:nvSpPr>
          <p:cNvPr id="4" name="Slide Number Placeholder 3"/>
          <p:cNvSpPr>
            <a:spLocks noGrp="1"/>
          </p:cNvSpPr>
          <p:nvPr>
            <p:ph type="sldNum" sz="quarter" idx="10"/>
          </p:nvPr>
        </p:nvSpPr>
        <p:spPr/>
        <p:txBody>
          <a:bodyPr/>
          <a:lstStyle/>
          <a:p>
            <a:fld id="{DF5CC053-67AE-48B3-AFEE-0574080E32E5}" type="slidenum">
              <a:rPr lang="en-US" smtClean="0"/>
              <a:t>7</a:t>
            </a:fld>
            <a:endParaRPr lang="en-US"/>
          </a:p>
        </p:txBody>
      </p:sp>
    </p:spTree>
    <p:extLst>
      <p:ext uri="{BB962C8B-B14F-4D97-AF65-F5344CB8AC3E}">
        <p14:creationId xmlns:p14="http://schemas.microsoft.com/office/powerpoint/2010/main" val="34229158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0"/>
              </a:spcBef>
              <a:spcAft>
                <a:spcPct val="0"/>
              </a:spcAft>
              <a:defRPr/>
            </a:pPr>
            <a:r>
              <a:rPr lang="en-US" altLang="en-US" dirty="0">
                <a:solidFill>
                  <a:srgbClr val="000000"/>
                </a:solidFill>
                <a:latin typeface="Arial" panose="020B0604020202020204" pitchFamily="34" charset="0"/>
              </a:rPr>
              <a:t>Facilitator’s Notes / Discussion Points:</a:t>
            </a:r>
          </a:p>
          <a:p>
            <a:pPr defTabSz="931774" eaLnBrk="0" fontAlgn="base" hangingPunct="0">
              <a:spcBef>
                <a:spcPct val="30000"/>
              </a:spcBef>
              <a:spcAft>
                <a:spcPct val="0"/>
              </a:spcAft>
              <a:defRPr/>
            </a:pPr>
            <a:endParaRPr lang="en-US" altLang="en-US" dirty="0">
              <a:solidFill>
                <a:srgbClr val="000000"/>
              </a:solidFill>
              <a:latin typeface="Arial" panose="020B0604020202020204" pitchFamily="34" charset="0"/>
            </a:endParaRPr>
          </a:p>
          <a:p>
            <a:pPr defTabSz="931774" eaLnBrk="0" fontAlgn="base" hangingPunct="0">
              <a:spcBef>
                <a:spcPct val="30000"/>
              </a:spcBef>
              <a:spcAft>
                <a:spcPct val="0"/>
              </a:spcAft>
              <a:defRPr/>
            </a:pPr>
            <a:r>
              <a:rPr lang="en-US" altLang="en-US" dirty="0">
                <a:solidFill>
                  <a:srgbClr val="000000"/>
                </a:solidFill>
                <a:latin typeface="Arial" panose="020B0604020202020204" pitchFamily="34" charset="0"/>
              </a:rPr>
              <a:t>The Board is responsible for upholding the public trust which accompanies the tax exempt status awarded by the government.  As stewards of this trust, the Board is responsible for:</a:t>
            </a:r>
          </a:p>
          <a:p>
            <a:pPr defTabSz="931774" eaLnBrk="0" fontAlgn="base" hangingPunct="0">
              <a:spcBef>
                <a:spcPct val="30000"/>
              </a:spcBef>
              <a:spcAft>
                <a:spcPct val="0"/>
              </a:spcAft>
              <a:defRPr/>
            </a:pPr>
            <a:r>
              <a:rPr lang="en-US" altLang="en-US" dirty="0">
                <a:solidFill>
                  <a:srgbClr val="000000"/>
                </a:solidFill>
                <a:latin typeface="Arial" panose="020B0604020202020204" pitchFamily="34" charset="0"/>
              </a:rPr>
              <a:t>Programmatic oversight – this does NOT mean micromanaging programs. It refers to the high level oversight needed to insure that programs fit the mission of the organization and that the overall program balance (in terms of funding) creates a sustainable model rather than one which continuously drains resources by being underfunded.</a:t>
            </a:r>
          </a:p>
          <a:p>
            <a:pPr defTabSz="931774" eaLnBrk="0" fontAlgn="base" hangingPunct="0">
              <a:spcBef>
                <a:spcPct val="30000"/>
              </a:spcBef>
              <a:spcAft>
                <a:spcPct val="0"/>
              </a:spcAft>
              <a:defRPr/>
            </a:pPr>
            <a:endParaRPr lang="en-US" altLang="en-US" dirty="0">
              <a:solidFill>
                <a:srgbClr val="000000"/>
              </a:solidFill>
              <a:latin typeface="Arial" panose="020B0604020202020204" pitchFamily="34" charset="0"/>
            </a:endParaRPr>
          </a:p>
          <a:p>
            <a:pPr defTabSz="931774" eaLnBrk="0" fontAlgn="base" hangingPunct="0">
              <a:spcBef>
                <a:spcPct val="30000"/>
              </a:spcBef>
              <a:spcAft>
                <a:spcPct val="0"/>
              </a:spcAft>
              <a:defRPr/>
            </a:pPr>
            <a:r>
              <a:rPr lang="en-US" altLang="en-US" dirty="0">
                <a:solidFill>
                  <a:srgbClr val="000000"/>
                </a:solidFill>
                <a:latin typeface="Arial" panose="020B0604020202020204" pitchFamily="34" charset="0"/>
              </a:rPr>
              <a:t>Financial oversight – again this is high level oversight to insure that financial systems &amp; controls are in place and that operations are fiscally sound.  The Board should review financial reports regularly as well as the audit and the 990 form.</a:t>
            </a:r>
          </a:p>
          <a:p>
            <a:pPr defTabSz="931774" eaLnBrk="0" fontAlgn="base" hangingPunct="0">
              <a:spcBef>
                <a:spcPct val="30000"/>
              </a:spcBef>
              <a:spcAft>
                <a:spcPct val="0"/>
              </a:spcAft>
              <a:defRPr/>
            </a:pPr>
            <a:endParaRPr lang="en-US" altLang="en-US" dirty="0">
              <a:solidFill>
                <a:srgbClr val="000000"/>
              </a:solidFill>
              <a:latin typeface="Arial" panose="020B0604020202020204" pitchFamily="34" charset="0"/>
            </a:endParaRPr>
          </a:p>
          <a:p>
            <a:pPr defTabSz="931774" eaLnBrk="0" fontAlgn="base" hangingPunct="0">
              <a:spcBef>
                <a:spcPct val="30000"/>
              </a:spcBef>
              <a:spcAft>
                <a:spcPct val="0"/>
              </a:spcAft>
              <a:defRPr/>
            </a:pPr>
            <a:r>
              <a:rPr lang="en-US" altLang="en-US" dirty="0">
                <a:solidFill>
                  <a:srgbClr val="000000"/>
                </a:solidFill>
                <a:latin typeface="Arial" panose="020B0604020202020204" pitchFamily="34" charset="0"/>
              </a:rPr>
              <a:t>Financial Management HANDOUT</a:t>
            </a:r>
          </a:p>
          <a:p>
            <a:pPr defTabSz="931774" eaLnBrk="0" fontAlgn="base" hangingPunct="0">
              <a:spcBef>
                <a:spcPct val="30000"/>
              </a:spcBef>
              <a:spcAft>
                <a:spcPct val="0"/>
              </a:spcAft>
              <a:defRPr/>
            </a:pPr>
            <a:endParaRPr lang="en-US" altLang="en-US" dirty="0">
              <a:solidFill>
                <a:srgbClr val="000000"/>
              </a:solidFill>
              <a:latin typeface="Arial" panose="020B0604020202020204" pitchFamily="34" charset="0"/>
            </a:endParaRPr>
          </a:p>
          <a:p>
            <a:pPr defTabSz="931774" eaLnBrk="0" fontAlgn="base" hangingPunct="0">
              <a:spcBef>
                <a:spcPct val="30000"/>
              </a:spcBef>
              <a:spcAft>
                <a:spcPct val="0"/>
              </a:spcAft>
              <a:defRPr/>
            </a:pPr>
            <a:r>
              <a:rPr lang="en-US" altLang="en-US" dirty="0">
                <a:solidFill>
                  <a:srgbClr val="000000"/>
                </a:solidFill>
                <a:latin typeface="Arial" panose="020B0604020202020204" pitchFamily="34" charset="0"/>
              </a:rPr>
              <a:t>Legal &amp; Ethical – the Board maintains primary responsibility for insuring that agency matters are legally compliant and ethically sound.  Policies and procedures should be in place and reviewed regularly.</a:t>
            </a:r>
          </a:p>
          <a:p>
            <a:pPr defTabSz="931774" eaLnBrk="0" fontAlgn="base" hangingPunct="0">
              <a:spcBef>
                <a:spcPct val="30000"/>
              </a:spcBef>
              <a:spcAft>
                <a:spcPct val="0"/>
              </a:spcAft>
              <a:defRPr/>
            </a:pPr>
            <a:endParaRPr lang="en-US" altLang="en-US" dirty="0">
              <a:solidFill>
                <a:srgbClr val="000000"/>
              </a:solidFill>
              <a:latin typeface="Arial" panose="020B0604020202020204" pitchFamily="34" charset="0"/>
            </a:endParaRPr>
          </a:p>
          <a:p>
            <a:pPr defTabSz="931774" eaLnBrk="0" fontAlgn="base" hangingPunct="0">
              <a:spcBef>
                <a:spcPct val="30000"/>
              </a:spcBef>
              <a:spcAft>
                <a:spcPct val="0"/>
              </a:spcAft>
              <a:defRPr/>
            </a:pPr>
            <a:r>
              <a:rPr lang="en-US" altLang="en-US" dirty="0">
                <a:solidFill>
                  <a:srgbClr val="000000"/>
                </a:solidFill>
                <a:latin typeface="Arial" panose="020B0604020202020204" pitchFamily="34" charset="0"/>
              </a:rPr>
              <a:t>CAPLAW Toolkit</a:t>
            </a:r>
          </a:p>
          <a:p>
            <a:pPr defTabSz="931774" eaLnBrk="0" fontAlgn="base" hangingPunct="0">
              <a:spcBef>
                <a:spcPct val="30000"/>
              </a:spcBef>
              <a:spcAft>
                <a:spcPct val="0"/>
              </a:spcAft>
              <a:defRPr/>
            </a:pPr>
            <a:endParaRPr lang="en-US" altLang="en-US" dirty="0">
              <a:solidFill>
                <a:srgbClr val="000000"/>
              </a:solidFill>
              <a:latin typeface="Arial" panose="020B0604020202020204" pitchFamily="34" charset="0"/>
            </a:endParaRPr>
          </a:p>
          <a:p>
            <a:pPr defTabSz="931774" eaLnBrk="0" fontAlgn="base" hangingPunct="0">
              <a:spcBef>
                <a:spcPct val="30000"/>
              </a:spcBef>
              <a:spcAft>
                <a:spcPct val="0"/>
              </a:spcAft>
              <a:defRPr/>
            </a:pPr>
            <a:r>
              <a:rPr lang="en-US" altLang="en-US" dirty="0">
                <a:solidFill>
                  <a:srgbClr val="000000"/>
                </a:solidFill>
                <a:latin typeface="Arial" panose="020B0604020202020204" pitchFamily="34" charset="0"/>
              </a:rPr>
              <a:t>Values &amp; Culture – as primary ambassadors for the agency, Board members need to be able to articulate the agency values as well as build a strong, healthy agency culture at the Board level.</a:t>
            </a:r>
          </a:p>
          <a:p>
            <a:endParaRPr lang="en-US" dirty="0"/>
          </a:p>
        </p:txBody>
      </p:sp>
      <p:sp>
        <p:nvSpPr>
          <p:cNvPr id="4" name="Slide Number Placeholder 3"/>
          <p:cNvSpPr>
            <a:spLocks noGrp="1"/>
          </p:cNvSpPr>
          <p:nvPr>
            <p:ph type="sldNum" sz="quarter" idx="10"/>
          </p:nvPr>
        </p:nvSpPr>
        <p:spPr/>
        <p:txBody>
          <a:bodyPr/>
          <a:lstStyle/>
          <a:p>
            <a:fld id="{DF5CC053-67AE-48B3-AFEE-0574080E32E5}" type="slidenum">
              <a:rPr lang="en-US" smtClean="0"/>
              <a:t>40</a:t>
            </a:fld>
            <a:endParaRPr lang="en-US"/>
          </a:p>
        </p:txBody>
      </p:sp>
    </p:spTree>
    <p:extLst>
      <p:ext uri="{BB962C8B-B14F-4D97-AF65-F5344CB8AC3E}">
        <p14:creationId xmlns:p14="http://schemas.microsoft.com/office/powerpoint/2010/main" val="26164999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Facilitator’s Notes / Discussion Points:</a:t>
            </a:r>
          </a:p>
          <a:p>
            <a:endParaRPr lang="en-US" dirty="0" smtClean="0"/>
          </a:p>
          <a:p>
            <a:r>
              <a:rPr lang="en-US" dirty="0" smtClean="0"/>
              <a:t>While the Executive plays a key role in Board recruitment &amp; composition, the Board retains primary responsibility for sustaining itself.</a:t>
            </a:r>
          </a:p>
          <a:p>
            <a:endParaRPr lang="en-US" dirty="0" smtClean="0"/>
          </a:p>
          <a:p>
            <a:r>
              <a:rPr lang="en-US" dirty="0" smtClean="0"/>
              <a:t>The size &amp; composition of the Board are frequently outlined in the agency by-laws and every effort should be made to either comply with these guidelines or change/amend the by-laws if they need to be updated.</a:t>
            </a:r>
          </a:p>
          <a:p>
            <a:endParaRPr lang="en-US" dirty="0" smtClean="0"/>
          </a:p>
          <a:p>
            <a:r>
              <a:rPr lang="en-US" dirty="0" smtClean="0"/>
              <a:t>The structure of the Board may also be outlined in the by-laws and may include a number of standing committees.  Many Boards find that it is helpful to review &amp; revise this structure based on current agency needs.  A hybrid model of standing committees (with ongoing responsibilities) and task forces (with short term responsibilities) is becoming increasing popular.  </a:t>
            </a:r>
          </a:p>
          <a:p>
            <a:r>
              <a:rPr lang="en-US" dirty="0" smtClean="0"/>
              <a:t>Healthy Boards operate with an eye toward building future success.  This includes identifying potential leaders for committees/task forces and officer positions in advance and preparing Board members to take on these new roles.  Succession planning will be covered in more depth in another seminar.</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F5CC053-67AE-48B3-AFEE-0574080E32E5}" type="slidenum">
              <a:rPr lang="en-US" smtClean="0"/>
              <a:t>41</a:t>
            </a:fld>
            <a:endParaRPr lang="en-US"/>
          </a:p>
        </p:txBody>
      </p:sp>
    </p:spTree>
    <p:extLst>
      <p:ext uri="{BB962C8B-B14F-4D97-AF65-F5344CB8AC3E}">
        <p14:creationId xmlns:p14="http://schemas.microsoft.com/office/powerpoint/2010/main" val="22949917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5CC053-67AE-48B3-AFEE-0574080E32E5}" type="slidenum">
              <a:rPr lang="en-US" smtClean="0"/>
              <a:t>42</a:t>
            </a:fld>
            <a:endParaRPr lang="en-US"/>
          </a:p>
        </p:txBody>
      </p:sp>
    </p:spTree>
    <p:extLst>
      <p:ext uri="{BB962C8B-B14F-4D97-AF65-F5344CB8AC3E}">
        <p14:creationId xmlns:p14="http://schemas.microsoft.com/office/powerpoint/2010/main" val="4112202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Board Members have responsibilities, they also have rights...</a:t>
            </a:r>
          </a:p>
          <a:p>
            <a:endParaRPr lang="en-US" dirty="0"/>
          </a:p>
        </p:txBody>
      </p:sp>
      <p:sp>
        <p:nvSpPr>
          <p:cNvPr id="4" name="Slide Number Placeholder 3"/>
          <p:cNvSpPr>
            <a:spLocks noGrp="1"/>
          </p:cNvSpPr>
          <p:nvPr>
            <p:ph type="sldNum" sz="quarter" idx="10"/>
          </p:nvPr>
        </p:nvSpPr>
        <p:spPr/>
        <p:txBody>
          <a:bodyPr/>
          <a:lstStyle/>
          <a:p>
            <a:fld id="{DF5CC053-67AE-48B3-AFEE-0574080E32E5}" type="slidenum">
              <a:rPr lang="en-US" smtClean="0"/>
              <a:t>43</a:t>
            </a:fld>
            <a:endParaRPr lang="en-US"/>
          </a:p>
        </p:txBody>
      </p:sp>
    </p:spTree>
    <p:extLst>
      <p:ext uri="{BB962C8B-B14F-4D97-AF65-F5344CB8AC3E}">
        <p14:creationId xmlns:p14="http://schemas.microsoft.com/office/powerpoint/2010/main" val="40458482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Along with the roles and responsibilities of CA boards, there are also standards that should be practiced. </a:t>
            </a:r>
            <a:endParaRPr lang="en-US" dirty="0"/>
          </a:p>
        </p:txBody>
      </p:sp>
      <p:sp>
        <p:nvSpPr>
          <p:cNvPr id="4" name="Slide Number Placeholder 3"/>
          <p:cNvSpPr>
            <a:spLocks noGrp="1"/>
          </p:cNvSpPr>
          <p:nvPr>
            <p:ph type="sldNum" sz="quarter" idx="10"/>
          </p:nvPr>
        </p:nvSpPr>
        <p:spPr/>
        <p:txBody>
          <a:bodyPr/>
          <a:lstStyle/>
          <a:p>
            <a:fld id="{DF5CC053-67AE-48B3-AFEE-0574080E32E5}" type="slidenum">
              <a:rPr lang="en-US" smtClean="0"/>
              <a:t>44</a:t>
            </a:fld>
            <a:endParaRPr lang="en-US"/>
          </a:p>
        </p:txBody>
      </p:sp>
    </p:spTree>
    <p:extLst>
      <p:ext uri="{BB962C8B-B14F-4D97-AF65-F5344CB8AC3E}">
        <p14:creationId xmlns:p14="http://schemas.microsoft.com/office/powerpoint/2010/main" val="14971809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5CC053-67AE-48B3-AFEE-0574080E32E5}" type="slidenum">
              <a:rPr lang="en-US" smtClean="0"/>
              <a:t>45</a:t>
            </a:fld>
            <a:endParaRPr lang="en-US"/>
          </a:p>
        </p:txBody>
      </p:sp>
    </p:spTree>
    <p:extLst>
      <p:ext uri="{BB962C8B-B14F-4D97-AF65-F5344CB8AC3E}">
        <p14:creationId xmlns:p14="http://schemas.microsoft.com/office/powerpoint/2010/main" val="41938479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5CC053-67AE-48B3-AFEE-0574080E32E5}" type="slidenum">
              <a:rPr lang="en-US" smtClean="0"/>
              <a:t>46</a:t>
            </a:fld>
            <a:endParaRPr lang="en-US"/>
          </a:p>
        </p:txBody>
      </p:sp>
    </p:spTree>
    <p:extLst>
      <p:ext uri="{BB962C8B-B14F-4D97-AF65-F5344CB8AC3E}">
        <p14:creationId xmlns:p14="http://schemas.microsoft.com/office/powerpoint/2010/main" val="33120518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a:t>
            </a:r>
          </a:p>
          <a:p>
            <a:endParaRPr lang="en-US" dirty="0" smtClean="0"/>
          </a:p>
          <a:p>
            <a:r>
              <a:rPr lang="en-US" dirty="0" smtClean="0"/>
              <a:t>After completing this listening session, please see the Community Action Code of Ethics document in the handouts section.  Some boards use this as an accountability system and have each of their board members sign the document.  Upholding this code of ethics is important for all community action staff and board members. </a:t>
            </a:r>
            <a:endParaRPr lang="en-US" dirty="0"/>
          </a:p>
        </p:txBody>
      </p:sp>
      <p:sp>
        <p:nvSpPr>
          <p:cNvPr id="4" name="Slide Number Placeholder 3"/>
          <p:cNvSpPr>
            <a:spLocks noGrp="1"/>
          </p:cNvSpPr>
          <p:nvPr>
            <p:ph type="sldNum" sz="quarter" idx="10"/>
          </p:nvPr>
        </p:nvSpPr>
        <p:spPr/>
        <p:txBody>
          <a:bodyPr/>
          <a:lstStyle/>
          <a:p>
            <a:fld id="{DF5CC053-67AE-48B3-AFEE-0574080E32E5}" type="slidenum">
              <a:rPr lang="en-US" smtClean="0"/>
              <a:t>47</a:t>
            </a:fld>
            <a:endParaRPr lang="en-US"/>
          </a:p>
        </p:txBody>
      </p:sp>
    </p:spTree>
    <p:extLst>
      <p:ext uri="{BB962C8B-B14F-4D97-AF65-F5344CB8AC3E}">
        <p14:creationId xmlns:p14="http://schemas.microsoft.com/office/powerpoint/2010/main" val="39987160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 in the responsibilities section, there is a specific relationship between the board and executive director.  This slide goes into a little more detail about that relationship.  </a:t>
            </a:r>
          </a:p>
          <a:p>
            <a:endParaRPr lang="en-US" dirty="0" smtClean="0"/>
          </a:p>
          <a:p>
            <a:r>
              <a:rPr lang="en-US" dirty="0" smtClean="0"/>
              <a:t>board expects its executive director to:</a:t>
            </a:r>
          </a:p>
          <a:p>
            <a:r>
              <a:rPr lang="en-US" dirty="0" smtClean="0"/>
              <a:t> </a:t>
            </a:r>
          </a:p>
          <a:p>
            <a:r>
              <a:rPr lang="en-US" dirty="0" smtClean="0"/>
              <a:t>Serve as chief operations executive of the organization, Recommend appropriate policies for consideration, Implement the policies adopted by the board</a:t>
            </a:r>
          </a:p>
          <a:p>
            <a:r>
              <a:rPr lang="en-US" dirty="0" smtClean="0"/>
              <a:t>Keep the board fully and accurately informed regarding the organization’s programs,  Develop a budget in connection with the finance committee.  Keep the board up to date on budget problems</a:t>
            </a:r>
          </a:p>
          <a:p>
            <a:r>
              <a:rPr lang="en-US" dirty="0" smtClean="0"/>
              <a:t> </a:t>
            </a:r>
          </a:p>
          <a:p>
            <a:r>
              <a:rPr lang="en-US" dirty="0" smtClean="0"/>
              <a:t>Interpret the needs of programs and present professional recommendations on all problems and issues considered by the board</a:t>
            </a:r>
          </a:p>
          <a:p>
            <a:r>
              <a:rPr lang="en-US" dirty="0" smtClean="0"/>
              <a:t> </a:t>
            </a:r>
          </a:p>
          <a:p>
            <a:r>
              <a:rPr lang="en-US" dirty="0" smtClean="0"/>
              <a:t>Recruit and supervise the best personnel and develop a competent staff</a:t>
            </a:r>
          </a:p>
          <a:p>
            <a:r>
              <a:rPr lang="en-US" dirty="0" smtClean="0"/>
              <a:t> </a:t>
            </a:r>
          </a:p>
          <a:p>
            <a:r>
              <a:rPr lang="en-US" dirty="0" smtClean="0"/>
              <a:t>Devote time to improving the staff</a:t>
            </a:r>
          </a:p>
          <a:p>
            <a:r>
              <a:rPr lang="en-US" dirty="0" smtClean="0"/>
              <a:t> </a:t>
            </a:r>
          </a:p>
          <a:p>
            <a:r>
              <a:rPr lang="en-US" dirty="0" smtClean="0"/>
              <a:t>The executive director expects the board will:</a:t>
            </a:r>
          </a:p>
          <a:p>
            <a:r>
              <a:rPr lang="en-US" dirty="0" smtClean="0"/>
              <a:t> </a:t>
            </a:r>
          </a:p>
          <a:p>
            <a:r>
              <a:rPr lang="en-US" dirty="0" smtClean="0"/>
              <a:t>Provide counsel and advice giving the benefit of its judgment, expertise, and familiarity, Consult with the executive on all matters which the board is considering</a:t>
            </a:r>
          </a:p>
          <a:p>
            <a:r>
              <a:rPr lang="en-US" dirty="0" smtClean="0"/>
              <a:t> </a:t>
            </a:r>
          </a:p>
          <a:p>
            <a:r>
              <a:rPr lang="en-US" dirty="0" smtClean="0"/>
              <a:t>Delegate responsibility for executive functions</a:t>
            </a:r>
          </a:p>
          <a:p>
            <a:r>
              <a:rPr lang="en-US" dirty="0" smtClean="0"/>
              <a:t> </a:t>
            </a:r>
          </a:p>
          <a:p>
            <a:r>
              <a:rPr lang="en-US" dirty="0" smtClean="0"/>
              <a:t>Share all communication with executive director  Provide support to executive director and staff in carrying out their professional duties</a:t>
            </a:r>
          </a:p>
          <a:p>
            <a:r>
              <a:rPr lang="en-US" dirty="0" smtClean="0"/>
              <a:t> </a:t>
            </a:r>
          </a:p>
          <a:p>
            <a:r>
              <a:rPr lang="en-US" dirty="0" smtClean="0"/>
              <a:t>Support the executive director in all decisions and actions consistent with policies of the board and the standards of the organization</a:t>
            </a:r>
          </a:p>
          <a:p>
            <a:endParaRPr lang="en-US" dirty="0"/>
          </a:p>
        </p:txBody>
      </p:sp>
      <p:sp>
        <p:nvSpPr>
          <p:cNvPr id="4" name="Slide Number Placeholder 3"/>
          <p:cNvSpPr>
            <a:spLocks noGrp="1"/>
          </p:cNvSpPr>
          <p:nvPr>
            <p:ph type="sldNum" sz="quarter" idx="10"/>
          </p:nvPr>
        </p:nvSpPr>
        <p:spPr/>
        <p:txBody>
          <a:bodyPr/>
          <a:lstStyle/>
          <a:p>
            <a:fld id="{DF5CC053-67AE-48B3-AFEE-0574080E32E5}" type="slidenum">
              <a:rPr lang="en-US" smtClean="0"/>
              <a:t>48</a:t>
            </a:fld>
            <a:endParaRPr lang="en-US"/>
          </a:p>
        </p:txBody>
      </p:sp>
    </p:spTree>
    <p:extLst>
      <p:ext uri="{BB962C8B-B14F-4D97-AF65-F5344CB8AC3E}">
        <p14:creationId xmlns:p14="http://schemas.microsoft.com/office/powerpoint/2010/main" val="38059544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achieve those purposes, we want to </a:t>
            </a:r>
            <a:r>
              <a:rPr lang="en-US" dirty="0" err="1" smtClean="0"/>
              <a:t>exhbit</a:t>
            </a:r>
            <a:r>
              <a:rPr lang="en-US" dirty="0" smtClean="0"/>
              <a:t> the characteristics of a great board.  Boards do not typically start off great but they travel along a continuum, picking up and mastering certain skills.  After mastering these phases, great board members emerge by having a broader perspective than self or even the organization: they develop a vision that links the organization to the boarder network, to serve, strengthen, and transform the </a:t>
            </a:r>
            <a:r>
              <a:rPr lang="en-US" dirty="0" err="1" smtClean="0"/>
              <a:t>enteire</a:t>
            </a:r>
            <a:r>
              <a:rPr lang="en-US" dirty="0" smtClean="0"/>
              <a:t> community.   </a:t>
            </a:r>
          </a:p>
          <a:p>
            <a:endParaRPr lang="en-US" dirty="0" smtClean="0"/>
          </a:p>
          <a:p>
            <a:r>
              <a:rPr lang="en-US" dirty="0" smtClean="0"/>
              <a:t>Passion, time, engaged, dedicated to service to the membership, </a:t>
            </a:r>
          </a:p>
          <a:p>
            <a:endParaRPr lang="en-US" dirty="0"/>
          </a:p>
        </p:txBody>
      </p:sp>
      <p:sp>
        <p:nvSpPr>
          <p:cNvPr id="4" name="Slide Number Placeholder 3"/>
          <p:cNvSpPr>
            <a:spLocks noGrp="1"/>
          </p:cNvSpPr>
          <p:nvPr>
            <p:ph type="sldNum" sz="quarter" idx="10"/>
          </p:nvPr>
        </p:nvSpPr>
        <p:spPr/>
        <p:txBody>
          <a:bodyPr/>
          <a:lstStyle/>
          <a:p>
            <a:fld id="{DF5CC053-67AE-48B3-AFEE-0574080E32E5}" type="slidenum">
              <a:rPr lang="en-US" smtClean="0"/>
              <a:t>49</a:t>
            </a:fld>
            <a:endParaRPr lang="en-US"/>
          </a:p>
        </p:txBody>
      </p:sp>
    </p:spTree>
    <p:extLst>
      <p:ext uri="{BB962C8B-B14F-4D97-AF65-F5344CB8AC3E}">
        <p14:creationId xmlns:p14="http://schemas.microsoft.com/office/powerpoint/2010/main" val="4239621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Together, we are able to revitalize community, empower families and reduce poverty!  We can equips low income individuals with the tools and potential for becoming self-</a:t>
            </a:r>
            <a:r>
              <a:rPr lang="en-US" dirty="0" err="1" smtClean="0"/>
              <a:t>sufficienct</a:t>
            </a:r>
            <a:r>
              <a:rPr lang="en-US" dirty="0" smtClean="0"/>
              <a:t>.  </a:t>
            </a:r>
          </a:p>
          <a:p>
            <a:r>
              <a:rPr lang="en-US" dirty="0" smtClean="0"/>
              <a:t>We have a coordinated effort to address the root effects of poverty and to, ultimately, move families and individuals to self sufficiency.  </a:t>
            </a:r>
          </a:p>
          <a:p>
            <a:endParaRPr lang="en-US" dirty="0" smtClean="0"/>
          </a:p>
          <a:p>
            <a:r>
              <a:rPr lang="en-US" dirty="0" smtClean="0"/>
              <a:t>This work is not easy and demand is always shifting and changing but we do have several key components that make us who we are:  we are flexible </a:t>
            </a:r>
          </a:p>
          <a:p>
            <a:r>
              <a:rPr lang="en-US" dirty="0" smtClean="0"/>
              <a:t>                                                       </a:t>
            </a:r>
          </a:p>
          <a:p>
            <a:r>
              <a:rPr lang="en-US" dirty="0" smtClean="0"/>
              <a:t>Flexibility- CSBG is unique, it is flexible, and it primarily funds local investments in services, facilities and partnerships which are particular to the CAAs home community.  Communities can provide its low income members the right mix of assistance, encouragement and incentives to become self sufficient.  </a:t>
            </a:r>
          </a:p>
          <a:p>
            <a:endParaRPr lang="en-US" dirty="0" smtClean="0"/>
          </a:p>
          <a:p>
            <a:r>
              <a:rPr lang="en-US" dirty="0" smtClean="0"/>
              <a:t>We can respond immediately to needs.  Take the tornado that hit Joplin a few years ago, Economic Security Corporation was there to meet the immediate needs of the community as well as spearhead the rebuilding efforts.  </a:t>
            </a:r>
          </a:p>
          <a:p>
            <a:endParaRPr lang="en-US" dirty="0" smtClean="0"/>
          </a:p>
          <a:p>
            <a:r>
              <a:rPr lang="en-US" dirty="0" smtClean="0"/>
              <a:t>We are also a community catalyst who coordinates community members to create change                                                              </a:t>
            </a:r>
          </a:p>
          <a:p>
            <a:endParaRPr lang="en-US" dirty="0" smtClean="0"/>
          </a:p>
          <a:p>
            <a:r>
              <a:rPr lang="en-US" dirty="0" smtClean="0"/>
              <a:t>CAAs can revitalize communities, empower families and reduce poverty. </a:t>
            </a:r>
          </a:p>
          <a:p>
            <a:endParaRPr lang="en-US" dirty="0" smtClean="0"/>
          </a:p>
          <a:p>
            <a:r>
              <a:rPr lang="en-US" dirty="0" smtClean="0"/>
              <a:t>A CAA with All its programs working together can make a difference.  </a:t>
            </a:r>
          </a:p>
          <a:p>
            <a:endParaRPr lang="en-US" dirty="0" smtClean="0"/>
          </a:p>
          <a:p>
            <a:r>
              <a:rPr lang="en-US" dirty="0" smtClean="0"/>
              <a:t>CAAs are comprehensive and serve as a catalyst. </a:t>
            </a:r>
            <a:endParaRPr lang="en-US" dirty="0"/>
          </a:p>
        </p:txBody>
      </p:sp>
      <p:sp>
        <p:nvSpPr>
          <p:cNvPr id="4" name="Slide Number Placeholder 3"/>
          <p:cNvSpPr>
            <a:spLocks noGrp="1"/>
          </p:cNvSpPr>
          <p:nvPr>
            <p:ph type="sldNum" sz="quarter" idx="10"/>
          </p:nvPr>
        </p:nvSpPr>
        <p:spPr/>
        <p:txBody>
          <a:bodyPr/>
          <a:lstStyle/>
          <a:p>
            <a:fld id="{DF5CC053-67AE-48B3-AFEE-0574080E32E5}" type="slidenum">
              <a:rPr lang="en-US" smtClean="0"/>
              <a:t>8</a:t>
            </a:fld>
            <a:endParaRPr lang="en-US"/>
          </a:p>
        </p:txBody>
      </p:sp>
    </p:spTree>
    <p:extLst>
      <p:ext uri="{BB962C8B-B14F-4D97-AF65-F5344CB8AC3E}">
        <p14:creationId xmlns:p14="http://schemas.microsoft.com/office/powerpoint/2010/main" val="30246211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smtClean="0">
                <a:latin typeface="Arial" panose="020B0604020202020204" pitchFamily="34" charset="0"/>
              </a:rPr>
              <a:t>Just a quote to leave you with....</a:t>
            </a:r>
          </a:p>
          <a:p>
            <a:endParaRPr lang="en-US" dirty="0"/>
          </a:p>
        </p:txBody>
      </p:sp>
      <p:sp>
        <p:nvSpPr>
          <p:cNvPr id="4" name="Slide Number Placeholder 3"/>
          <p:cNvSpPr>
            <a:spLocks noGrp="1"/>
          </p:cNvSpPr>
          <p:nvPr>
            <p:ph type="sldNum" sz="quarter" idx="10"/>
          </p:nvPr>
        </p:nvSpPr>
        <p:spPr/>
        <p:txBody>
          <a:bodyPr/>
          <a:lstStyle/>
          <a:p>
            <a:fld id="{DF5CC053-67AE-48B3-AFEE-0574080E32E5}" type="slidenum">
              <a:rPr lang="en-US" smtClean="0"/>
              <a:t>50</a:t>
            </a:fld>
            <a:endParaRPr lang="en-US"/>
          </a:p>
        </p:txBody>
      </p:sp>
    </p:spTree>
    <p:extLst>
      <p:ext uri="{BB962C8B-B14F-4D97-AF65-F5344CB8AC3E}">
        <p14:creationId xmlns:p14="http://schemas.microsoft.com/office/powerpoint/2010/main" val="42440668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t>52</a:t>
            </a:fld>
            <a:endParaRPr lang="en-US"/>
          </a:p>
        </p:txBody>
      </p:sp>
    </p:spTree>
    <p:extLst>
      <p:ext uri="{BB962C8B-B14F-4D97-AF65-F5344CB8AC3E}">
        <p14:creationId xmlns:p14="http://schemas.microsoft.com/office/powerpoint/2010/main" val="12044140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0" dirty="0" smtClean="0"/>
              <a:t>  </a:t>
            </a:r>
            <a:r>
              <a:rPr lang="en-US" dirty="0" smtClean="0"/>
              <a:t>Starting with a “Mission Moment” when someone shares a story about an activity or incident that successfully demonstrates the ways in which agency work helps meet the mission.</a:t>
            </a:r>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t>53</a:t>
            </a:fld>
            <a:endParaRPr lang="en-US"/>
          </a:p>
        </p:txBody>
      </p:sp>
    </p:spTree>
    <p:extLst>
      <p:ext uri="{BB962C8B-B14F-4D97-AF65-F5344CB8AC3E}">
        <p14:creationId xmlns:p14="http://schemas.microsoft.com/office/powerpoint/2010/main" val="7876020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Board vacancies</a:t>
            </a:r>
            <a:r>
              <a:rPr lang="en-US" baseline="0" dirty="0" smtClean="0"/>
              <a:t> and composition.  Board neglecting responsibilities.</a:t>
            </a:r>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t>54</a:t>
            </a:fld>
            <a:endParaRPr lang="en-US"/>
          </a:p>
        </p:txBody>
      </p:sp>
    </p:spTree>
    <p:extLst>
      <p:ext uri="{BB962C8B-B14F-4D97-AF65-F5344CB8AC3E}">
        <p14:creationId xmlns:p14="http://schemas.microsoft.com/office/powerpoint/2010/main" val="9675991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the training Module on ROMA for more information on what Boards should know about ROMA</a:t>
            </a:r>
          </a:p>
          <a:p>
            <a:endParaRPr lang="en-US" dirty="0"/>
          </a:p>
        </p:txBody>
      </p:sp>
      <p:sp>
        <p:nvSpPr>
          <p:cNvPr id="4" name="Slide Number Placeholder 3"/>
          <p:cNvSpPr>
            <a:spLocks noGrp="1"/>
          </p:cNvSpPr>
          <p:nvPr>
            <p:ph type="sldNum" sz="quarter" idx="10"/>
          </p:nvPr>
        </p:nvSpPr>
        <p:spPr/>
        <p:txBody>
          <a:bodyPr/>
          <a:lstStyle/>
          <a:p>
            <a:fld id="{DF5CC053-67AE-48B3-AFEE-0574080E32E5}" type="slidenum">
              <a:rPr lang="en-US" smtClean="0"/>
              <a:t>57</a:t>
            </a:fld>
            <a:endParaRPr lang="en-US"/>
          </a:p>
        </p:txBody>
      </p:sp>
    </p:spTree>
    <p:extLst>
      <p:ext uri="{BB962C8B-B14F-4D97-AF65-F5344CB8AC3E}">
        <p14:creationId xmlns:p14="http://schemas.microsoft.com/office/powerpoint/2010/main" val="32094992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Lst>
        </p:spPr>
        <p:txBody>
          <a:bodyPr/>
          <a:lstStyle/>
          <a:p>
            <a:r>
              <a:rPr lang="en-US" altLang="en-US" dirty="0" smtClean="0">
                <a:latin typeface="Arial" panose="020B0604020202020204" pitchFamily="34" charset="0"/>
              </a:rPr>
              <a:t>Shift the frame from compliance to capacity building</a:t>
            </a:r>
          </a:p>
          <a:p>
            <a:r>
              <a:rPr lang="en-US" altLang="en-US" dirty="0" smtClean="0">
                <a:latin typeface="Arial" panose="020B0604020202020204" pitchFamily="34" charset="0"/>
              </a:rPr>
              <a:t>Standards provide a framework for self-analysis, application of ROMA process</a:t>
            </a:r>
          </a:p>
        </p:txBody>
      </p:sp>
      <p:sp>
        <p:nvSpPr>
          <p:cNvPr id="19460" name="Slide Number Placeholder 3"/>
          <p:cNvSpPr>
            <a:spLocks noGrp="1"/>
          </p:cNvSpPr>
          <p:nvPr>
            <p:ph type="sldNum" sz="quarter" idx="4294967295"/>
          </p:nvPr>
        </p:nvSpPr>
        <p:spPr bwMode="auto">
          <a:xfrm>
            <a:off x="3970338" y="8831263"/>
            <a:ext cx="3038475" cy="463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0F94149-DE52-462B-A4EA-70A4E3EB93D5}" type="slidenum">
              <a:rPr lang="en-US" altLang="en-US">
                <a:latin typeface="Arial" panose="020B0604020202020204" pitchFamily="34" charset="0"/>
              </a:rPr>
              <a:pPr/>
              <a:t>59</a:t>
            </a:fld>
            <a:endParaRPr lang="en-US" altLang="en-US">
              <a:latin typeface="Arial" panose="020B0604020202020204" pitchFamily="34" charset="0"/>
            </a:endParaRPr>
          </a:p>
        </p:txBody>
      </p:sp>
    </p:spTree>
    <p:extLst>
      <p:ext uri="{BB962C8B-B14F-4D97-AF65-F5344CB8AC3E}">
        <p14:creationId xmlns:p14="http://schemas.microsoft.com/office/powerpoint/2010/main" val="22769962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Organizational Standards for Boards training module for more information on what the board should know about these standards. </a:t>
            </a:r>
            <a:endParaRPr lang="en-US" dirty="0"/>
          </a:p>
        </p:txBody>
      </p:sp>
      <p:sp>
        <p:nvSpPr>
          <p:cNvPr id="4" name="Slide Number Placeholder 3"/>
          <p:cNvSpPr>
            <a:spLocks noGrp="1"/>
          </p:cNvSpPr>
          <p:nvPr>
            <p:ph type="sldNum" sz="quarter" idx="10"/>
          </p:nvPr>
        </p:nvSpPr>
        <p:spPr/>
        <p:txBody>
          <a:bodyPr/>
          <a:lstStyle/>
          <a:p>
            <a:fld id="{DF5CC053-67AE-48B3-AFEE-0574080E32E5}" type="slidenum">
              <a:rPr lang="en-US" smtClean="0"/>
              <a:t>61</a:t>
            </a:fld>
            <a:endParaRPr lang="en-US"/>
          </a:p>
        </p:txBody>
      </p:sp>
    </p:spTree>
    <p:extLst>
      <p:ext uri="{BB962C8B-B14F-4D97-AF65-F5344CB8AC3E}">
        <p14:creationId xmlns:p14="http://schemas.microsoft.com/office/powerpoint/2010/main" val="11125618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5CC053-67AE-48B3-AFEE-0574080E32E5}" type="slidenum">
              <a:rPr lang="en-US" smtClean="0"/>
              <a:t>66</a:t>
            </a:fld>
            <a:endParaRPr lang="en-US"/>
          </a:p>
        </p:txBody>
      </p:sp>
    </p:spTree>
    <p:extLst>
      <p:ext uri="{BB962C8B-B14F-4D97-AF65-F5344CB8AC3E}">
        <p14:creationId xmlns:p14="http://schemas.microsoft.com/office/powerpoint/2010/main" val="3423923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t>67</a:t>
            </a:fld>
            <a:endParaRPr lang="en-US"/>
          </a:p>
        </p:txBody>
      </p:sp>
    </p:spTree>
    <p:extLst>
      <p:ext uri="{BB962C8B-B14F-4D97-AF65-F5344CB8AC3E}">
        <p14:creationId xmlns:p14="http://schemas.microsoft.com/office/powerpoint/2010/main" val="40206989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5CC053-67AE-48B3-AFEE-0574080E32E5}" type="slidenum">
              <a:rPr lang="en-US" smtClean="0"/>
              <a:t>69</a:t>
            </a:fld>
            <a:endParaRPr lang="en-US"/>
          </a:p>
        </p:txBody>
      </p:sp>
    </p:spTree>
    <p:extLst>
      <p:ext uri="{BB962C8B-B14F-4D97-AF65-F5344CB8AC3E}">
        <p14:creationId xmlns:p14="http://schemas.microsoft.com/office/powerpoint/2010/main" val="3332915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certain requirements that each community action agency must conduct in order to receive community services block grant funds… </a:t>
            </a:r>
          </a:p>
          <a:p>
            <a:endParaRPr lang="en-US" dirty="0" smtClean="0"/>
          </a:p>
          <a:p>
            <a:r>
              <a:rPr lang="en-US" dirty="0" smtClean="0"/>
              <a:t>They must complete a community needs assessment to get a pulse of what is going on in their community so that they can create the most appropriate anti poverty plan and strategies for both the community and the individuals.  Community action agencies must conduct a range of direct services for their community and as stated earlier, mobilize all available federal, state, local and private resources for their community.  Community action agencies must advocate on behalf of families with limited resources and partner with other community based organizations to ensure that all needs of the community are met.  </a:t>
            </a:r>
          </a:p>
          <a:p>
            <a:endParaRPr lang="en-US" dirty="0" smtClean="0"/>
          </a:p>
          <a:p>
            <a:r>
              <a:rPr lang="en-US" dirty="0" smtClean="0"/>
              <a:t>CAAs must also have a tri partite board, which is a structure where the board includes:</a:t>
            </a:r>
          </a:p>
          <a:p>
            <a:r>
              <a:rPr lang="en-US" dirty="0" smtClean="0"/>
              <a:t>1/3 who are democratically elected low-income representatives</a:t>
            </a:r>
          </a:p>
          <a:p>
            <a:r>
              <a:rPr lang="en-US" dirty="0" smtClean="0"/>
              <a:t>1/3 local public officials or their designees, and </a:t>
            </a:r>
          </a:p>
          <a:p>
            <a:r>
              <a:rPr lang="en-US" dirty="0" smtClean="0"/>
              <a:t>1/3 private sector partners such as business, education, non-profit, etc.</a:t>
            </a:r>
          </a:p>
          <a:p>
            <a:endParaRPr lang="en-US" dirty="0"/>
          </a:p>
        </p:txBody>
      </p:sp>
      <p:sp>
        <p:nvSpPr>
          <p:cNvPr id="4" name="Slide Number Placeholder 3"/>
          <p:cNvSpPr>
            <a:spLocks noGrp="1"/>
          </p:cNvSpPr>
          <p:nvPr>
            <p:ph type="sldNum" sz="quarter" idx="10"/>
          </p:nvPr>
        </p:nvSpPr>
        <p:spPr/>
        <p:txBody>
          <a:bodyPr/>
          <a:lstStyle/>
          <a:p>
            <a:fld id="{DF5CC053-67AE-48B3-AFEE-0574080E32E5}" type="slidenum">
              <a:rPr lang="en-US" smtClean="0"/>
              <a:t>9</a:t>
            </a:fld>
            <a:endParaRPr lang="en-US"/>
          </a:p>
        </p:txBody>
      </p:sp>
    </p:spTree>
    <p:extLst>
      <p:ext uri="{BB962C8B-B14F-4D97-AF65-F5344CB8AC3E}">
        <p14:creationId xmlns:p14="http://schemas.microsoft.com/office/powerpoint/2010/main" val="41066764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7763"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Lst>
        </p:spPr>
        <p:txBody>
          <a:bodyPr/>
          <a:lstStyle/>
          <a:p>
            <a:endParaRPr lang="en-US" altLang="en-US" smtClean="0"/>
          </a:p>
        </p:txBody>
      </p:sp>
      <p:sp>
        <p:nvSpPr>
          <p:cNvPr id="117764" name="Slide Number Placeholder 3"/>
          <p:cNvSpPr>
            <a:spLocks noGrp="1"/>
          </p:cNvSpPr>
          <p:nvPr>
            <p:ph type="sldNum" sz="quarter" idx="4294967295"/>
          </p:nvPr>
        </p:nvSpPr>
        <p:spPr bwMode="auto">
          <a:xfrm>
            <a:off x="3970338"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73FBD70-4295-4F53-8B46-12F6D078B446}" type="slidenum">
              <a:rPr lang="en-US" altLang="en-US"/>
              <a:pPr/>
              <a:t>70</a:t>
            </a:fld>
            <a:endParaRPr lang="en-US" altLang="en-US"/>
          </a:p>
        </p:txBody>
      </p:sp>
    </p:spTree>
    <p:extLst>
      <p:ext uri="{BB962C8B-B14F-4D97-AF65-F5344CB8AC3E}">
        <p14:creationId xmlns:p14="http://schemas.microsoft.com/office/powerpoint/2010/main" val="1350344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70662" indent="-296408" eaLnBrk="0" hangingPunct="0">
              <a:spcBef>
                <a:spcPct val="30000"/>
              </a:spcBef>
              <a:defRPr sz="1200">
                <a:solidFill>
                  <a:schemeClr val="tx1"/>
                </a:solidFill>
                <a:latin typeface="Arial" charset="0"/>
              </a:defRPr>
            </a:lvl2pPr>
            <a:lvl3pPr marL="1185634" indent="-237127" eaLnBrk="0" hangingPunct="0">
              <a:spcBef>
                <a:spcPct val="30000"/>
              </a:spcBef>
              <a:defRPr sz="1200">
                <a:solidFill>
                  <a:schemeClr val="tx1"/>
                </a:solidFill>
                <a:latin typeface="Arial" charset="0"/>
              </a:defRPr>
            </a:lvl3pPr>
            <a:lvl4pPr marL="1659887" indent="-237127" eaLnBrk="0" hangingPunct="0">
              <a:spcBef>
                <a:spcPct val="30000"/>
              </a:spcBef>
              <a:defRPr sz="1200">
                <a:solidFill>
                  <a:schemeClr val="tx1"/>
                </a:solidFill>
                <a:latin typeface="Arial" charset="0"/>
              </a:defRPr>
            </a:lvl4pPr>
            <a:lvl5pPr marL="2134141" indent="-237127" eaLnBrk="0" hangingPunct="0">
              <a:spcBef>
                <a:spcPct val="30000"/>
              </a:spcBef>
              <a:defRPr sz="1200">
                <a:solidFill>
                  <a:schemeClr val="tx1"/>
                </a:solidFill>
                <a:latin typeface="Arial" charset="0"/>
              </a:defRPr>
            </a:lvl5pPr>
            <a:lvl6pPr marL="2608395" indent="-237127" eaLnBrk="0" fontAlgn="base" hangingPunct="0">
              <a:spcBef>
                <a:spcPct val="30000"/>
              </a:spcBef>
              <a:spcAft>
                <a:spcPct val="0"/>
              </a:spcAft>
              <a:defRPr sz="1200">
                <a:solidFill>
                  <a:schemeClr val="tx1"/>
                </a:solidFill>
                <a:latin typeface="Arial" charset="0"/>
              </a:defRPr>
            </a:lvl6pPr>
            <a:lvl7pPr marL="3082648" indent="-237127" eaLnBrk="0" fontAlgn="base" hangingPunct="0">
              <a:spcBef>
                <a:spcPct val="30000"/>
              </a:spcBef>
              <a:spcAft>
                <a:spcPct val="0"/>
              </a:spcAft>
              <a:defRPr sz="1200">
                <a:solidFill>
                  <a:schemeClr val="tx1"/>
                </a:solidFill>
                <a:latin typeface="Arial" charset="0"/>
              </a:defRPr>
            </a:lvl7pPr>
            <a:lvl8pPr marL="3556902" indent="-237127" eaLnBrk="0" fontAlgn="base" hangingPunct="0">
              <a:spcBef>
                <a:spcPct val="30000"/>
              </a:spcBef>
              <a:spcAft>
                <a:spcPct val="0"/>
              </a:spcAft>
              <a:defRPr sz="1200">
                <a:solidFill>
                  <a:schemeClr val="tx1"/>
                </a:solidFill>
                <a:latin typeface="Arial" charset="0"/>
              </a:defRPr>
            </a:lvl8pPr>
            <a:lvl9pPr marL="4031155" indent="-23712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F6250B-2E83-4A80-AD88-5CAB37810C4C}" type="slidenum">
              <a:rPr lang="en-US" altLang="en-US" sz="1300" smtClean="0">
                <a:solidFill>
                  <a:srgbClr val="000000"/>
                </a:solidFill>
              </a:rPr>
              <a:pPr eaLnBrk="1" hangingPunct="1">
                <a:spcBef>
                  <a:spcPct val="0"/>
                </a:spcBef>
              </a:pPr>
              <a:t>10</a:t>
            </a:fld>
            <a:endParaRPr lang="en-US" altLang="en-US" sz="1300" dirty="0" smtClean="0">
              <a:solidFill>
                <a:srgbClr val="000000"/>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397565" y="4485807"/>
            <a:ext cx="6281530" cy="4320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45" indent="-177845" eaLnBrk="1" hangingPunct="1">
              <a:buFont typeface="Arial" panose="020B0604020202020204" pitchFamily="34" charset="0"/>
              <a:buChar char="•"/>
            </a:pPr>
            <a:r>
              <a:rPr lang="en-US" dirty="0" smtClean="0">
                <a:latin typeface="+mn-lt"/>
              </a:rPr>
              <a:t>Federal CSBG Act and regulations</a:t>
            </a:r>
          </a:p>
          <a:p>
            <a:pPr marL="177845" indent="-177845" eaLnBrk="1" hangingPunct="1">
              <a:buFont typeface="Arial" panose="020B0604020202020204" pitchFamily="34" charset="0"/>
              <a:buChar char="•"/>
            </a:pPr>
            <a:r>
              <a:rPr lang="en-US" dirty="0" smtClean="0">
                <a:latin typeface="+mn-lt"/>
              </a:rPr>
              <a:t>State CSBG statute and regulations</a:t>
            </a:r>
          </a:p>
          <a:p>
            <a:pPr marL="177845" indent="-177845" eaLnBrk="1" hangingPunct="1">
              <a:buFont typeface="Arial" panose="020B0604020202020204" pitchFamily="34" charset="0"/>
              <a:buChar char="•"/>
            </a:pPr>
            <a:r>
              <a:rPr lang="en-US" dirty="0" smtClean="0">
                <a:latin typeface="+mn-lt"/>
              </a:rPr>
              <a:t>For CAAs with Head Start, the federal Head Start Act and</a:t>
            </a:r>
            <a:r>
              <a:rPr lang="en-US" baseline="0" dirty="0" smtClean="0">
                <a:latin typeface="+mn-lt"/>
              </a:rPr>
              <a:t> regulations</a:t>
            </a:r>
            <a:endParaRPr lang="en-US" dirty="0" smtClean="0">
              <a:latin typeface="+mn-lt"/>
            </a:endParaRPr>
          </a:p>
          <a:p>
            <a:pPr marL="177845" indent="-177845" eaLnBrk="1" hangingPunct="1">
              <a:buFont typeface="Arial" panose="020B0604020202020204" pitchFamily="34" charset="0"/>
              <a:buChar char="•"/>
            </a:pPr>
            <a:r>
              <a:rPr lang="en-US" dirty="0" smtClean="0">
                <a:latin typeface="+mn-lt"/>
              </a:rPr>
              <a:t>State nonprofit corporation statute  </a:t>
            </a:r>
          </a:p>
          <a:p>
            <a:pPr marL="426499" lvl="1" indent="-177845" eaLnBrk="1" hangingPunct="1">
              <a:buFont typeface="Arial" panose="020B0604020202020204" pitchFamily="34" charset="0"/>
              <a:buChar char="•"/>
            </a:pPr>
            <a:r>
              <a:rPr lang="en-US" dirty="0" smtClean="0">
                <a:latin typeface="+mn-lt"/>
              </a:rPr>
              <a:t>Set minimum standards of compliance and “default” rules</a:t>
            </a:r>
          </a:p>
          <a:p>
            <a:pPr marL="426499" lvl="1" indent="-177845" eaLnBrk="1" hangingPunct="1">
              <a:buFont typeface="Arial" panose="020B0604020202020204" pitchFamily="34" charset="0"/>
              <a:buChar char="•"/>
            </a:pPr>
            <a:r>
              <a:rPr lang="en-US" dirty="0" smtClean="0">
                <a:latin typeface="+mn-lt"/>
              </a:rPr>
              <a:t>Provisions of articles or bylaws not consistent with the act have no legal effect</a:t>
            </a:r>
          </a:p>
          <a:p>
            <a:pPr marL="177845" indent="-177845" eaLnBrk="1" hangingPunct="1">
              <a:buFont typeface="Arial" panose="020B0604020202020204" pitchFamily="34" charset="0"/>
              <a:buChar char="•"/>
            </a:pPr>
            <a:r>
              <a:rPr lang="en-US" dirty="0" smtClean="0">
                <a:latin typeface="+mn-lt"/>
              </a:rPr>
              <a:t>For private</a:t>
            </a:r>
            <a:r>
              <a:rPr lang="en-US" baseline="0" dirty="0" smtClean="0">
                <a:latin typeface="+mn-lt"/>
              </a:rPr>
              <a:t> non-profit CAA’s, the </a:t>
            </a:r>
            <a:r>
              <a:rPr lang="en-US" dirty="0" smtClean="0">
                <a:latin typeface="+mn-lt"/>
              </a:rPr>
              <a:t>Articles of incorporation and Bylaws</a:t>
            </a:r>
          </a:p>
          <a:p>
            <a:pPr marL="426499" lvl="1" indent="-177845" eaLnBrk="1" hangingPunct="1">
              <a:buFont typeface="Arial" panose="020B0604020202020204" pitchFamily="34" charset="0"/>
              <a:buChar char="•"/>
            </a:pPr>
            <a:r>
              <a:rPr lang="en-US" dirty="0" smtClean="0">
                <a:latin typeface="+mn-lt"/>
              </a:rPr>
              <a:t>Filing with Secretary of State that creates the nonprofit corporation</a:t>
            </a:r>
          </a:p>
          <a:p>
            <a:pPr marL="177845" indent="-177845" eaLnBrk="1" hangingPunct="1">
              <a:buFont typeface="Arial" panose="020B0604020202020204" pitchFamily="34" charset="0"/>
              <a:buChar char="•"/>
            </a:pPr>
            <a:r>
              <a:rPr lang="en-US" baseline="0" dirty="0" smtClean="0">
                <a:latin typeface="+mn-lt"/>
              </a:rPr>
              <a:t>CSBG g</a:t>
            </a:r>
            <a:r>
              <a:rPr lang="en-US" dirty="0" smtClean="0">
                <a:latin typeface="+mn-lt"/>
              </a:rPr>
              <a:t>rant or contract provisions</a:t>
            </a:r>
          </a:p>
        </p:txBody>
      </p:sp>
    </p:spTree>
    <p:extLst>
      <p:ext uri="{BB962C8B-B14F-4D97-AF65-F5344CB8AC3E}">
        <p14:creationId xmlns:p14="http://schemas.microsoft.com/office/powerpoint/2010/main" val="423302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sz="1200" dirty="0" smtClean="0"/>
              <a:t>Since the board of directors of a CAA is ultimately responsible for defining the agency’s mission and programs and setting organization-wide policy, it’s important to keep in mind the historic mission of the CSBG Act in the context of community action agencies.</a:t>
            </a:r>
          </a:p>
          <a:p>
            <a:endParaRPr lang="en-US" altLang="en-US" sz="1200" dirty="0" smtClean="0"/>
          </a:p>
          <a:p>
            <a:r>
              <a:rPr lang="en-US" altLang="en-US" sz="1200" dirty="0" smtClean="0"/>
              <a:t>The purposes and goals of the CSBG Act are to assist states and local communities, working through a network of community action agencies and other neighborhood-based organizations, to:</a:t>
            </a:r>
          </a:p>
          <a:p>
            <a:pPr marL="365570" lvl="1" indent="-177845">
              <a:buFont typeface="Arial" panose="020B0604020202020204" pitchFamily="34" charset="0"/>
              <a:buChar char="•"/>
            </a:pPr>
            <a:r>
              <a:rPr lang="en-US" altLang="en-US" sz="1200" b="1" dirty="0" smtClean="0"/>
              <a:t>Reduce</a:t>
            </a:r>
            <a:r>
              <a:rPr lang="en-US" altLang="en-US" sz="1200" dirty="0" smtClean="0"/>
              <a:t> poverty</a:t>
            </a:r>
          </a:p>
          <a:p>
            <a:pPr marL="365570" lvl="1" indent="-177845">
              <a:buFont typeface="Arial" panose="020B0604020202020204" pitchFamily="34" charset="0"/>
              <a:buChar char="•"/>
            </a:pPr>
            <a:r>
              <a:rPr lang="en-US" altLang="en-US" sz="1200" b="1" dirty="0" smtClean="0"/>
              <a:t>Revitalize </a:t>
            </a:r>
            <a:r>
              <a:rPr lang="en-US" altLang="en-US" sz="1200" dirty="0" smtClean="0"/>
              <a:t>low-income communities</a:t>
            </a:r>
          </a:p>
          <a:p>
            <a:pPr marL="365570" lvl="1" indent="-177845">
              <a:buFont typeface="Arial" panose="020B0604020202020204" pitchFamily="34" charset="0"/>
              <a:buChar char="•"/>
            </a:pPr>
            <a:r>
              <a:rPr lang="en-US" altLang="en-US" sz="1200" b="1" dirty="0" smtClean="0"/>
              <a:t>Empower</a:t>
            </a:r>
            <a:r>
              <a:rPr lang="en-US" altLang="en-US" sz="1200" dirty="0" smtClean="0"/>
              <a:t> low-income families and individuals to become fully self-sufficient</a:t>
            </a:r>
            <a:endParaRPr lang="en-US" altLang="en-US" sz="1200" b="1" dirty="0" smtClean="0"/>
          </a:p>
          <a:p>
            <a:endParaRPr lang="en-US" sz="1200" dirty="0"/>
          </a:p>
        </p:txBody>
      </p:sp>
      <p:sp>
        <p:nvSpPr>
          <p:cNvPr id="4" name="Slide Number Placeholder 3"/>
          <p:cNvSpPr>
            <a:spLocks noGrp="1"/>
          </p:cNvSpPr>
          <p:nvPr>
            <p:ph type="sldNum" sz="quarter" idx="10"/>
          </p:nvPr>
        </p:nvSpPr>
        <p:spPr/>
        <p:txBody>
          <a:bodyPr/>
          <a:lstStyle/>
          <a:p>
            <a:pPr>
              <a:defRPr/>
            </a:pPr>
            <a:fld id="{EFEB5041-944C-4410-AAF3-10B86D79719E}"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1480958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0" i="0" kern="1200" dirty="0" smtClean="0">
                <a:solidFill>
                  <a:schemeClr val="tx1"/>
                </a:solidFill>
                <a:latin typeface="+mn-lt"/>
                <a:cs typeface="Arial" pitchFamily="34" charset="0"/>
              </a:rPr>
              <a:t>The CSBG</a:t>
            </a:r>
            <a:r>
              <a:rPr lang="en-US" b="0" i="0" kern="1200" baseline="0" dirty="0" smtClean="0">
                <a:solidFill>
                  <a:schemeClr val="tx1"/>
                </a:solidFill>
                <a:latin typeface="+mn-lt"/>
                <a:cs typeface="Arial" pitchFamily="34" charset="0"/>
              </a:rPr>
              <a:t> Act envisions achieving these goals by:</a:t>
            </a:r>
          </a:p>
          <a:p>
            <a:pPr>
              <a:spcBef>
                <a:spcPts val="0"/>
              </a:spcBef>
            </a:pPr>
            <a:endParaRPr lang="en-US" b="0" i="0" kern="1200" dirty="0" smtClean="0">
              <a:solidFill>
                <a:schemeClr val="tx1"/>
              </a:solidFill>
              <a:latin typeface="+mn-lt"/>
              <a:cs typeface="Arial" pitchFamily="34" charset="0"/>
            </a:endParaRPr>
          </a:p>
          <a:p>
            <a:pPr marL="177845" indent="-177845">
              <a:spcBef>
                <a:spcPts val="0"/>
              </a:spcBef>
              <a:buFont typeface="Arial" panose="020B0604020202020204" pitchFamily="34" charset="0"/>
              <a:buChar char="•"/>
            </a:pPr>
            <a:r>
              <a:rPr lang="en-US" b="0" i="0" kern="1200" dirty="0" smtClean="0">
                <a:solidFill>
                  <a:schemeClr val="tx1"/>
                </a:solidFill>
                <a:latin typeface="+mn-lt"/>
                <a:cs typeface="Arial" pitchFamily="34" charset="0"/>
              </a:rPr>
              <a:t>Strengthening community capabilities for planning; </a:t>
            </a:r>
          </a:p>
          <a:p>
            <a:pPr marL="177845" indent="-177845">
              <a:spcBef>
                <a:spcPts val="0"/>
              </a:spcBef>
              <a:buFont typeface="Arial" panose="020B0604020202020204" pitchFamily="34" charset="0"/>
              <a:buChar char="•"/>
            </a:pPr>
            <a:r>
              <a:rPr lang="en-US" b="0" i="0" kern="1200" dirty="0" smtClean="0">
                <a:solidFill>
                  <a:schemeClr val="tx1"/>
                </a:solidFill>
                <a:latin typeface="+mn-lt"/>
                <a:cs typeface="Arial" pitchFamily="34" charset="0"/>
              </a:rPr>
              <a:t>Coordinating the use of a broad range of Federal, State, local, and other anti-poverty resources to be responsive to local needs and conditions;</a:t>
            </a:r>
          </a:p>
          <a:p>
            <a:pPr marL="177845" indent="-177845">
              <a:spcBef>
                <a:spcPts val="0"/>
              </a:spcBef>
              <a:buFont typeface="Arial" panose="020B0604020202020204" pitchFamily="34" charset="0"/>
              <a:buChar char="•"/>
            </a:pPr>
            <a:r>
              <a:rPr lang="en-US" b="0" i="0" kern="1200" baseline="0" dirty="0" smtClean="0">
                <a:solidFill>
                  <a:schemeClr val="tx1"/>
                </a:solidFill>
                <a:latin typeface="+mn-lt"/>
                <a:cs typeface="Arial" pitchFamily="34" charset="0"/>
              </a:rPr>
              <a:t>Organizing</a:t>
            </a:r>
            <a:r>
              <a:rPr lang="en-US" b="0" i="0" kern="1200" dirty="0" smtClean="0">
                <a:solidFill>
                  <a:schemeClr val="tx1"/>
                </a:solidFill>
                <a:latin typeface="+mn-lt"/>
                <a:cs typeface="Arial" pitchFamily="34" charset="0"/>
              </a:rPr>
              <a:t> a range of services related to the needs of low-income families so</a:t>
            </a:r>
            <a:r>
              <a:rPr lang="en-US" b="0" i="0" kern="1200" baseline="0" dirty="0" smtClean="0">
                <a:solidFill>
                  <a:schemeClr val="tx1"/>
                </a:solidFill>
                <a:latin typeface="+mn-lt"/>
                <a:cs typeface="Arial" pitchFamily="34" charset="0"/>
              </a:rPr>
              <a:t> as to</a:t>
            </a:r>
            <a:r>
              <a:rPr lang="en-US" b="0" i="0" kern="1200" dirty="0" smtClean="0">
                <a:solidFill>
                  <a:schemeClr val="tx1"/>
                </a:solidFill>
                <a:latin typeface="+mn-lt"/>
                <a:cs typeface="Arial" pitchFamily="34" charset="0"/>
              </a:rPr>
              <a:t> have a measurable and potentially major impact on the causes of poverty and</a:t>
            </a:r>
            <a:r>
              <a:rPr lang="en-US" b="0" i="0" kern="1200" baseline="0" dirty="0" smtClean="0">
                <a:solidFill>
                  <a:schemeClr val="tx1"/>
                </a:solidFill>
                <a:latin typeface="+mn-lt"/>
                <a:cs typeface="Arial" pitchFamily="34" charset="0"/>
              </a:rPr>
              <a:t> to </a:t>
            </a:r>
            <a:r>
              <a:rPr lang="en-US" b="0" i="0" kern="1200" dirty="0" smtClean="0">
                <a:solidFill>
                  <a:schemeClr val="tx1"/>
                </a:solidFill>
                <a:latin typeface="+mn-lt"/>
                <a:cs typeface="Arial" pitchFamily="34" charset="0"/>
              </a:rPr>
              <a:t>help individuals achieve self-sufficiency;</a:t>
            </a:r>
          </a:p>
          <a:p>
            <a:pPr marL="177845" indent="-177845">
              <a:spcBef>
                <a:spcPts val="0"/>
              </a:spcBef>
              <a:buFont typeface="Arial" panose="020B0604020202020204" pitchFamily="34" charset="0"/>
              <a:buChar char="•"/>
            </a:pPr>
            <a:r>
              <a:rPr lang="en-US" b="0" i="0" kern="1200" dirty="0" smtClean="0">
                <a:solidFill>
                  <a:schemeClr val="tx1"/>
                </a:solidFill>
                <a:latin typeface="+mn-lt"/>
                <a:cs typeface="Arial" pitchFamily="34" charset="0"/>
              </a:rPr>
              <a:t>Using innovative and effective community-based approaches to attacking the causes and effects of poverty;</a:t>
            </a:r>
          </a:p>
          <a:p>
            <a:pPr marL="177845" indent="-177845">
              <a:spcBef>
                <a:spcPts val="0"/>
              </a:spcBef>
              <a:buFont typeface="Arial" panose="020B0604020202020204" pitchFamily="34" charset="0"/>
              <a:buChar char="•"/>
            </a:pPr>
            <a:r>
              <a:rPr lang="en-US" b="0" i="0" kern="1200" baseline="0" dirty="0" smtClean="0">
                <a:solidFill>
                  <a:schemeClr val="tx1"/>
                </a:solidFill>
                <a:latin typeface="+mn-lt"/>
                <a:cs typeface="Arial" pitchFamily="34" charset="0"/>
              </a:rPr>
              <a:t>M</a:t>
            </a:r>
            <a:r>
              <a:rPr lang="en-US" b="0" i="0" kern="1200" dirty="0" smtClean="0">
                <a:solidFill>
                  <a:schemeClr val="tx1"/>
                </a:solidFill>
                <a:latin typeface="+mn-lt"/>
                <a:cs typeface="Arial" pitchFamily="34" charset="0"/>
              </a:rPr>
              <a:t>aximum participation of residents of the low-income communities; and</a:t>
            </a:r>
          </a:p>
          <a:p>
            <a:pPr marL="177845" indent="-177845">
              <a:spcBef>
                <a:spcPts val="0"/>
              </a:spcBef>
              <a:buFont typeface="Arial" panose="020B0604020202020204" pitchFamily="34" charset="0"/>
              <a:buChar char="•"/>
            </a:pPr>
            <a:r>
              <a:rPr lang="en-US" b="0" i="0" kern="1200" baseline="0" dirty="0" smtClean="0">
                <a:solidFill>
                  <a:schemeClr val="tx1"/>
                </a:solidFill>
                <a:latin typeface="+mn-lt"/>
                <a:cs typeface="Arial" pitchFamily="34" charset="0"/>
              </a:rPr>
              <a:t>Leveraging the resources of other anti-poverty programs</a:t>
            </a:r>
            <a:r>
              <a:rPr lang="en-US" b="0" i="0" kern="1200" dirty="0" smtClean="0">
                <a:solidFill>
                  <a:schemeClr val="tx1"/>
                </a:solidFill>
                <a:latin typeface="+mn-lt"/>
                <a:cs typeface="Arial" pitchFamily="34" charset="0"/>
              </a:rPr>
              <a:t>—</a:t>
            </a:r>
          </a:p>
          <a:p>
            <a:pPr marL="426499" lvl="1" indent="-177845">
              <a:spcBef>
                <a:spcPts val="0"/>
              </a:spcBef>
              <a:buFont typeface="Arial" panose="020B0604020202020204" pitchFamily="34" charset="0"/>
              <a:buChar char="•"/>
            </a:pPr>
            <a:r>
              <a:rPr lang="en-US" b="0" i="0" kern="1200" baseline="0" dirty="0" smtClean="0">
                <a:solidFill>
                  <a:schemeClr val="tx1"/>
                </a:solidFill>
                <a:latin typeface="+mn-lt"/>
                <a:cs typeface="Arial" pitchFamily="34" charset="0"/>
              </a:rPr>
              <a:t>P</a:t>
            </a:r>
            <a:r>
              <a:rPr lang="en-US" b="0" i="0" kern="1200" dirty="0" smtClean="0">
                <a:solidFill>
                  <a:schemeClr val="tx1"/>
                </a:solidFill>
                <a:latin typeface="+mn-lt"/>
                <a:cs typeface="Arial" pitchFamily="34" charset="0"/>
              </a:rPr>
              <a:t>rivate, religious, charitable, and neighborhood-based organizations; and</a:t>
            </a:r>
          </a:p>
          <a:p>
            <a:pPr marL="426499" lvl="1" indent="-177845">
              <a:spcBef>
                <a:spcPts val="0"/>
              </a:spcBef>
              <a:buFont typeface="Arial" panose="020B0604020202020204" pitchFamily="34" charset="0"/>
              <a:buChar char="•"/>
            </a:pPr>
            <a:r>
              <a:rPr lang="en-US" b="0" i="0" kern="1200" baseline="0" dirty="0" smtClean="0">
                <a:solidFill>
                  <a:schemeClr val="tx1"/>
                </a:solidFill>
                <a:latin typeface="+mn-lt"/>
                <a:cs typeface="Arial" pitchFamily="34" charset="0"/>
              </a:rPr>
              <a:t>I</a:t>
            </a:r>
            <a:r>
              <a:rPr lang="en-US" b="0" i="0" kern="1200" dirty="0" smtClean="0">
                <a:solidFill>
                  <a:schemeClr val="tx1"/>
                </a:solidFill>
                <a:latin typeface="+mn-lt"/>
                <a:cs typeface="Arial" pitchFamily="34" charset="0"/>
              </a:rPr>
              <a:t>ndividual citizens, and business, labor, and professional groups, who are able to influence the quantity and quality of opportunities and services for the poor.</a:t>
            </a:r>
          </a:p>
          <a:p>
            <a:pPr>
              <a:spcBef>
                <a:spcPts val="0"/>
              </a:spcBef>
            </a:pPr>
            <a:endParaRPr lang="en-US" altLang="en-US" dirty="0" smtClean="0">
              <a:latin typeface="+mn-lt"/>
              <a:cs typeface="Arial" pitchFamily="34" charset="0"/>
            </a:endParaRPr>
          </a:p>
          <a:p>
            <a:pPr defTabSz="948507">
              <a:spcBef>
                <a:spcPts val="0"/>
              </a:spcBef>
              <a:defRPr/>
            </a:pPr>
            <a:r>
              <a:rPr lang="en-US" altLang="en-US" b="1" dirty="0" smtClean="0">
                <a:solidFill>
                  <a:srgbClr val="006699"/>
                </a:solidFill>
                <a:latin typeface="+mn-lt"/>
                <a:cs typeface="Arial" pitchFamily="34" charset="0"/>
              </a:rPr>
              <a:t>(42 U.S.C. § 9901)</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70662" indent="-296408" eaLnBrk="0" hangingPunct="0">
              <a:spcBef>
                <a:spcPct val="30000"/>
              </a:spcBef>
              <a:defRPr sz="1200">
                <a:solidFill>
                  <a:schemeClr val="tx1"/>
                </a:solidFill>
                <a:latin typeface="Arial" charset="0"/>
              </a:defRPr>
            </a:lvl2pPr>
            <a:lvl3pPr marL="1185634" indent="-237127" eaLnBrk="0" hangingPunct="0">
              <a:spcBef>
                <a:spcPct val="30000"/>
              </a:spcBef>
              <a:defRPr sz="1200">
                <a:solidFill>
                  <a:schemeClr val="tx1"/>
                </a:solidFill>
                <a:latin typeface="Arial" charset="0"/>
              </a:defRPr>
            </a:lvl3pPr>
            <a:lvl4pPr marL="1659887" indent="-237127" eaLnBrk="0" hangingPunct="0">
              <a:spcBef>
                <a:spcPct val="30000"/>
              </a:spcBef>
              <a:defRPr sz="1200">
                <a:solidFill>
                  <a:schemeClr val="tx1"/>
                </a:solidFill>
                <a:latin typeface="Arial" charset="0"/>
              </a:defRPr>
            </a:lvl4pPr>
            <a:lvl5pPr marL="2134141" indent="-237127" eaLnBrk="0" hangingPunct="0">
              <a:spcBef>
                <a:spcPct val="30000"/>
              </a:spcBef>
              <a:defRPr sz="1200">
                <a:solidFill>
                  <a:schemeClr val="tx1"/>
                </a:solidFill>
                <a:latin typeface="Arial" charset="0"/>
              </a:defRPr>
            </a:lvl5pPr>
            <a:lvl6pPr marL="2608395" indent="-237127" eaLnBrk="0" fontAlgn="base" hangingPunct="0">
              <a:spcBef>
                <a:spcPct val="30000"/>
              </a:spcBef>
              <a:spcAft>
                <a:spcPct val="0"/>
              </a:spcAft>
              <a:defRPr sz="1200">
                <a:solidFill>
                  <a:schemeClr val="tx1"/>
                </a:solidFill>
                <a:latin typeface="Arial" charset="0"/>
              </a:defRPr>
            </a:lvl6pPr>
            <a:lvl7pPr marL="3082648" indent="-237127" eaLnBrk="0" fontAlgn="base" hangingPunct="0">
              <a:spcBef>
                <a:spcPct val="30000"/>
              </a:spcBef>
              <a:spcAft>
                <a:spcPct val="0"/>
              </a:spcAft>
              <a:defRPr sz="1200">
                <a:solidFill>
                  <a:schemeClr val="tx1"/>
                </a:solidFill>
                <a:latin typeface="Arial" charset="0"/>
              </a:defRPr>
            </a:lvl7pPr>
            <a:lvl8pPr marL="3556902" indent="-237127" eaLnBrk="0" fontAlgn="base" hangingPunct="0">
              <a:spcBef>
                <a:spcPct val="30000"/>
              </a:spcBef>
              <a:spcAft>
                <a:spcPct val="0"/>
              </a:spcAft>
              <a:defRPr sz="1200">
                <a:solidFill>
                  <a:schemeClr val="tx1"/>
                </a:solidFill>
                <a:latin typeface="Arial" charset="0"/>
              </a:defRPr>
            </a:lvl8pPr>
            <a:lvl9pPr marL="4031155" indent="-23712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A0E323C-2200-406C-AC46-134C12CA54E9}" type="slidenum">
              <a:rPr lang="en-US" altLang="en-US" sz="1300" smtClean="0">
                <a:solidFill>
                  <a:srgbClr val="000000"/>
                </a:solidFill>
              </a:rPr>
              <a:pPr eaLnBrk="1" hangingPunct="1">
                <a:spcBef>
                  <a:spcPct val="0"/>
                </a:spcBef>
              </a:pPr>
              <a:t>12</a:t>
            </a:fld>
            <a:endParaRPr lang="en-US" altLang="en-US" sz="1300" dirty="0" smtClean="0">
              <a:solidFill>
                <a:srgbClr val="000000"/>
              </a:solidFill>
            </a:endParaRPr>
          </a:p>
        </p:txBody>
      </p:sp>
    </p:spTree>
    <p:extLst>
      <p:ext uri="{BB962C8B-B14F-4D97-AF65-F5344CB8AC3E}">
        <p14:creationId xmlns:p14="http://schemas.microsoft.com/office/powerpoint/2010/main" val="2199070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182" y="4561226"/>
            <a:ext cx="6105939" cy="4318573"/>
          </a:xfrm>
        </p:spPr>
        <p:txBody>
          <a:bodyPr>
            <a:normAutofit/>
          </a:bodyPr>
          <a:lstStyle/>
          <a:p>
            <a:pPr marL="177845" indent="-177845">
              <a:spcBef>
                <a:spcPts val="0"/>
              </a:spcBef>
            </a:pPr>
            <a:r>
              <a:rPr lang="en-US" dirty="0" smtClean="0"/>
              <a:t>In addition to federal</a:t>
            </a:r>
            <a:r>
              <a:rPr lang="en-US" baseline="0" dirty="0" smtClean="0"/>
              <a:t> and state CSBG statutes and regulations, </a:t>
            </a:r>
          </a:p>
          <a:p>
            <a:pPr marL="177845" indent="-177845">
              <a:spcBef>
                <a:spcPts val="0"/>
              </a:spcBef>
              <a:buFont typeface="Arial" panose="020B0604020202020204" pitchFamily="34" charset="0"/>
              <a:buChar char="•"/>
            </a:pPr>
            <a:r>
              <a:rPr lang="en-US" sz="1200" dirty="0" smtClean="0"/>
              <a:t>OCS publishes Information Memoranda (IM) to provide guidance and to assist CAA’s in implementing the CSBG Act.</a:t>
            </a:r>
          </a:p>
          <a:p>
            <a:pPr marL="652099" lvl="1" indent="-177845">
              <a:spcBef>
                <a:spcPts val="0"/>
              </a:spcBef>
              <a:buFont typeface="Arial" panose="020B0604020202020204" pitchFamily="34" charset="0"/>
              <a:buChar char="•"/>
            </a:pPr>
            <a:r>
              <a:rPr lang="en-US" sz="1200" dirty="0" smtClean="0"/>
              <a:t>Guidance is non-binding, but nevertheless is a good indication of OCS’ interpretation of the federal CSBG Act and regulations.</a:t>
            </a:r>
          </a:p>
          <a:p>
            <a:pPr marL="177845" indent="-177845">
              <a:spcBef>
                <a:spcPts val="0"/>
              </a:spcBef>
            </a:pPr>
            <a:endParaRPr lang="en-US" dirty="0" smtClean="0"/>
          </a:p>
          <a:p>
            <a:pPr marL="177845" indent="-177845">
              <a:spcBef>
                <a:spcPts val="0"/>
              </a:spcBef>
              <a:buFont typeface="Arial" panose="020B0604020202020204" pitchFamily="34" charset="0"/>
              <a:buChar char="•"/>
            </a:pPr>
            <a:r>
              <a:rPr lang="en-US" dirty="0" smtClean="0"/>
              <a:t>Information </a:t>
            </a:r>
            <a:r>
              <a:rPr lang="en-US" dirty="0"/>
              <a:t>Memorandum 82 (which speaks to tripartite board selection and composition requirements) and IM 138 (which speaks to the new CSBG organizational standards, which touch upon board roles and responsibilities</a:t>
            </a:r>
            <a:r>
              <a:rPr lang="en-US" dirty="0" smtClean="0"/>
              <a:t>)</a:t>
            </a:r>
          </a:p>
          <a:p>
            <a:pPr>
              <a:spcBef>
                <a:spcPts val="0"/>
              </a:spcBef>
            </a:pPr>
            <a:endParaRPr lang="en-US" sz="1200" dirty="0" smtClean="0"/>
          </a:p>
          <a:p>
            <a:pPr marL="177845" indent="-177845">
              <a:spcBef>
                <a:spcPts val="0"/>
              </a:spcBef>
              <a:buFont typeface="Arial" panose="020B0604020202020204" pitchFamily="34" charset="0"/>
              <a:buChar char="•"/>
            </a:pPr>
            <a:r>
              <a:rPr lang="en-US" sz="1200" dirty="0" smtClean="0"/>
              <a:t>IM #82</a:t>
            </a:r>
          </a:p>
          <a:p>
            <a:pPr marL="652099" lvl="1" indent="-177845">
              <a:spcBef>
                <a:spcPts val="0"/>
              </a:spcBef>
              <a:buFont typeface="Arial" panose="020B0604020202020204" pitchFamily="34" charset="0"/>
              <a:buChar char="•"/>
            </a:pPr>
            <a:r>
              <a:rPr lang="en-US" dirty="0" smtClean="0"/>
              <a:t>Covers the selection and composition requirements for the tripartite board, including the democratic</a:t>
            </a:r>
            <a:r>
              <a:rPr lang="en-US" baseline="0" dirty="0" smtClean="0"/>
              <a:t> selection procedures for the low-income sector board members</a:t>
            </a:r>
            <a:r>
              <a:rPr lang="en-US" dirty="0" smtClean="0"/>
              <a:t>.</a:t>
            </a:r>
          </a:p>
          <a:p>
            <a:pPr marL="652099" lvl="1" indent="-177845">
              <a:spcBef>
                <a:spcPts val="0"/>
              </a:spcBef>
              <a:buFont typeface="Arial" panose="020B0604020202020204" pitchFamily="34" charset="0"/>
              <a:buChar char="•"/>
            </a:pPr>
            <a:r>
              <a:rPr lang="en-US" dirty="0" smtClean="0"/>
              <a:t>Also discusses the roles and responsibilities of the tripartite board as</a:t>
            </a:r>
            <a:r>
              <a:rPr lang="en-US" baseline="0" dirty="0" smtClean="0"/>
              <a:t> outlined in the federal CSBG Act.</a:t>
            </a:r>
          </a:p>
          <a:p>
            <a:pPr marL="652099" lvl="1" indent="-177845">
              <a:spcBef>
                <a:spcPts val="0"/>
              </a:spcBef>
            </a:pPr>
            <a:endParaRPr lang="en-US" baseline="0" dirty="0" smtClean="0"/>
          </a:p>
          <a:p>
            <a:pPr marL="177845" indent="-177845">
              <a:spcBef>
                <a:spcPts val="0"/>
              </a:spcBef>
              <a:buFont typeface="Arial" panose="020B0604020202020204" pitchFamily="34" charset="0"/>
              <a:buChar char="•"/>
            </a:pPr>
            <a:r>
              <a:rPr lang="en-US" dirty="0" smtClean="0"/>
              <a:t>IM #138 – discussed on</a:t>
            </a:r>
            <a:r>
              <a:rPr lang="en-US" baseline="0" dirty="0" smtClean="0"/>
              <a:t> next slide.</a:t>
            </a:r>
            <a:endParaRPr lang="en-US" dirty="0"/>
          </a:p>
        </p:txBody>
      </p:sp>
      <p:sp>
        <p:nvSpPr>
          <p:cNvPr id="4" name="Slide Number Placeholder 3"/>
          <p:cNvSpPr>
            <a:spLocks noGrp="1"/>
          </p:cNvSpPr>
          <p:nvPr>
            <p:ph type="sldNum" sz="quarter" idx="10"/>
          </p:nvPr>
        </p:nvSpPr>
        <p:spPr/>
        <p:txBody>
          <a:bodyPr/>
          <a:lstStyle/>
          <a:p>
            <a:pPr>
              <a:defRPr/>
            </a:pPr>
            <a:fld id="{EFEB5041-944C-4410-AAF3-10B86D79719E}" type="slidenum">
              <a:rPr lang="en-US" smtClean="0">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25574738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95CC9-857B-48EE-87FE-93760A088EF4}" type="datetimeFigureOut">
              <a:rPr lang="en-US" smtClean="0"/>
              <a:t>5/12/2017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E498EB-79F8-4DF7-ABF5-FFB879D4AB46}" type="slidenum">
              <a:rPr lang="en-US" smtClean="0"/>
              <a:t>‹#›</a:t>
            </a:fld>
            <a:endParaRPr lang="en-US"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24839"/>
            <a:ext cx="7671732"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71732" y="6024839"/>
            <a:ext cx="1472268" cy="815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930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95CC9-857B-48EE-87FE-93760A088EF4}" type="datetimeFigureOut">
              <a:rPr lang="en-US" smtClean="0"/>
              <a:t>5/12/2017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E498EB-79F8-4DF7-ABF5-FFB879D4AB46}" type="slidenum">
              <a:rPr lang="en-US" smtClean="0"/>
              <a:t>‹#›</a:t>
            </a:fld>
            <a:endParaRPr lang="en-US" dirty="0"/>
          </a:p>
        </p:txBody>
      </p:sp>
    </p:spTree>
    <p:extLst>
      <p:ext uri="{BB962C8B-B14F-4D97-AF65-F5344CB8AC3E}">
        <p14:creationId xmlns:p14="http://schemas.microsoft.com/office/powerpoint/2010/main" val="2032108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95CC9-857B-48EE-87FE-93760A088EF4}" type="datetimeFigureOut">
              <a:rPr lang="en-US" smtClean="0"/>
              <a:t>5/12/2017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E498EB-79F8-4DF7-ABF5-FFB879D4AB46}" type="slidenum">
              <a:rPr lang="en-US" smtClean="0"/>
              <a:t>‹#›</a:t>
            </a:fld>
            <a:endParaRPr lang="en-US" dirty="0"/>
          </a:p>
        </p:txBody>
      </p:sp>
    </p:spTree>
    <p:extLst>
      <p:ext uri="{BB962C8B-B14F-4D97-AF65-F5344CB8AC3E}">
        <p14:creationId xmlns:p14="http://schemas.microsoft.com/office/powerpoint/2010/main" val="3147052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3EBB16-4EF1-4411-AAE5-1F03F4CE3CDF}" type="datetime1">
              <a:rPr lang="en-US" smtClean="0">
                <a:solidFill>
                  <a:prstClr val="black">
                    <a:tint val="75000"/>
                  </a:prstClr>
                </a:solidFill>
              </a:rPr>
              <a:pPr/>
              <a:t>5/12/2017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
        <p:nvSpPr>
          <p:cNvPr id="7" name="Rectangle 2"/>
          <p:cNvSpPr>
            <a:spLocks noChangeArrowheads="1"/>
          </p:cNvSpPr>
          <p:nvPr userDrawn="1"/>
        </p:nvSpPr>
        <p:spPr bwMode="auto">
          <a:xfrm>
            <a:off x="0" y="0"/>
            <a:ext cx="381000" cy="6858000"/>
          </a:xfrm>
          <a:prstGeom prst="rect">
            <a:avLst/>
          </a:prstGeom>
          <a:solidFill>
            <a:srgbClr val="006699"/>
          </a:solidFill>
          <a:ln w="9525">
            <a:noFill/>
            <a:miter lim="800000"/>
            <a:headEnd/>
            <a:tailEnd/>
          </a:ln>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8" name="Rectangle 9"/>
          <p:cNvSpPr>
            <a:spLocks noChangeArrowheads="1"/>
          </p:cNvSpPr>
          <p:nvPr userDrawn="1"/>
        </p:nvSpPr>
        <p:spPr bwMode="auto">
          <a:xfrm>
            <a:off x="8763000" y="0"/>
            <a:ext cx="381000" cy="6858000"/>
          </a:xfrm>
          <a:prstGeom prst="rect">
            <a:avLst/>
          </a:prstGeom>
          <a:solidFill>
            <a:srgbClr val="006699"/>
          </a:solidFill>
          <a:ln w="9525">
            <a:noFill/>
            <a:miter lim="800000"/>
            <a:headEnd/>
            <a:tailEnd/>
          </a:ln>
        </p:spPr>
        <p:txBody>
          <a:bodyPr wrap="none" anchor="ctr"/>
          <a:lstStyle/>
          <a:p>
            <a:pPr fontAlgn="base">
              <a:spcBef>
                <a:spcPct val="0"/>
              </a:spcBef>
              <a:spcAft>
                <a:spcPct val="0"/>
              </a:spcAft>
              <a:defRPr/>
            </a:pPr>
            <a:endParaRPr lang="en-US">
              <a:solidFill>
                <a:prstClr val="black"/>
              </a:solidFill>
              <a:latin typeface="Arial" charset="0"/>
            </a:endParaRPr>
          </a:p>
        </p:txBody>
      </p:sp>
      <p:pic>
        <p:nvPicPr>
          <p:cNvPr id="9" name="Picture 8" descr="CAPLAW Final Logos blk 307"/>
          <p:cNvPicPr>
            <a:picLocks noChangeAspect="1" noChangeArrowheads="1"/>
          </p:cNvPicPr>
          <p:nvPr userDrawn="1"/>
        </p:nvPicPr>
        <p:blipFill>
          <a:blip r:embed="rId2" cstate="print"/>
          <a:srcRect t="8333" r="2911" b="16667"/>
          <a:stretch>
            <a:fillRect/>
          </a:stretch>
        </p:blipFill>
        <p:spPr bwMode="auto">
          <a:xfrm>
            <a:off x="2590800" y="453569"/>
            <a:ext cx="3606472" cy="1247775"/>
          </a:xfrm>
          <a:prstGeom prst="rect">
            <a:avLst/>
          </a:prstGeom>
          <a:noFill/>
          <a:ln w="9525">
            <a:noFill/>
            <a:miter lim="800000"/>
            <a:headEnd/>
            <a:tailEnd/>
          </a:ln>
        </p:spPr>
      </p:pic>
    </p:spTree>
    <p:extLst>
      <p:ext uri="{BB962C8B-B14F-4D97-AF65-F5344CB8AC3E}">
        <p14:creationId xmlns:p14="http://schemas.microsoft.com/office/powerpoint/2010/main" val="967661980"/>
      </p:ext>
    </p:extLst>
  </p:cSld>
  <p:clrMapOvr>
    <a:masterClrMapping/>
  </p:clrMapOvr>
  <p:transition>
    <p:cut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6699"/>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73AE31-6C1E-4733-820C-7A8A3AB7D29C}" type="datetime1">
              <a:rPr lang="en-US" smtClean="0">
                <a:solidFill>
                  <a:prstClr val="black">
                    <a:tint val="75000"/>
                  </a:prstClr>
                </a:solidFill>
              </a:rPr>
              <a:pPr/>
              <a:t>5/12/2017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855682"/>
      </p:ext>
    </p:extLst>
  </p:cSld>
  <p:clrMapOvr>
    <a:masterClrMapping/>
  </p:clrMapOvr>
  <p:transition>
    <p:cut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F647DC-679F-40A6-AC95-DBC952CDE57F}" type="datetime1">
              <a:rPr lang="en-US" smtClean="0">
                <a:solidFill>
                  <a:prstClr val="black">
                    <a:tint val="75000"/>
                  </a:prstClr>
                </a:solidFill>
              </a:rPr>
              <a:pPr/>
              <a:t>5/12/2017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649594"/>
      </p:ext>
    </p:extLst>
  </p:cSld>
  <p:clrMapOvr>
    <a:masterClrMapping/>
  </p:clrMapOvr>
  <p:transition>
    <p:cut thruBlk="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5463E8-6CB9-45E0-91A8-5260570CB968}" type="datetime1">
              <a:rPr lang="en-US" smtClean="0">
                <a:solidFill>
                  <a:prstClr val="black">
                    <a:tint val="75000"/>
                  </a:prstClr>
                </a:solidFill>
              </a:rPr>
              <a:pPr/>
              <a:t>5/12/2017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5658833"/>
      </p:ext>
    </p:extLst>
  </p:cSld>
  <p:clrMapOvr>
    <a:masterClrMapping/>
  </p:clrMapOvr>
  <p:transition>
    <p:cut thruBlk="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6AAABA-B79E-411D-8062-3ADEB31D6724}" type="datetime1">
              <a:rPr lang="en-US" smtClean="0">
                <a:solidFill>
                  <a:prstClr val="black">
                    <a:tint val="75000"/>
                  </a:prstClr>
                </a:solidFill>
              </a:rPr>
              <a:pPr/>
              <a:t>5/12/2017</a:t>
            </a:fld>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490806"/>
      </p:ext>
    </p:extLst>
  </p:cSld>
  <p:clrMapOvr>
    <a:masterClrMapping/>
  </p:clrMapOvr>
  <p:transition>
    <p:cut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41421B-18CB-4225-A4AD-14FF36C51012}" type="datetime1">
              <a:rPr lang="en-US" smtClean="0">
                <a:solidFill>
                  <a:prstClr val="black">
                    <a:tint val="75000"/>
                  </a:prstClr>
                </a:solidFill>
              </a:rPr>
              <a:pPr/>
              <a:t>5/12/2017</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7997960"/>
      </p:ext>
    </p:extLst>
  </p:cSld>
  <p:clrMapOvr>
    <a:masterClrMapping/>
  </p:clrMapOvr>
  <p:transition>
    <p:cut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F89E5-518C-403F-973E-42A969238B36}" type="datetime1">
              <a:rPr lang="en-US" smtClean="0">
                <a:solidFill>
                  <a:prstClr val="black">
                    <a:tint val="75000"/>
                  </a:prstClr>
                </a:solidFill>
              </a:rPr>
              <a:pPr/>
              <a:t>5/12/2017</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1119523"/>
      </p:ext>
    </p:extLst>
  </p:cSld>
  <p:clrMapOvr>
    <a:masterClrMapping/>
  </p:clrMapOvr>
  <p:transition>
    <p:cut thruBlk="1"/>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0A958C-7CF3-48FB-8C88-6F8F89998066}" type="datetime1">
              <a:rPr lang="en-US" smtClean="0">
                <a:solidFill>
                  <a:prstClr val="black">
                    <a:tint val="75000"/>
                  </a:prstClr>
                </a:solidFill>
              </a:rPr>
              <a:pPr/>
              <a:t>5/12/2017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1391915"/>
      </p:ext>
    </p:extLst>
  </p:cSld>
  <p:clrMapOvr>
    <a:masterClrMapping/>
  </p:clrMapOvr>
  <p:transition>
    <p:cut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95CC9-857B-48EE-87FE-93760A088EF4}" type="datetimeFigureOut">
              <a:rPr lang="en-US" smtClean="0"/>
              <a:t>5/12/2017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E498EB-79F8-4DF7-ABF5-FFB879D4AB46}" type="slidenum">
              <a:rPr lang="en-US" smtClean="0"/>
              <a:t>‹#›</a:t>
            </a:fld>
            <a:endParaRPr lang="en-US"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46787"/>
            <a:ext cx="9144000"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81796" y="6023717"/>
            <a:ext cx="1474787"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891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1B3423-0BCB-4069-AA0A-69F76BC1F661}" type="datetime1">
              <a:rPr lang="en-US" smtClean="0">
                <a:solidFill>
                  <a:prstClr val="black">
                    <a:tint val="75000"/>
                  </a:prstClr>
                </a:solidFill>
              </a:rPr>
              <a:pPr/>
              <a:t>5/12/2017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244834"/>
      </p:ext>
    </p:extLst>
  </p:cSld>
  <p:clrMapOvr>
    <a:masterClrMapping/>
  </p:clrMapOvr>
  <p:transition>
    <p:cut thruBlk="1"/>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B0C305-6BC1-4045-AD19-917920915EFD}" type="datetime1">
              <a:rPr lang="en-US" smtClean="0">
                <a:solidFill>
                  <a:prstClr val="black">
                    <a:tint val="75000"/>
                  </a:prstClr>
                </a:solidFill>
              </a:rPr>
              <a:pPr/>
              <a:t>5/12/2017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497119"/>
      </p:ext>
    </p:extLst>
  </p:cSld>
  <p:clrMapOvr>
    <a:masterClrMapping/>
  </p:clrMapOvr>
  <p:transition>
    <p:cut thruBlk="1"/>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FA94E7-C6C5-4C2C-BDAA-579EBD0661D9}" type="datetime1">
              <a:rPr lang="en-US" smtClean="0">
                <a:solidFill>
                  <a:prstClr val="black">
                    <a:tint val="75000"/>
                  </a:prstClr>
                </a:solidFill>
              </a:rPr>
              <a:pPr/>
              <a:t>5/12/2017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811455"/>
      </p:ext>
    </p:extLst>
  </p:cSld>
  <p:clrMapOvr>
    <a:masterClrMapping/>
  </p:clrMapOvr>
  <p:transition>
    <p:cut thruBlk="1"/>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3EBB16-4EF1-4411-AAE5-1F03F4CE3CDF}" type="datetime1">
              <a:rPr lang="en-US" smtClean="0">
                <a:solidFill>
                  <a:prstClr val="black">
                    <a:tint val="75000"/>
                  </a:prstClr>
                </a:solidFill>
              </a:rPr>
              <a:pPr/>
              <a:t>5/12/2017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
        <p:nvSpPr>
          <p:cNvPr id="7" name="Rectangle 2"/>
          <p:cNvSpPr>
            <a:spLocks noChangeArrowheads="1"/>
          </p:cNvSpPr>
          <p:nvPr userDrawn="1"/>
        </p:nvSpPr>
        <p:spPr bwMode="auto">
          <a:xfrm>
            <a:off x="0" y="0"/>
            <a:ext cx="381000" cy="6858000"/>
          </a:xfrm>
          <a:prstGeom prst="rect">
            <a:avLst/>
          </a:prstGeom>
          <a:solidFill>
            <a:srgbClr val="006699"/>
          </a:solidFill>
          <a:ln w="9525">
            <a:noFill/>
            <a:miter lim="800000"/>
            <a:headEnd/>
            <a:tailEnd/>
          </a:ln>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8" name="Rectangle 9"/>
          <p:cNvSpPr>
            <a:spLocks noChangeArrowheads="1"/>
          </p:cNvSpPr>
          <p:nvPr userDrawn="1"/>
        </p:nvSpPr>
        <p:spPr bwMode="auto">
          <a:xfrm>
            <a:off x="8763000" y="0"/>
            <a:ext cx="381000" cy="6858000"/>
          </a:xfrm>
          <a:prstGeom prst="rect">
            <a:avLst/>
          </a:prstGeom>
          <a:solidFill>
            <a:srgbClr val="006699"/>
          </a:solidFill>
          <a:ln w="9525">
            <a:noFill/>
            <a:miter lim="800000"/>
            <a:headEnd/>
            <a:tailEnd/>
          </a:ln>
        </p:spPr>
        <p:txBody>
          <a:bodyPr wrap="none" anchor="ctr"/>
          <a:lstStyle/>
          <a:p>
            <a:pPr fontAlgn="base">
              <a:spcBef>
                <a:spcPct val="0"/>
              </a:spcBef>
              <a:spcAft>
                <a:spcPct val="0"/>
              </a:spcAft>
              <a:defRPr/>
            </a:pPr>
            <a:endParaRPr lang="en-US">
              <a:solidFill>
                <a:prstClr val="black"/>
              </a:solidFill>
              <a:latin typeface="Arial" charset="0"/>
            </a:endParaRPr>
          </a:p>
        </p:txBody>
      </p:sp>
      <p:pic>
        <p:nvPicPr>
          <p:cNvPr id="9" name="Picture 8" descr="CAPLAW Final Logos blk 307"/>
          <p:cNvPicPr>
            <a:picLocks noChangeAspect="1" noChangeArrowheads="1"/>
          </p:cNvPicPr>
          <p:nvPr userDrawn="1"/>
        </p:nvPicPr>
        <p:blipFill>
          <a:blip r:embed="rId2" cstate="print"/>
          <a:srcRect t="8333" r="2911" b="16667"/>
          <a:stretch>
            <a:fillRect/>
          </a:stretch>
        </p:blipFill>
        <p:spPr bwMode="auto">
          <a:xfrm>
            <a:off x="2590800" y="453569"/>
            <a:ext cx="3606472" cy="1247775"/>
          </a:xfrm>
          <a:prstGeom prst="rect">
            <a:avLst/>
          </a:prstGeom>
          <a:noFill/>
          <a:ln w="9525">
            <a:noFill/>
            <a:miter lim="800000"/>
            <a:headEnd/>
            <a:tailEnd/>
          </a:ln>
        </p:spPr>
      </p:pic>
    </p:spTree>
    <p:extLst>
      <p:ext uri="{BB962C8B-B14F-4D97-AF65-F5344CB8AC3E}">
        <p14:creationId xmlns:p14="http://schemas.microsoft.com/office/powerpoint/2010/main" val="2890373510"/>
      </p:ext>
    </p:extLst>
  </p:cSld>
  <p:clrMapOvr>
    <a:masterClrMapping/>
  </p:clrMapOvr>
  <p:transition>
    <p:cut thruBlk="1"/>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6699"/>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73AE31-6C1E-4733-820C-7A8A3AB7D29C}" type="datetime1">
              <a:rPr lang="en-US" smtClean="0">
                <a:solidFill>
                  <a:prstClr val="black">
                    <a:tint val="75000"/>
                  </a:prstClr>
                </a:solidFill>
              </a:rPr>
              <a:pPr/>
              <a:t>5/12/2017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740713"/>
      </p:ext>
    </p:extLst>
  </p:cSld>
  <p:clrMapOvr>
    <a:masterClrMapping/>
  </p:clrMapOvr>
  <p:transition>
    <p:cut thruBlk="1"/>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F647DC-679F-40A6-AC95-DBC952CDE57F}" type="datetime1">
              <a:rPr lang="en-US" smtClean="0">
                <a:solidFill>
                  <a:prstClr val="black">
                    <a:tint val="75000"/>
                  </a:prstClr>
                </a:solidFill>
              </a:rPr>
              <a:pPr/>
              <a:t>5/12/2017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684057"/>
      </p:ext>
    </p:extLst>
  </p:cSld>
  <p:clrMapOvr>
    <a:masterClrMapping/>
  </p:clrMapOvr>
  <p:transition>
    <p:cut thruBlk="1"/>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5463E8-6CB9-45E0-91A8-5260570CB968}" type="datetime1">
              <a:rPr lang="en-US" smtClean="0">
                <a:solidFill>
                  <a:prstClr val="black">
                    <a:tint val="75000"/>
                  </a:prstClr>
                </a:solidFill>
              </a:rPr>
              <a:pPr/>
              <a:t>5/12/2017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967542"/>
      </p:ext>
    </p:extLst>
  </p:cSld>
  <p:clrMapOvr>
    <a:masterClrMapping/>
  </p:clrMapOvr>
  <p:transition>
    <p:cut thruBlk="1"/>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6AAABA-B79E-411D-8062-3ADEB31D6724}" type="datetime1">
              <a:rPr lang="en-US" smtClean="0">
                <a:solidFill>
                  <a:prstClr val="black">
                    <a:tint val="75000"/>
                  </a:prstClr>
                </a:solidFill>
              </a:rPr>
              <a:pPr/>
              <a:t>5/12/2017</a:t>
            </a:fld>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8279940"/>
      </p:ext>
    </p:extLst>
  </p:cSld>
  <p:clrMapOvr>
    <a:masterClrMapping/>
  </p:clrMapOvr>
  <p:transition>
    <p:cut thruBlk="1"/>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41421B-18CB-4225-A4AD-14FF36C51012}" type="datetime1">
              <a:rPr lang="en-US" smtClean="0">
                <a:solidFill>
                  <a:prstClr val="black">
                    <a:tint val="75000"/>
                  </a:prstClr>
                </a:solidFill>
              </a:rPr>
              <a:pPr/>
              <a:t>5/12/2017</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010725"/>
      </p:ext>
    </p:extLst>
  </p:cSld>
  <p:clrMapOvr>
    <a:masterClrMapping/>
  </p:clrMapOvr>
  <p:transition>
    <p:cut thruBlk="1"/>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F89E5-518C-403F-973E-42A969238B36}" type="datetime1">
              <a:rPr lang="en-US" smtClean="0">
                <a:solidFill>
                  <a:prstClr val="black">
                    <a:tint val="75000"/>
                  </a:prstClr>
                </a:solidFill>
              </a:rPr>
              <a:pPr/>
              <a:t>5/12/2017</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616919"/>
      </p:ext>
    </p:extLst>
  </p:cSld>
  <p:clrMapOvr>
    <a:masterClrMapping/>
  </p:clrMapOvr>
  <p:transition>
    <p:cut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95CC9-857B-48EE-87FE-93760A088EF4}" type="datetimeFigureOut">
              <a:rPr lang="en-US" smtClean="0"/>
              <a:t>5/12/2017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E498EB-79F8-4DF7-ABF5-FFB879D4AB46}" type="slidenum">
              <a:rPr lang="en-US" smtClean="0"/>
              <a:t>‹#›</a:t>
            </a:fld>
            <a:endParaRPr lang="en-US" dirty="0"/>
          </a:p>
        </p:txBody>
      </p:sp>
    </p:spTree>
    <p:extLst>
      <p:ext uri="{BB962C8B-B14F-4D97-AF65-F5344CB8AC3E}">
        <p14:creationId xmlns:p14="http://schemas.microsoft.com/office/powerpoint/2010/main" val="19347174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0A958C-7CF3-48FB-8C88-6F8F89998066}" type="datetime1">
              <a:rPr lang="en-US" smtClean="0">
                <a:solidFill>
                  <a:prstClr val="black">
                    <a:tint val="75000"/>
                  </a:prstClr>
                </a:solidFill>
              </a:rPr>
              <a:pPr/>
              <a:t>5/12/2017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1162017"/>
      </p:ext>
    </p:extLst>
  </p:cSld>
  <p:clrMapOvr>
    <a:masterClrMapping/>
  </p:clrMapOvr>
  <p:transition>
    <p:cut thruBlk="1"/>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1B3423-0BCB-4069-AA0A-69F76BC1F661}" type="datetime1">
              <a:rPr lang="en-US" smtClean="0">
                <a:solidFill>
                  <a:prstClr val="black">
                    <a:tint val="75000"/>
                  </a:prstClr>
                </a:solidFill>
              </a:rPr>
              <a:pPr/>
              <a:t>5/12/2017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317954"/>
      </p:ext>
    </p:extLst>
  </p:cSld>
  <p:clrMapOvr>
    <a:masterClrMapping/>
  </p:clrMapOvr>
  <p:transition>
    <p:cut thruBlk="1"/>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B0C305-6BC1-4045-AD19-917920915EFD}" type="datetime1">
              <a:rPr lang="en-US" smtClean="0">
                <a:solidFill>
                  <a:prstClr val="black">
                    <a:tint val="75000"/>
                  </a:prstClr>
                </a:solidFill>
              </a:rPr>
              <a:pPr/>
              <a:t>5/12/2017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880213"/>
      </p:ext>
    </p:extLst>
  </p:cSld>
  <p:clrMapOvr>
    <a:masterClrMapping/>
  </p:clrMapOvr>
  <p:transition>
    <p:cut thruBlk="1"/>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FA94E7-C6C5-4C2C-BDAA-579EBD0661D9}" type="datetime1">
              <a:rPr lang="en-US" smtClean="0">
                <a:solidFill>
                  <a:prstClr val="black">
                    <a:tint val="75000"/>
                  </a:prstClr>
                </a:solidFill>
              </a:rPr>
              <a:pPr/>
              <a:t>5/12/2017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46808"/>
      </p:ext>
    </p:extLst>
  </p:cSld>
  <p:clrMapOvr>
    <a:masterClrMapping/>
  </p:clrMapOvr>
  <p:transition>
    <p:cut thruBlk="1"/>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3EBB16-4EF1-4411-AAE5-1F03F4CE3CDF}" type="datetime1">
              <a:rPr lang="en-US" smtClean="0">
                <a:solidFill>
                  <a:prstClr val="black">
                    <a:tint val="75000"/>
                  </a:prstClr>
                </a:solidFill>
              </a:rPr>
              <a:pPr/>
              <a:t>5/12/2017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
        <p:nvSpPr>
          <p:cNvPr id="7" name="Rectangle 2"/>
          <p:cNvSpPr>
            <a:spLocks noChangeArrowheads="1"/>
          </p:cNvSpPr>
          <p:nvPr userDrawn="1"/>
        </p:nvSpPr>
        <p:spPr bwMode="auto">
          <a:xfrm>
            <a:off x="0" y="0"/>
            <a:ext cx="381000" cy="6858000"/>
          </a:xfrm>
          <a:prstGeom prst="rect">
            <a:avLst/>
          </a:prstGeom>
          <a:solidFill>
            <a:srgbClr val="006699"/>
          </a:solidFill>
          <a:ln w="9525">
            <a:noFill/>
            <a:miter lim="800000"/>
            <a:headEnd/>
            <a:tailEnd/>
          </a:ln>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8" name="Rectangle 9"/>
          <p:cNvSpPr>
            <a:spLocks noChangeArrowheads="1"/>
          </p:cNvSpPr>
          <p:nvPr userDrawn="1"/>
        </p:nvSpPr>
        <p:spPr bwMode="auto">
          <a:xfrm>
            <a:off x="8763000" y="0"/>
            <a:ext cx="381000" cy="6858000"/>
          </a:xfrm>
          <a:prstGeom prst="rect">
            <a:avLst/>
          </a:prstGeom>
          <a:solidFill>
            <a:srgbClr val="006699"/>
          </a:solidFill>
          <a:ln w="9525">
            <a:noFill/>
            <a:miter lim="800000"/>
            <a:headEnd/>
            <a:tailEnd/>
          </a:ln>
        </p:spPr>
        <p:txBody>
          <a:bodyPr wrap="none" anchor="ctr"/>
          <a:lstStyle/>
          <a:p>
            <a:pPr fontAlgn="base">
              <a:spcBef>
                <a:spcPct val="0"/>
              </a:spcBef>
              <a:spcAft>
                <a:spcPct val="0"/>
              </a:spcAft>
              <a:defRPr/>
            </a:pPr>
            <a:endParaRPr lang="en-US">
              <a:solidFill>
                <a:prstClr val="black"/>
              </a:solidFill>
              <a:latin typeface="Arial" charset="0"/>
            </a:endParaRPr>
          </a:p>
        </p:txBody>
      </p:sp>
      <p:pic>
        <p:nvPicPr>
          <p:cNvPr id="9" name="Picture 8" descr="CAPLAW Final Logos blk 307"/>
          <p:cNvPicPr>
            <a:picLocks noChangeAspect="1" noChangeArrowheads="1"/>
          </p:cNvPicPr>
          <p:nvPr userDrawn="1"/>
        </p:nvPicPr>
        <p:blipFill>
          <a:blip r:embed="rId2" cstate="print"/>
          <a:srcRect t="8333" r="2911" b="16667"/>
          <a:stretch>
            <a:fillRect/>
          </a:stretch>
        </p:blipFill>
        <p:spPr bwMode="auto">
          <a:xfrm>
            <a:off x="2590800" y="453569"/>
            <a:ext cx="3606472" cy="1247775"/>
          </a:xfrm>
          <a:prstGeom prst="rect">
            <a:avLst/>
          </a:prstGeom>
          <a:noFill/>
          <a:ln w="9525">
            <a:noFill/>
            <a:miter lim="800000"/>
            <a:headEnd/>
            <a:tailEnd/>
          </a:ln>
        </p:spPr>
      </p:pic>
    </p:spTree>
    <p:extLst>
      <p:ext uri="{BB962C8B-B14F-4D97-AF65-F5344CB8AC3E}">
        <p14:creationId xmlns:p14="http://schemas.microsoft.com/office/powerpoint/2010/main" val="3366977215"/>
      </p:ext>
    </p:extLst>
  </p:cSld>
  <p:clrMapOvr>
    <a:masterClrMapping/>
  </p:clrMapOvr>
  <p:transition>
    <p:cut thruBlk="1"/>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6699"/>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73AE31-6C1E-4733-820C-7A8A3AB7D29C}" type="datetime1">
              <a:rPr lang="en-US" smtClean="0">
                <a:solidFill>
                  <a:prstClr val="black">
                    <a:tint val="75000"/>
                  </a:prstClr>
                </a:solidFill>
              </a:rPr>
              <a:pPr/>
              <a:t>5/12/2017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1519034"/>
      </p:ext>
    </p:extLst>
  </p:cSld>
  <p:clrMapOvr>
    <a:masterClrMapping/>
  </p:clrMapOvr>
  <p:transition>
    <p:cut thruBlk="1"/>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F647DC-679F-40A6-AC95-DBC952CDE57F}" type="datetime1">
              <a:rPr lang="en-US" smtClean="0">
                <a:solidFill>
                  <a:prstClr val="black">
                    <a:tint val="75000"/>
                  </a:prstClr>
                </a:solidFill>
              </a:rPr>
              <a:pPr/>
              <a:t>5/12/2017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546215"/>
      </p:ext>
    </p:extLst>
  </p:cSld>
  <p:clrMapOvr>
    <a:masterClrMapping/>
  </p:clrMapOvr>
  <p:transition>
    <p:cut thruBlk="1"/>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5463E8-6CB9-45E0-91A8-5260570CB968}" type="datetime1">
              <a:rPr lang="en-US" smtClean="0">
                <a:solidFill>
                  <a:prstClr val="black">
                    <a:tint val="75000"/>
                  </a:prstClr>
                </a:solidFill>
              </a:rPr>
              <a:pPr/>
              <a:t>5/12/2017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72839"/>
      </p:ext>
    </p:extLst>
  </p:cSld>
  <p:clrMapOvr>
    <a:masterClrMapping/>
  </p:clrMapOvr>
  <p:transition>
    <p:cut thruBlk="1"/>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6AAABA-B79E-411D-8062-3ADEB31D6724}" type="datetime1">
              <a:rPr lang="en-US" smtClean="0">
                <a:solidFill>
                  <a:prstClr val="black">
                    <a:tint val="75000"/>
                  </a:prstClr>
                </a:solidFill>
              </a:rPr>
              <a:pPr/>
              <a:t>5/12/2017</a:t>
            </a:fld>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2580024"/>
      </p:ext>
    </p:extLst>
  </p:cSld>
  <p:clrMapOvr>
    <a:masterClrMapping/>
  </p:clrMapOvr>
  <p:transition>
    <p:cut thruBlk="1"/>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41421B-18CB-4225-A4AD-14FF36C51012}" type="datetime1">
              <a:rPr lang="en-US" smtClean="0">
                <a:solidFill>
                  <a:prstClr val="black">
                    <a:tint val="75000"/>
                  </a:prstClr>
                </a:solidFill>
              </a:rPr>
              <a:pPr/>
              <a:t>5/12/2017</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570211"/>
      </p:ext>
    </p:extLst>
  </p:cSld>
  <p:clrMapOvr>
    <a:masterClrMapping/>
  </p:clrMapOvr>
  <p:transition>
    <p:cut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95CC9-857B-48EE-87FE-93760A088EF4}" type="datetimeFigureOut">
              <a:rPr lang="en-US" smtClean="0"/>
              <a:t>5/12/2017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E498EB-79F8-4DF7-ABF5-FFB879D4AB46}" type="slidenum">
              <a:rPr lang="en-US" smtClean="0"/>
              <a:t>‹#›</a:t>
            </a:fld>
            <a:endParaRPr lang="en-US" dirty="0"/>
          </a:p>
        </p:txBody>
      </p:sp>
    </p:spTree>
    <p:extLst>
      <p:ext uri="{BB962C8B-B14F-4D97-AF65-F5344CB8AC3E}">
        <p14:creationId xmlns:p14="http://schemas.microsoft.com/office/powerpoint/2010/main" val="29584882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F89E5-518C-403F-973E-42A969238B36}" type="datetime1">
              <a:rPr lang="en-US" smtClean="0">
                <a:solidFill>
                  <a:prstClr val="black">
                    <a:tint val="75000"/>
                  </a:prstClr>
                </a:solidFill>
              </a:rPr>
              <a:pPr/>
              <a:t>5/12/2017</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049164"/>
      </p:ext>
    </p:extLst>
  </p:cSld>
  <p:clrMapOvr>
    <a:masterClrMapping/>
  </p:clrMapOvr>
  <p:transition>
    <p:cut thruBlk="1"/>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0A958C-7CF3-48FB-8C88-6F8F89998066}" type="datetime1">
              <a:rPr lang="en-US" smtClean="0">
                <a:solidFill>
                  <a:prstClr val="black">
                    <a:tint val="75000"/>
                  </a:prstClr>
                </a:solidFill>
              </a:rPr>
              <a:pPr/>
              <a:t>5/12/2017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336389"/>
      </p:ext>
    </p:extLst>
  </p:cSld>
  <p:clrMapOvr>
    <a:masterClrMapping/>
  </p:clrMapOvr>
  <p:transition>
    <p:cut thruBlk="1"/>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1B3423-0BCB-4069-AA0A-69F76BC1F661}" type="datetime1">
              <a:rPr lang="en-US" smtClean="0">
                <a:solidFill>
                  <a:prstClr val="black">
                    <a:tint val="75000"/>
                  </a:prstClr>
                </a:solidFill>
              </a:rPr>
              <a:pPr/>
              <a:t>5/12/2017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801315"/>
      </p:ext>
    </p:extLst>
  </p:cSld>
  <p:clrMapOvr>
    <a:masterClrMapping/>
  </p:clrMapOvr>
  <p:transition>
    <p:cut thruBlk="1"/>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B0C305-6BC1-4045-AD19-917920915EFD}" type="datetime1">
              <a:rPr lang="en-US" smtClean="0">
                <a:solidFill>
                  <a:prstClr val="black">
                    <a:tint val="75000"/>
                  </a:prstClr>
                </a:solidFill>
              </a:rPr>
              <a:pPr/>
              <a:t>5/12/2017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930980"/>
      </p:ext>
    </p:extLst>
  </p:cSld>
  <p:clrMapOvr>
    <a:masterClrMapping/>
  </p:clrMapOvr>
  <p:transition>
    <p:cut thruBlk="1"/>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FA94E7-C6C5-4C2C-BDAA-579EBD0661D9}" type="datetime1">
              <a:rPr lang="en-US" smtClean="0">
                <a:solidFill>
                  <a:prstClr val="black">
                    <a:tint val="75000"/>
                  </a:prstClr>
                </a:solidFill>
              </a:rPr>
              <a:pPr/>
              <a:t>5/12/2017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835051"/>
      </p:ext>
    </p:extLst>
  </p:cSld>
  <p:clrMapOvr>
    <a:masterClrMapping/>
  </p:clrMapOvr>
  <p:transition>
    <p:cut thruBlk="1"/>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3EBB16-4EF1-4411-AAE5-1F03F4CE3CDF}" type="datetime1">
              <a:rPr lang="en-US" smtClean="0">
                <a:solidFill>
                  <a:prstClr val="black">
                    <a:tint val="75000"/>
                  </a:prstClr>
                </a:solidFill>
              </a:rPr>
              <a:pPr/>
              <a:t>5/12/2017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
        <p:nvSpPr>
          <p:cNvPr id="7" name="Rectangle 2"/>
          <p:cNvSpPr>
            <a:spLocks noChangeArrowheads="1"/>
          </p:cNvSpPr>
          <p:nvPr userDrawn="1"/>
        </p:nvSpPr>
        <p:spPr bwMode="auto">
          <a:xfrm>
            <a:off x="0" y="0"/>
            <a:ext cx="381000" cy="6858000"/>
          </a:xfrm>
          <a:prstGeom prst="rect">
            <a:avLst/>
          </a:prstGeom>
          <a:solidFill>
            <a:srgbClr val="006699"/>
          </a:solidFill>
          <a:ln w="9525">
            <a:noFill/>
            <a:miter lim="800000"/>
            <a:headEnd/>
            <a:tailEnd/>
          </a:ln>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8" name="Rectangle 9"/>
          <p:cNvSpPr>
            <a:spLocks noChangeArrowheads="1"/>
          </p:cNvSpPr>
          <p:nvPr userDrawn="1"/>
        </p:nvSpPr>
        <p:spPr bwMode="auto">
          <a:xfrm>
            <a:off x="8763000" y="0"/>
            <a:ext cx="381000" cy="6858000"/>
          </a:xfrm>
          <a:prstGeom prst="rect">
            <a:avLst/>
          </a:prstGeom>
          <a:solidFill>
            <a:srgbClr val="006699"/>
          </a:solidFill>
          <a:ln w="9525">
            <a:noFill/>
            <a:miter lim="800000"/>
            <a:headEnd/>
            <a:tailEnd/>
          </a:ln>
        </p:spPr>
        <p:txBody>
          <a:bodyPr wrap="none" anchor="ctr"/>
          <a:lstStyle/>
          <a:p>
            <a:pPr fontAlgn="base">
              <a:spcBef>
                <a:spcPct val="0"/>
              </a:spcBef>
              <a:spcAft>
                <a:spcPct val="0"/>
              </a:spcAft>
              <a:defRPr/>
            </a:pPr>
            <a:endParaRPr lang="en-US">
              <a:solidFill>
                <a:prstClr val="black"/>
              </a:solidFill>
              <a:latin typeface="Arial" charset="0"/>
            </a:endParaRPr>
          </a:p>
        </p:txBody>
      </p:sp>
      <p:pic>
        <p:nvPicPr>
          <p:cNvPr id="9" name="Picture 8" descr="CAPLAW Final Logos blk 307"/>
          <p:cNvPicPr>
            <a:picLocks noChangeAspect="1" noChangeArrowheads="1"/>
          </p:cNvPicPr>
          <p:nvPr userDrawn="1"/>
        </p:nvPicPr>
        <p:blipFill>
          <a:blip r:embed="rId2" cstate="print"/>
          <a:srcRect t="8333" r="2911" b="16667"/>
          <a:stretch>
            <a:fillRect/>
          </a:stretch>
        </p:blipFill>
        <p:spPr bwMode="auto">
          <a:xfrm>
            <a:off x="2590800" y="453569"/>
            <a:ext cx="3606472" cy="1247775"/>
          </a:xfrm>
          <a:prstGeom prst="rect">
            <a:avLst/>
          </a:prstGeom>
          <a:noFill/>
          <a:ln w="9525">
            <a:noFill/>
            <a:miter lim="800000"/>
            <a:headEnd/>
            <a:tailEnd/>
          </a:ln>
        </p:spPr>
      </p:pic>
    </p:spTree>
    <p:extLst>
      <p:ext uri="{BB962C8B-B14F-4D97-AF65-F5344CB8AC3E}">
        <p14:creationId xmlns:p14="http://schemas.microsoft.com/office/powerpoint/2010/main" val="1070978863"/>
      </p:ext>
    </p:extLst>
  </p:cSld>
  <p:clrMapOvr>
    <a:masterClrMapping/>
  </p:clrMapOvr>
  <p:transition>
    <p:cut thruBlk="1"/>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6699"/>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73AE31-6C1E-4733-820C-7A8A3AB7D29C}" type="datetime1">
              <a:rPr lang="en-US" smtClean="0">
                <a:solidFill>
                  <a:prstClr val="black">
                    <a:tint val="75000"/>
                  </a:prstClr>
                </a:solidFill>
              </a:rPr>
              <a:pPr/>
              <a:t>5/12/2017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3326134"/>
      </p:ext>
    </p:extLst>
  </p:cSld>
  <p:clrMapOvr>
    <a:masterClrMapping/>
  </p:clrMapOvr>
  <p:transition>
    <p:cut thruBlk="1"/>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F647DC-679F-40A6-AC95-DBC952CDE57F}" type="datetime1">
              <a:rPr lang="en-US" smtClean="0">
                <a:solidFill>
                  <a:prstClr val="black">
                    <a:tint val="75000"/>
                  </a:prstClr>
                </a:solidFill>
              </a:rPr>
              <a:pPr/>
              <a:t>5/12/2017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244708"/>
      </p:ext>
    </p:extLst>
  </p:cSld>
  <p:clrMapOvr>
    <a:masterClrMapping/>
  </p:clrMapOvr>
  <p:transition>
    <p:cut thruBlk="1"/>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5463E8-6CB9-45E0-91A8-5260570CB968}" type="datetime1">
              <a:rPr lang="en-US" smtClean="0">
                <a:solidFill>
                  <a:prstClr val="black">
                    <a:tint val="75000"/>
                  </a:prstClr>
                </a:solidFill>
              </a:rPr>
              <a:pPr/>
              <a:t>5/12/2017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341813"/>
      </p:ext>
    </p:extLst>
  </p:cSld>
  <p:clrMapOvr>
    <a:masterClrMapping/>
  </p:clrMapOvr>
  <p:transition>
    <p:cut thruBlk="1"/>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6AAABA-B79E-411D-8062-3ADEB31D6724}" type="datetime1">
              <a:rPr lang="en-US" smtClean="0">
                <a:solidFill>
                  <a:prstClr val="black">
                    <a:tint val="75000"/>
                  </a:prstClr>
                </a:solidFill>
              </a:rPr>
              <a:pPr/>
              <a:t>5/12/2017</a:t>
            </a:fld>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867888"/>
      </p:ext>
    </p:extLst>
  </p:cSld>
  <p:clrMapOvr>
    <a:masterClrMapping/>
  </p:clrMapOvr>
  <p:transition>
    <p:cut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95CC9-857B-48EE-87FE-93760A088EF4}" type="datetimeFigureOut">
              <a:rPr lang="en-US" smtClean="0"/>
              <a:t>5/12/2017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0E498EB-79F8-4DF7-ABF5-FFB879D4AB46}" type="slidenum">
              <a:rPr lang="en-US" smtClean="0"/>
              <a:t>‹#›</a:t>
            </a:fld>
            <a:endParaRPr lang="en-US" dirty="0"/>
          </a:p>
        </p:txBody>
      </p:sp>
    </p:spTree>
    <p:extLst>
      <p:ext uri="{BB962C8B-B14F-4D97-AF65-F5344CB8AC3E}">
        <p14:creationId xmlns:p14="http://schemas.microsoft.com/office/powerpoint/2010/main" val="8156449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41421B-18CB-4225-A4AD-14FF36C51012}" type="datetime1">
              <a:rPr lang="en-US" smtClean="0">
                <a:solidFill>
                  <a:prstClr val="black">
                    <a:tint val="75000"/>
                  </a:prstClr>
                </a:solidFill>
              </a:rPr>
              <a:pPr/>
              <a:t>5/12/2017</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47579"/>
      </p:ext>
    </p:extLst>
  </p:cSld>
  <p:clrMapOvr>
    <a:masterClrMapping/>
  </p:clrMapOvr>
  <p:transition>
    <p:cut thruBlk="1"/>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F89E5-518C-403F-973E-42A969238B36}" type="datetime1">
              <a:rPr lang="en-US" smtClean="0">
                <a:solidFill>
                  <a:prstClr val="black">
                    <a:tint val="75000"/>
                  </a:prstClr>
                </a:solidFill>
              </a:rPr>
              <a:pPr/>
              <a:t>5/12/2017</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1554874"/>
      </p:ext>
    </p:extLst>
  </p:cSld>
  <p:clrMapOvr>
    <a:masterClrMapping/>
  </p:clrMapOvr>
  <p:transition>
    <p:cut thruBlk="1"/>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0A958C-7CF3-48FB-8C88-6F8F89998066}" type="datetime1">
              <a:rPr lang="en-US" smtClean="0">
                <a:solidFill>
                  <a:prstClr val="black">
                    <a:tint val="75000"/>
                  </a:prstClr>
                </a:solidFill>
              </a:rPr>
              <a:pPr/>
              <a:t>5/12/2017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263033"/>
      </p:ext>
    </p:extLst>
  </p:cSld>
  <p:clrMapOvr>
    <a:masterClrMapping/>
  </p:clrMapOvr>
  <p:transition>
    <p:cut thruBlk="1"/>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1B3423-0BCB-4069-AA0A-69F76BC1F661}" type="datetime1">
              <a:rPr lang="en-US" smtClean="0">
                <a:solidFill>
                  <a:prstClr val="black">
                    <a:tint val="75000"/>
                  </a:prstClr>
                </a:solidFill>
              </a:rPr>
              <a:pPr/>
              <a:t>5/12/2017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203374"/>
      </p:ext>
    </p:extLst>
  </p:cSld>
  <p:clrMapOvr>
    <a:masterClrMapping/>
  </p:clrMapOvr>
  <p:transition>
    <p:cut thruBlk="1"/>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B0C305-6BC1-4045-AD19-917920915EFD}" type="datetime1">
              <a:rPr lang="en-US" smtClean="0">
                <a:solidFill>
                  <a:prstClr val="black">
                    <a:tint val="75000"/>
                  </a:prstClr>
                </a:solidFill>
              </a:rPr>
              <a:pPr/>
              <a:t>5/12/2017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012854"/>
      </p:ext>
    </p:extLst>
  </p:cSld>
  <p:clrMapOvr>
    <a:masterClrMapping/>
  </p:clrMapOvr>
  <p:transition>
    <p:cut thruBlk="1"/>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FA94E7-C6C5-4C2C-BDAA-579EBD0661D9}" type="datetime1">
              <a:rPr lang="en-US" smtClean="0">
                <a:solidFill>
                  <a:prstClr val="black">
                    <a:tint val="75000"/>
                  </a:prstClr>
                </a:solidFill>
              </a:rPr>
              <a:pPr/>
              <a:t>5/12/2017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56CC8-2013-4D78-BD76-E81A1881E8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995213"/>
      </p:ext>
    </p:extLst>
  </p:cSld>
  <p:clrMapOvr>
    <a:masterClrMapping/>
  </p:clrMapOvr>
  <p:transition>
    <p:cut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95CC9-857B-48EE-87FE-93760A088EF4}" type="datetimeFigureOut">
              <a:rPr lang="en-US" smtClean="0"/>
              <a:t>5/12/2017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0E498EB-79F8-4DF7-ABF5-FFB879D4AB46}" type="slidenum">
              <a:rPr lang="en-US" smtClean="0"/>
              <a:t>‹#›</a:t>
            </a:fld>
            <a:endParaRPr lang="en-US" dirty="0"/>
          </a:p>
        </p:txBody>
      </p:sp>
    </p:spTree>
    <p:extLst>
      <p:ext uri="{BB962C8B-B14F-4D97-AF65-F5344CB8AC3E}">
        <p14:creationId xmlns:p14="http://schemas.microsoft.com/office/powerpoint/2010/main" val="131898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95CC9-857B-48EE-87FE-93760A088EF4}" type="datetimeFigureOut">
              <a:rPr lang="en-US" smtClean="0"/>
              <a:t>5/12/2017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0E498EB-79F8-4DF7-ABF5-FFB879D4AB46}" type="slidenum">
              <a:rPr lang="en-US" smtClean="0"/>
              <a:t>‹#›</a:t>
            </a:fld>
            <a:endParaRPr lang="en-US" dirty="0"/>
          </a:p>
        </p:txBody>
      </p:sp>
    </p:spTree>
    <p:extLst>
      <p:ext uri="{BB962C8B-B14F-4D97-AF65-F5344CB8AC3E}">
        <p14:creationId xmlns:p14="http://schemas.microsoft.com/office/powerpoint/2010/main" val="297256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95CC9-857B-48EE-87FE-93760A088EF4}" type="datetimeFigureOut">
              <a:rPr lang="en-US" smtClean="0"/>
              <a:t>5/12/2017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E498EB-79F8-4DF7-ABF5-FFB879D4AB46}" type="slidenum">
              <a:rPr lang="en-US" smtClean="0"/>
              <a:t>‹#›</a:t>
            </a:fld>
            <a:endParaRPr lang="en-US" dirty="0"/>
          </a:p>
        </p:txBody>
      </p:sp>
    </p:spTree>
    <p:extLst>
      <p:ext uri="{BB962C8B-B14F-4D97-AF65-F5344CB8AC3E}">
        <p14:creationId xmlns:p14="http://schemas.microsoft.com/office/powerpoint/2010/main" val="3361025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95CC9-857B-48EE-87FE-93760A088EF4}" type="datetimeFigureOut">
              <a:rPr lang="en-US" smtClean="0"/>
              <a:t>5/12/2017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E498EB-79F8-4DF7-ABF5-FFB879D4AB46}" type="slidenum">
              <a:rPr lang="en-US" smtClean="0"/>
              <a:t>‹#›</a:t>
            </a:fld>
            <a:endParaRPr lang="en-US" dirty="0"/>
          </a:p>
        </p:txBody>
      </p:sp>
    </p:spTree>
    <p:extLst>
      <p:ext uri="{BB962C8B-B14F-4D97-AF65-F5344CB8AC3E}">
        <p14:creationId xmlns:p14="http://schemas.microsoft.com/office/powerpoint/2010/main" val="3103341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95CC9-857B-48EE-87FE-93760A088EF4}" type="datetimeFigureOut">
              <a:rPr lang="en-US" smtClean="0"/>
              <a:t>5/12/2017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E498EB-79F8-4DF7-ABF5-FFB879D4AB46}" type="slidenum">
              <a:rPr lang="en-US" smtClean="0"/>
              <a:t>‹#›</a:t>
            </a:fld>
            <a:endParaRPr lang="en-US" dirty="0"/>
          </a:p>
        </p:txBody>
      </p:sp>
      <p:pic>
        <p:nvPicPr>
          <p:cNvPr id="7"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050006"/>
            <a:ext cx="9144000"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7815" y="6040437"/>
            <a:ext cx="1474787"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793420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b="1" i="0" kern="1200" baseline="0">
          <a:solidFill>
            <a:schemeClr val="tx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030C1D15-A95F-4370-9749-60A60B734B95}" type="datetime1">
              <a:rPr lang="en-US" smtClean="0">
                <a:solidFill>
                  <a:prstClr val="black">
                    <a:tint val="75000"/>
                  </a:prstClr>
                </a:solidFill>
                <a:latin typeface="Arial" pitchFamily="34" charset="0"/>
              </a:rPr>
              <a:pPr fontAlgn="base">
                <a:spcBef>
                  <a:spcPct val="0"/>
                </a:spcBef>
                <a:spcAft>
                  <a:spcPct val="0"/>
                </a:spcAft>
              </a:pPr>
              <a:t>5/12/2017</a:t>
            </a:fld>
            <a:endParaRPr lang="en-US">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smtClean="0">
                <a:solidFill>
                  <a:prstClr val="black">
                    <a:tint val="75000"/>
                  </a:prstClr>
                </a:solidFill>
                <a:latin typeface="Arial" pitchFamily="34" charset="0"/>
              </a:rPr>
              <a:t>© 2015 CAPLAW and Community Action Partnership</a:t>
            </a: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A0256CC8-2013-4D78-BD76-E81A1881E834}" type="slidenum">
              <a:rPr lang="en-US" smtClean="0">
                <a:solidFill>
                  <a:prstClr val="black">
                    <a:tint val="75000"/>
                  </a:prstClr>
                </a:solidFill>
                <a:latin typeface="Arial" pitchFamily="34" charset="0"/>
              </a:rPr>
              <a:pPr fontAlgn="base">
                <a:spcBef>
                  <a:spcPct val="0"/>
                </a:spcBef>
                <a:spcAft>
                  <a:spcPct val="0"/>
                </a:spcAft>
              </a:pPr>
              <a:t>‹#›</a:t>
            </a:fld>
            <a:endParaRPr lang="en-US">
              <a:solidFill>
                <a:prstClr val="black">
                  <a:tint val="75000"/>
                </a:prstClr>
              </a:solidFill>
              <a:latin typeface="Arial" pitchFamily="34" charset="0"/>
            </a:endParaRPr>
          </a:p>
        </p:txBody>
      </p:sp>
      <p:sp>
        <p:nvSpPr>
          <p:cNvPr id="7" name="Rectangle 7"/>
          <p:cNvSpPr>
            <a:spLocks noChangeArrowheads="1"/>
          </p:cNvSpPr>
          <p:nvPr/>
        </p:nvSpPr>
        <p:spPr bwMode="auto">
          <a:xfrm>
            <a:off x="0" y="0"/>
            <a:ext cx="9144000" cy="6858000"/>
          </a:xfrm>
          <a:prstGeom prst="rect">
            <a:avLst/>
          </a:prstGeom>
          <a:solidFill>
            <a:srgbClr val="006699"/>
          </a:solidFill>
          <a:ln w="9525">
            <a:noFill/>
            <a:miter lim="800000"/>
            <a:headEnd/>
            <a:tailEnd/>
          </a:ln>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8" name="Rectangle 8"/>
          <p:cNvSpPr>
            <a:spLocks noChangeArrowheads="1"/>
          </p:cNvSpPr>
          <p:nvPr/>
        </p:nvSpPr>
        <p:spPr bwMode="auto">
          <a:xfrm>
            <a:off x="79375" y="73025"/>
            <a:ext cx="8991600" cy="6705600"/>
          </a:xfrm>
          <a:prstGeom prst="rect">
            <a:avLst/>
          </a:prstGeom>
          <a:solidFill>
            <a:schemeClr val="bg1"/>
          </a:solidFill>
          <a:ln w="9525">
            <a:noFill/>
            <a:miter lim="800000"/>
            <a:headEnd/>
            <a:tailEnd/>
          </a:ln>
        </p:spPr>
        <p:txBody>
          <a:bodyPr wrap="none" anchor="ctr"/>
          <a:lstStyle/>
          <a:p>
            <a:pPr algn="ctr" fontAlgn="base">
              <a:spcBef>
                <a:spcPct val="0"/>
              </a:spcBef>
              <a:spcAft>
                <a:spcPct val="0"/>
              </a:spcAft>
              <a:defRPr/>
            </a:pPr>
            <a:endParaRPr lang="en-US">
              <a:solidFill>
                <a:prstClr val="black"/>
              </a:solidFill>
              <a:latin typeface="Arial" charset="0"/>
            </a:endParaRPr>
          </a:p>
        </p:txBody>
      </p:sp>
      <p:sp>
        <p:nvSpPr>
          <p:cNvPr id="9" name="Text Box 11"/>
          <p:cNvSpPr txBox="1">
            <a:spLocks noChangeArrowheads="1"/>
          </p:cNvSpPr>
          <p:nvPr/>
        </p:nvSpPr>
        <p:spPr bwMode="auto">
          <a:xfrm>
            <a:off x="8229600" y="6384925"/>
            <a:ext cx="685800" cy="24447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defRPr/>
            </a:pPr>
            <a:fld id="{2D41F6B5-D554-46F8-AE33-80138BD22C0F}" type="slidenum">
              <a:rPr lang="en-US" sz="1000" smtClean="0">
                <a:solidFill>
                  <a:prstClr val="black"/>
                </a:solidFill>
                <a:latin typeface="Georgia" pitchFamily="18" charset="0"/>
              </a:rPr>
              <a:pPr algn="ctr" eaLnBrk="1" fontAlgn="base" hangingPunct="1">
                <a:spcBef>
                  <a:spcPct val="50000"/>
                </a:spcBef>
                <a:spcAft>
                  <a:spcPct val="0"/>
                </a:spcAft>
                <a:defRPr/>
              </a:pPr>
              <a:t>‹#›</a:t>
            </a:fld>
            <a:endParaRPr lang="en-US" sz="1000" dirty="0" smtClean="0">
              <a:solidFill>
                <a:prstClr val="black"/>
              </a:solidFill>
              <a:latin typeface="Georgia" pitchFamily="18" charset="0"/>
            </a:endParaRPr>
          </a:p>
        </p:txBody>
      </p:sp>
      <p:sp>
        <p:nvSpPr>
          <p:cNvPr id="10" name="Footer Placeholder 4"/>
          <p:cNvSpPr txBox="1">
            <a:spLocks/>
          </p:cNvSpPr>
          <p:nvPr/>
        </p:nvSpPr>
        <p:spPr>
          <a:xfrm>
            <a:off x="4800600" y="6384925"/>
            <a:ext cx="3886200" cy="365125"/>
          </a:xfrm>
          <a:prstGeom prst="rect">
            <a:avLst/>
          </a:prstGeom>
        </p:spPr>
        <p:txBody>
          <a:bodyPr/>
          <a:lstStyle>
            <a:defPPr>
              <a:defRPr lang="en-US"/>
            </a:defPPr>
            <a:lvl1pPr algn="l" rtl="0" fontAlgn="base">
              <a:spcBef>
                <a:spcPct val="0"/>
              </a:spcBef>
              <a:spcAft>
                <a:spcPct val="0"/>
              </a:spcAft>
              <a:defRPr sz="110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en-US" dirty="0" smtClean="0">
                <a:solidFill>
                  <a:prstClr val="black"/>
                </a:solidFill>
              </a:rPr>
              <a:t>© 2016 Community Action Program Legal Services, Inc.</a:t>
            </a:r>
            <a:endParaRPr lang="en-US" dirty="0">
              <a:solidFill>
                <a:prstClr val="black"/>
              </a:solidFill>
            </a:endParaRPr>
          </a:p>
        </p:txBody>
      </p:sp>
    </p:spTree>
    <p:extLst>
      <p:ext uri="{BB962C8B-B14F-4D97-AF65-F5344CB8AC3E}">
        <p14:creationId xmlns:p14="http://schemas.microsoft.com/office/powerpoint/2010/main" val="351624844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cut thruBlk="1"/>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030C1D15-A95F-4370-9749-60A60B734B95}" type="datetime1">
              <a:rPr lang="en-US" smtClean="0">
                <a:solidFill>
                  <a:prstClr val="black">
                    <a:tint val="75000"/>
                  </a:prstClr>
                </a:solidFill>
                <a:latin typeface="Arial" pitchFamily="34" charset="0"/>
              </a:rPr>
              <a:pPr fontAlgn="base">
                <a:spcBef>
                  <a:spcPct val="0"/>
                </a:spcBef>
                <a:spcAft>
                  <a:spcPct val="0"/>
                </a:spcAft>
              </a:pPr>
              <a:t>5/12/2017</a:t>
            </a:fld>
            <a:endParaRPr lang="en-US">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smtClean="0">
                <a:solidFill>
                  <a:prstClr val="black">
                    <a:tint val="75000"/>
                  </a:prstClr>
                </a:solidFill>
                <a:latin typeface="Arial" pitchFamily="34" charset="0"/>
              </a:rPr>
              <a:t>© 2015 CAPLAW and Community Action Partnership</a:t>
            </a: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A0256CC8-2013-4D78-BD76-E81A1881E834}" type="slidenum">
              <a:rPr lang="en-US" smtClean="0">
                <a:solidFill>
                  <a:prstClr val="black">
                    <a:tint val="75000"/>
                  </a:prstClr>
                </a:solidFill>
                <a:latin typeface="Arial" pitchFamily="34" charset="0"/>
              </a:rPr>
              <a:pPr fontAlgn="base">
                <a:spcBef>
                  <a:spcPct val="0"/>
                </a:spcBef>
                <a:spcAft>
                  <a:spcPct val="0"/>
                </a:spcAft>
              </a:pPr>
              <a:t>‹#›</a:t>
            </a:fld>
            <a:endParaRPr lang="en-US">
              <a:solidFill>
                <a:prstClr val="black">
                  <a:tint val="75000"/>
                </a:prstClr>
              </a:solidFill>
              <a:latin typeface="Arial" pitchFamily="34" charset="0"/>
            </a:endParaRPr>
          </a:p>
        </p:txBody>
      </p:sp>
      <p:sp>
        <p:nvSpPr>
          <p:cNvPr id="7" name="Rectangle 7"/>
          <p:cNvSpPr>
            <a:spLocks noChangeArrowheads="1"/>
          </p:cNvSpPr>
          <p:nvPr/>
        </p:nvSpPr>
        <p:spPr bwMode="auto">
          <a:xfrm>
            <a:off x="0" y="0"/>
            <a:ext cx="9144000" cy="6858000"/>
          </a:xfrm>
          <a:prstGeom prst="rect">
            <a:avLst/>
          </a:prstGeom>
          <a:solidFill>
            <a:srgbClr val="006699"/>
          </a:solidFill>
          <a:ln w="9525">
            <a:noFill/>
            <a:miter lim="800000"/>
            <a:headEnd/>
            <a:tailEnd/>
          </a:ln>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8" name="Rectangle 8"/>
          <p:cNvSpPr>
            <a:spLocks noChangeArrowheads="1"/>
          </p:cNvSpPr>
          <p:nvPr/>
        </p:nvSpPr>
        <p:spPr bwMode="auto">
          <a:xfrm>
            <a:off x="79375" y="73025"/>
            <a:ext cx="8991600" cy="6705600"/>
          </a:xfrm>
          <a:prstGeom prst="rect">
            <a:avLst/>
          </a:prstGeom>
          <a:solidFill>
            <a:schemeClr val="bg1"/>
          </a:solidFill>
          <a:ln w="9525">
            <a:noFill/>
            <a:miter lim="800000"/>
            <a:headEnd/>
            <a:tailEnd/>
          </a:ln>
        </p:spPr>
        <p:txBody>
          <a:bodyPr wrap="none" anchor="ctr"/>
          <a:lstStyle/>
          <a:p>
            <a:pPr algn="ctr" fontAlgn="base">
              <a:spcBef>
                <a:spcPct val="0"/>
              </a:spcBef>
              <a:spcAft>
                <a:spcPct val="0"/>
              </a:spcAft>
              <a:defRPr/>
            </a:pPr>
            <a:endParaRPr lang="en-US">
              <a:solidFill>
                <a:prstClr val="black"/>
              </a:solidFill>
              <a:latin typeface="Arial" charset="0"/>
            </a:endParaRPr>
          </a:p>
        </p:txBody>
      </p:sp>
      <p:sp>
        <p:nvSpPr>
          <p:cNvPr id="9" name="Text Box 11"/>
          <p:cNvSpPr txBox="1">
            <a:spLocks noChangeArrowheads="1"/>
          </p:cNvSpPr>
          <p:nvPr/>
        </p:nvSpPr>
        <p:spPr bwMode="auto">
          <a:xfrm>
            <a:off x="8229600" y="6384925"/>
            <a:ext cx="685800" cy="24447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defRPr/>
            </a:pPr>
            <a:fld id="{2D41F6B5-D554-46F8-AE33-80138BD22C0F}" type="slidenum">
              <a:rPr lang="en-US" sz="1000" smtClean="0">
                <a:solidFill>
                  <a:prstClr val="black"/>
                </a:solidFill>
                <a:latin typeface="Georgia" pitchFamily="18" charset="0"/>
              </a:rPr>
              <a:pPr algn="ctr" eaLnBrk="1" fontAlgn="base" hangingPunct="1">
                <a:spcBef>
                  <a:spcPct val="50000"/>
                </a:spcBef>
                <a:spcAft>
                  <a:spcPct val="0"/>
                </a:spcAft>
                <a:defRPr/>
              </a:pPr>
              <a:t>‹#›</a:t>
            </a:fld>
            <a:endParaRPr lang="en-US" sz="1000" dirty="0" smtClean="0">
              <a:solidFill>
                <a:prstClr val="black"/>
              </a:solidFill>
              <a:latin typeface="Georgia" pitchFamily="18" charset="0"/>
            </a:endParaRPr>
          </a:p>
        </p:txBody>
      </p:sp>
      <p:sp>
        <p:nvSpPr>
          <p:cNvPr id="10" name="Footer Placeholder 4"/>
          <p:cNvSpPr txBox="1">
            <a:spLocks/>
          </p:cNvSpPr>
          <p:nvPr/>
        </p:nvSpPr>
        <p:spPr>
          <a:xfrm>
            <a:off x="4800600" y="6384925"/>
            <a:ext cx="3886200" cy="365125"/>
          </a:xfrm>
          <a:prstGeom prst="rect">
            <a:avLst/>
          </a:prstGeom>
        </p:spPr>
        <p:txBody>
          <a:bodyPr/>
          <a:lstStyle>
            <a:defPPr>
              <a:defRPr lang="en-US"/>
            </a:defPPr>
            <a:lvl1pPr algn="l" rtl="0" fontAlgn="base">
              <a:spcBef>
                <a:spcPct val="0"/>
              </a:spcBef>
              <a:spcAft>
                <a:spcPct val="0"/>
              </a:spcAft>
              <a:defRPr sz="110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en-US" dirty="0" smtClean="0">
                <a:solidFill>
                  <a:prstClr val="black"/>
                </a:solidFill>
              </a:rPr>
              <a:t>© 2016 Community Action Program Legal Services, Inc.</a:t>
            </a:r>
            <a:endParaRPr lang="en-US" dirty="0">
              <a:solidFill>
                <a:prstClr val="black"/>
              </a:solidFill>
            </a:endParaRPr>
          </a:p>
        </p:txBody>
      </p:sp>
    </p:spTree>
    <p:extLst>
      <p:ext uri="{BB962C8B-B14F-4D97-AF65-F5344CB8AC3E}">
        <p14:creationId xmlns:p14="http://schemas.microsoft.com/office/powerpoint/2010/main" val="342466983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cut thruBlk="1"/>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030C1D15-A95F-4370-9749-60A60B734B95}" type="datetime1">
              <a:rPr lang="en-US" smtClean="0">
                <a:solidFill>
                  <a:prstClr val="black">
                    <a:tint val="75000"/>
                  </a:prstClr>
                </a:solidFill>
                <a:latin typeface="Arial" pitchFamily="34" charset="0"/>
              </a:rPr>
              <a:pPr fontAlgn="base">
                <a:spcBef>
                  <a:spcPct val="0"/>
                </a:spcBef>
                <a:spcAft>
                  <a:spcPct val="0"/>
                </a:spcAft>
              </a:pPr>
              <a:t>5/12/2017</a:t>
            </a:fld>
            <a:endParaRPr lang="en-US">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smtClean="0">
                <a:solidFill>
                  <a:prstClr val="black">
                    <a:tint val="75000"/>
                  </a:prstClr>
                </a:solidFill>
                <a:latin typeface="Arial" pitchFamily="34" charset="0"/>
              </a:rPr>
              <a:t>© 2015 CAPLAW and Community Action Partnership</a:t>
            </a: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A0256CC8-2013-4D78-BD76-E81A1881E834}" type="slidenum">
              <a:rPr lang="en-US" smtClean="0">
                <a:solidFill>
                  <a:prstClr val="black">
                    <a:tint val="75000"/>
                  </a:prstClr>
                </a:solidFill>
                <a:latin typeface="Arial" pitchFamily="34" charset="0"/>
              </a:rPr>
              <a:pPr fontAlgn="base">
                <a:spcBef>
                  <a:spcPct val="0"/>
                </a:spcBef>
                <a:spcAft>
                  <a:spcPct val="0"/>
                </a:spcAft>
              </a:pPr>
              <a:t>‹#›</a:t>
            </a:fld>
            <a:endParaRPr lang="en-US">
              <a:solidFill>
                <a:prstClr val="black">
                  <a:tint val="75000"/>
                </a:prstClr>
              </a:solidFill>
              <a:latin typeface="Arial" pitchFamily="34" charset="0"/>
            </a:endParaRPr>
          </a:p>
        </p:txBody>
      </p:sp>
      <p:sp>
        <p:nvSpPr>
          <p:cNvPr id="7" name="Rectangle 7"/>
          <p:cNvSpPr>
            <a:spLocks noChangeArrowheads="1"/>
          </p:cNvSpPr>
          <p:nvPr/>
        </p:nvSpPr>
        <p:spPr bwMode="auto">
          <a:xfrm>
            <a:off x="0" y="0"/>
            <a:ext cx="9144000" cy="6858000"/>
          </a:xfrm>
          <a:prstGeom prst="rect">
            <a:avLst/>
          </a:prstGeom>
          <a:solidFill>
            <a:srgbClr val="006699"/>
          </a:solidFill>
          <a:ln w="9525">
            <a:noFill/>
            <a:miter lim="800000"/>
            <a:headEnd/>
            <a:tailEnd/>
          </a:ln>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8" name="Rectangle 8"/>
          <p:cNvSpPr>
            <a:spLocks noChangeArrowheads="1"/>
          </p:cNvSpPr>
          <p:nvPr/>
        </p:nvSpPr>
        <p:spPr bwMode="auto">
          <a:xfrm>
            <a:off x="79375" y="73025"/>
            <a:ext cx="8991600" cy="6705600"/>
          </a:xfrm>
          <a:prstGeom prst="rect">
            <a:avLst/>
          </a:prstGeom>
          <a:solidFill>
            <a:schemeClr val="bg1"/>
          </a:solidFill>
          <a:ln w="9525">
            <a:noFill/>
            <a:miter lim="800000"/>
            <a:headEnd/>
            <a:tailEnd/>
          </a:ln>
        </p:spPr>
        <p:txBody>
          <a:bodyPr wrap="none" anchor="ctr"/>
          <a:lstStyle/>
          <a:p>
            <a:pPr algn="ctr" fontAlgn="base">
              <a:spcBef>
                <a:spcPct val="0"/>
              </a:spcBef>
              <a:spcAft>
                <a:spcPct val="0"/>
              </a:spcAft>
              <a:defRPr/>
            </a:pPr>
            <a:endParaRPr lang="en-US">
              <a:solidFill>
                <a:prstClr val="black"/>
              </a:solidFill>
              <a:latin typeface="Arial" charset="0"/>
            </a:endParaRPr>
          </a:p>
        </p:txBody>
      </p:sp>
      <p:sp>
        <p:nvSpPr>
          <p:cNvPr id="9" name="Text Box 11"/>
          <p:cNvSpPr txBox="1">
            <a:spLocks noChangeArrowheads="1"/>
          </p:cNvSpPr>
          <p:nvPr/>
        </p:nvSpPr>
        <p:spPr bwMode="auto">
          <a:xfrm>
            <a:off x="8229600" y="6384925"/>
            <a:ext cx="685800" cy="24447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defRPr/>
            </a:pPr>
            <a:fld id="{2D41F6B5-D554-46F8-AE33-80138BD22C0F}" type="slidenum">
              <a:rPr lang="en-US" sz="1000" smtClean="0">
                <a:solidFill>
                  <a:prstClr val="black"/>
                </a:solidFill>
                <a:latin typeface="Georgia" pitchFamily="18" charset="0"/>
              </a:rPr>
              <a:pPr algn="ctr" eaLnBrk="1" fontAlgn="base" hangingPunct="1">
                <a:spcBef>
                  <a:spcPct val="50000"/>
                </a:spcBef>
                <a:spcAft>
                  <a:spcPct val="0"/>
                </a:spcAft>
                <a:defRPr/>
              </a:pPr>
              <a:t>‹#›</a:t>
            </a:fld>
            <a:endParaRPr lang="en-US" sz="1000" dirty="0" smtClean="0">
              <a:solidFill>
                <a:prstClr val="black"/>
              </a:solidFill>
              <a:latin typeface="Georgia" pitchFamily="18" charset="0"/>
            </a:endParaRPr>
          </a:p>
        </p:txBody>
      </p:sp>
      <p:sp>
        <p:nvSpPr>
          <p:cNvPr id="10" name="Footer Placeholder 4"/>
          <p:cNvSpPr txBox="1">
            <a:spLocks/>
          </p:cNvSpPr>
          <p:nvPr/>
        </p:nvSpPr>
        <p:spPr>
          <a:xfrm>
            <a:off x="4800600" y="6384925"/>
            <a:ext cx="3886200" cy="365125"/>
          </a:xfrm>
          <a:prstGeom prst="rect">
            <a:avLst/>
          </a:prstGeom>
        </p:spPr>
        <p:txBody>
          <a:bodyPr/>
          <a:lstStyle>
            <a:defPPr>
              <a:defRPr lang="en-US"/>
            </a:defPPr>
            <a:lvl1pPr algn="l" rtl="0" fontAlgn="base">
              <a:spcBef>
                <a:spcPct val="0"/>
              </a:spcBef>
              <a:spcAft>
                <a:spcPct val="0"/>
              </a:spcAft>
              <a:defRPr sz="110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en-US" dirty="0" smtClean="0">
                <a:solidFill>
                  <a:prstClr val="black"/>
                </a:solidFill>
              </a:rPr>
              <a:t>© 2016 Community Action Program Legal Services, Inc.</a:t>
            </a:r>
            <a:endParaRPr lang="en-US" dirty="0">
              <a:solidFill>
                <a:prstClr val="black"/>
              </a:solidFill>
            </a:endParaRPr>
          </a:p>
        </p:txBody>
      </p:sp>
    </p:spTree>
    <p:extLst>
      <p:ext uri="{BB962C8B-B14F-4D97-AF65-F5344CB8AC3E}">
        <p14:creationId xmlns:p14="http://schemas.microsoft.com/office/powerpoint/2010/main" val="113658599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cut thruBlk="1"/>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030C1D15-A95F-4370-9749-60A60B734B95}" type="datetime1">
              <a:rPr lang="en-US" smtClean="0">
                <a:solidFill>
                  <a:prstClr val="black">
                    <a:tint val="75000"/>
                  </a:prstClr>
                </a:solidFill>
                <a:latin typeface="Arial" pitchFamily="34" charset="0"/>
              </a:rPr>
              <a:pPr fontAlgn="base">
                <a:spcBef>
                  <a:spcPct val="0"/>
                </a:spcBef>
                <a:spcAft>
                  <a:spcPct val="0"/>
                </a:spcAft>
              </a:pPr>
              <a:t>5/12/2017</a:t>
            </a:fld>
            <a:endParaRPr lang="en-US">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smtClean="0">
                <a:solidFill>
                  <a:prstClr val="black">
                    <a:tint val="75000"/>
                  </a:prstClr>
                </a:solidFill>
                <a:latin typeface="Arial" pitchFamily="34" charset="0"/>
              </a:rPr>
              <a:t>© 2015 CAPLAW and Community Action Partnership</a:t>
            </a: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A0256CC8-2013-4D78-BD76-E81A1881E834}" type="slidenum">
              <a:rPr lang="en-US" smtClean="0">
                <a:solidFill>
                  <a:prstClr val="black">
                    <a:tint val="75000"/>
                  </a:prstClr>
                </a:solidFill>
                <a:latin typeface="Arial" pitchFamily="34" charset="0"/>
              </a:rPr>
              <a:pPr fontAlgn="base">
                <a:spcBef>
                  <a:spcPct val="0"/>
                </a:spcBef>
                <a:spcAft>
                  <a:spcPct val="0"/>
                </a:spcAft>
              </a:pPr>
              <a:t>‹#›</a:t>
            </a:fld>
            <a:endParaRPr lang="en-US">
              <a:solidFill>
                <a:prstClr val="black">
                  <a:tint val="75000"/>
                </a:prstClr>
              </a:solidFill>
              <a:latin typeface="Arial" pitchFamily="34" charset="0"/>
            </a:endParaRPr>
          </a:p>
        </p:txBody>
      </p:sp>
      <p:sp>
        <p:nvSpPr>
          <p:cNvPr id="7" name="Rectangle 7"/>
          <p:cNvSpPr>
            <a:spLocks noChangeArrowheads="1"/>
          </p:cNvSpPr>
          <p:nvPr/>
        </p:nvSpPr>
        <p:spPr bwMode="auto">
          <a:xfrm>
            <a:off x="0" y="0"/>
            <a:ext cx="9144000" cy="6858000"/>
          </a:xfrm>
          <a:prstGeom prst="rect">
            <a:avLst/>
          </a:prstGeom>
          <a:solidFill>
            <a:srgbClr val="006699"/>
          </a:solidFill>
          <a:ln w="9525">
            <a:noFill/>
            <a:miter lim="800000"/>
            <a:headEnd/>
            <a:tailEnd/>
          </a:ln>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8" name="Rectangle 8"/>
          <p:cNvSpPr>
            <a:spLocks noChangeArrowheads="1"/>
          </p:cNvSpPr>
          <p:nvPr/>
        </p:nvSpPr>
        <p:spPr bwMode="auto">
          <a:xfrm>
            <a:off x="79375" y="73025"/>
            <a:ext cx="8991600" cy="6705600"/>
          </a:xfrm>
          <a:prstGeom prst="rect">
            <a:avLst/>
          </a:prstGeom>
          <a:solidFill>
            <a:schemeClr val="bg1"/>
          </a:solidFill>
          <a:ln w="9525">
            <a:noFill/>
            <a:miter lim="800000"/>
            <a:headEnd/>
            <a:tailEnd/>
          </a:ln>
        </p:spPr>
        <p:txBody>
          <a:bodyPr wrap="none" anchor="ctr"/>
          <a:lstStyle/>
          <a:p>
            <a:pPr algn="ctr" fontAlgn="base">
              <a:spcBef>
                <a:spcPct val="0"/>
              </a:spcBef>
              <a:spcAft>
                <a:spcPct val="0"/>
              </a:spcAft>
              <a:defRPr/>
            </a:pPr>
            <a:endParaRPr lang="en-US">
              <a:solidFill>
                <a:prstClr val="black"/>
              </a:solidFill>
              <a:latin typeface="Arial" charset="0"/>
            </a:endParaRPr>
          </a:p>
        </p:txBody>
      </p:sp>
      <p:sp>
        <p:nvSpPr>
          <p:cNvPr id="9" name="Text Box 11"/>
          <p:cNvSpPr txBox="1">
            <a:spLocks noChangeArrowheads="1"/>
          </p:cNvSpPr>
          <p:nvPr/>
        </p:nvSpPr>
        <p:spPr bwMode="auto">
          <a:xfrm>
            <a:off x="8229600" y="6384925"/>
            <a:ext cx="685800" cy="24447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defRPr/>
            </a:pPr>
            <a:fld id="{2D41F6B5-D554-46F8-AE33-80138BD22C0F}" type="slidenum">
              <a:rPr lang="en-US" sz="1000" smtClean="0">
                <a:solidFill>
                  <a:prstClr val="black"/>
                </a:solidFill>
                <a:latin typeface="Georgia" pitchFamily="18" charset="0"/>
              </a:rPr>
              <a:pPr algn="ctr" eaLnBrk="1" fontAlgn="base" hangingPunct="1">
                <a:spcBef>
                  <a:spcPct val="50000"/>
                </a:spcBef>
                <a:spcAft>
                  <a:spcPct val="0"/>
                </a:spcAft>
                <a:defRPr/>
              </a:pPr>
              <a:t>‹#›</a:t>
            </a:fld>
            <a:endParaRPr lang="en-US" sz="1000" dirty="0" smtClean="0">
              <a:solidFill>
                <a:prstClr val="black"/>
              </a:solidFill>
              <a:latin typeface="Georgia" pitchFamily="18" charset="0"/>
            </a:endParaRPr>
          </a:p>
        </p:txBody>
      </p:sp>
      <p:sp>
        <p:nvSpPr>
          <p:cNvPr id="10" name="Footer Placeholder 4"/>
          <p:cNvSpPr txBox="1">
            <a:spLocks/>
          </p:cNvSpPr>
          <p:nvPr/>
        </p:nvSpPr>
        <p:spPr>
          <a:xfrm>
            <a:off x="4800600" y="6384925"/>
            <a:ext cx="3886200" cy="365125"/>
          </a:xfrm>
          <a:prstGeom prst="rect">
            <a:avLst/>
          </a:prstGeom>
        </p:spPr>
        <p:txBody>
          <a:bodyPr/>
          <a:lstStyle>
            <a:defPPr>
              <a:defRPr lang="en-US"/>
            </a:defPPr>
            <a:lvl1pPr algn="l" rtl="0" fontAlgn="base">
              <a:spcBef>
                <a:spcPct val="0"/>
              </a:spcBef>
              <a:spcAft>
                <a:spcPct val="0"/>
              </a:spcAft>
              <a:defRPr sz="110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en-US" dirty="0" smtClean="0">
                <a:solidFill>
                  <a:prstClr val="black"/>
                </a:solidFill>
              </a:rPr>
              <a:t>© 2016 Community Action Program Legal Services, Inc.</a:t>
            </a:r>
            <a:endParaRPr lang="en-US" dirty="0">
              <a:solidFill>
                <a:prstClr val="black"/>
              </a:solidFill>
            </a:endParaRPr>
          </a:p>
        </p:txBody>
      </p:sp>
    </p:spTree>
    <p:extLst>
      <p:ext uri="{BB962C8B-B14F-4D97-AF65-F5344CB8AC3E}">
        <p14:creationId xmlns:p14="http://schemas.microsoft.com/office/powerpoint/2010/main" val="58530930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cut thruBlk="1"/>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17.xml"/><Relationship Id="rId16" Type="http://schemas.openxmlformats.org/officeDocument/2006/relationships/diagramColors" Target="../diagrams/colors7.xml"/><Relationship Id="rId1" Type="http://schemas.openxmlformats.org/officeDocument/2006/relationships/slideLayout" Target="../slideLayouts/slideLayout24.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caplaw.org/resources/bytopic/documents/CAPLAW_CommonMonitoringFindings_September2012.pdf"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openxmlformats.org/officeDocument/2006/relationships/hyperlink" Target="http://www.boardsource.org/" TargetMode="External"/><Relationship Id="rId3" Type="http://schemas.openxmlformats.org/officeDocument/2006/relationships/hyperlink" Target="http://www.virtualcap.org/Index.cfm" TargetMode="External"/><Relationship Id="rId7" Type="http://schemas.openxmlformats.org/officeDocument/2006/relationships/hyperlink" Target="http://www.nascsp.org/"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www.communityactionpartnership.com/" TargetMode="External"/><Relationship Id="rId5" Type="http://schemas.openxmlformats.org/officeDocument/2006/relationships/hyperlink" Target="http://ncaf.org/" TargetMode="External"/><Relationship Id="rId4" Type="http://schemas.openxmlformats.org/officeDocument/2006/relationships/hyperlink" Target="http://caplaw.org/" TargetMode="External"/><Relationship Id="rId9" Type="http://schemas.openxmlformats.org/officeDocument/2006/relationships/hyperlink" Target="http://www.blueavacado.org/"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www.communityactionpartnership.com/"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csbgtta.org/"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9.xml.rels><?xml version="1.0" encoding="UTF-8" standalone="yes"?>
<Relationships xmlns="http://schemas.openxmlformats.org/package/2006/relationships"><Relationship Id="rId3" Type="http://schemas.openxmlformats.org/officeDocument/2006/relationships/hyperlink" Target="http://www.bridgespan.org/getattachment/cf0eabfc-c5d4-4870-816b-e004f27eef7f/Board-Member-Job-Description-Sample.aspx"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www.virtualcap.com/downloads/US/US_ROMA_CAA_Management_Crisis_Checklist.pdf" TargetMode="External"/><Relationship Id="rId5" Type="http://schemas.openxmlformats.org/officeDocument/2006/relationships/hyperlink" Target="http://www.caplaw.org/resources/SelfAssessmentDocuments/CAPLAW_BoardResponsibilitiesChecklist_2010.pdf" TargetMode="External"/><Relationship Id="rId4" Type="http://schemas.openxmlformats.org/officeDocument/2006/relationships/hyperlink" Target="http://agb.org/sites/agb.org/files/u16/Mentor%20Program%20Scripps.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mailto:ckohler@communityactionpartnership.com"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mailto:Lan@communityactionpartnership.com" TargetMode="External"/><Relationship Id="rId4" Type="http://schemas.openxmlformats.org/officeDocument/2006/relationships/hyperlink" Target="mailto:jcrocker@communityactionpartnership.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371600" y="381000"/>
            <a:ext cx="6400800" cy="6019800"/>
          </a:xfrm>
        </p:spPr>
        <p:txBody>
          <a:bodyPr>
            <a:normAutofit/>
          </a:bodyPr>
          <a:lstStyle/>
          <a:p>
            <a:r>
              <a:rPr lang="en-US" sz="3600" dirty="0" smtClean="0">
                <a:solidFill>
                  <a:schemeClr val="tx2"/>
                </a:solidFill>
              </a:rPr>
              <a:t>Community Action Agency </a:t>
            </a:r>
          </a:p>
          <a:p>
            <a:r>
              <a:rPr lang="en-US" sz="3600" b="1" dirty="0" smtClean="0">
                <a:solidFill>
                  <a:srgbClr val="C80452"/>
                </a:solidFill>
              </a:rPr>
              <a:t>Board Governance</a:t>
            </a:r>
          </a:p>
          <a:p>
            <a:r>
              <a:rPr lang="en-US" sz="2400" dirty="0" smtClean="0">
                <a:solidFill>
                  <a:schemeClr val="tx2"/>
                </a:solidFill>
              </a:rPr>
              <a:t>May 16, 2017</a:t>
            </a:r>
            <a:br>
              <a:rPr lang="en-US" sz="2400" dirty="0" smtClean="0">
                <a:solidFill>
                  <a:schemeClr val="tx2"/>
                </a:solidFill>
              </a:rPr>
            </a:br>
            <a:r>
              <a:rPr lang="en-US" sz="2400" dirty="0" smtClean="0">
                <a:solidFill>
                  <a:schemeClr val="tx2"/>
                </a:solidFill>
              </a:rPr>
              <a:t/>
            </a:r>
            <a:br>
              <a:rPr lang="en-US" sz="2400" dirty="0" smtClean="0">
                <a:solidFill>
                  <a:schemeClr val="tx2"/>
                </a:solidFill>
              </a:rPr>
            </a:br>
            <a:endParaRPr lang="en-US" sz="2400" dirty="0" smtClean="0">
              <a:solidFill>
                <a:schemeClr val="tx2"/>
              </a:solidFill>
            </a:endParaRPr>
          </a:p>
          <a:p>
            <a:endParaRPr lang="en-US" sz="2400" b="1" dirty="0" smtClean="0">
              <a:solidFill>
                <a:schemeClr val="tx2">
                  <a:lumMod val="60000"/>
                  <a:lumOff val="40000"/>
                </a:schemeClr>
              </a:solidFill>
            </a:endParaRPr>
          </a:p>
          <a:p>
            <a:endParaRPr lang="en-US" sz="2400" b="1" dirty="0">
              <a:solidFill>
                <a:schemeClr val="tx2">
                  <a:lumMod val="60000"/>
                  <a:lumOff val="40000"/>
                </a:schemeClr>
              </a:solidFill>
            </a:endParaRPr>
          </a:p>
          <a:p>
            <a:endParaRPr lang="en-US" sz="2400" b="1" dirty="0" smtClean="0">
              <a:solidFill>
                <a:schemeClr val="tx2">
                  <a:lumMod val="60000"/>
                  <a:lumOff val="40000"/>
                </a:schemeClr>
              </a:solidFill>
            </a:endParaRPr>
          </a:p>
          <a:p>
            <a:endParaRPr lang="en-US" sz="2400" b="1" dirty="0" smtClean="0">
              <a:solidFill>
                <a:schemeClr val="tx2">
                  <a:lumMod val="60000"/>
                  <a:lumOff val="40000"/>
                </a:schemeClr>
              </a:solidFill>
            </a:endParaRPr>
          </a:p>
          <a:p>
            <a:endParaRPr lang="en-US" sz="2000" b="1" dirty="0" smtClean="0">
              <a:solidFill>
                <a:schemeClr val="tx2">
                  <a:lumMod val="75000"/>
                </a:schemeClr>
              </a:solidFill>
            </a:endParaRPr>
          </a:p>
          <a:p>
            <a:r>
              <a:rPr lang="en-US" sz="2000" b="1" dirty="0" smtClean="0">
                <a:solidFill>
                  <a:schemeClr val="tx2">
                    <a:lumMod val="75000"/>
                  </a:schemeClr>
                </a:solidFill>
              </a:rPr>
              <a:t>Courtney Kohler, CCAP, NCRT</a:t>
            </a:r>
            <a:endParaRPr lang="en-US" sz="2000" b="1" dirty="0">
              <a:solidFill>
                <a:schemeClr val="tx2">
                  <a:lumMod val="75000"/>
                </a:schemeClr>
              </a:solidFill>
            </a:endParaRPr>
          </a:p>
          <a:p>
            <a:r>
              <a:rPr lang="en-US" sz="2000" b="1" dirty="0" smtClean="0">
                <a:solidFill>
                  <a:schemeClr val="tx2">
                    <a:lumMod val="75000"/>
                  </a:schemeClr>
                </a:solidFill>
              </a:rPr>
              <a:t>ckohler@communityactionpartnership.com</a:t>
            </a:r>
            <a:r>
              <a:rPr lang="en-US" sz="2000" b="1" dirty="0">
                <a:solidFill>
                  <a:schemeClr val="tx2">
                    <a:lumMod val="75000"/>
                  </a:schemeClr>
                </a:solidFill>
              </a:rPr>
              <a:t/>
            </a:r>
            <a:br>
              <a:rPr lang="en-US" sz="2000" b="1" dirty="0">
                <a:solidFill>
                  <a:schemeClr val="tx2">
                    <a:lumMod val="75000"/>
                  </a:schemeClr>
                </a:solidFill>
              </a:rPr>
            </a:br>
            <a:r>
              <a:rPr lang="en-US" sz="2000" b="1" dirty="0" smtClean="0">
                <a:solidFill>
                  <a:schemeClr val="tx2">
                    <a:lumMod val="75000"/>
                  </a:schemeClr>
                </a:solidFill>
              </a:rPr>
              <a:t>Senior Associate, T/TA - Community </a:t>
            </a:r>
            <a:r>
              <a:rPr lang="en-US" sz="2000" b="1" dirty="0">
                <a:solidFill>
                  <a:schemeClr val="tx2">
                    <a:lumMod val="75000"/>
                  </a:schemeClr>
                </a:solidFill>
              </a:rPr>
              <a:t>Action Partnership</a:t>
            </a:r>
          </a:p>
        </p:txBody>
      </p:sp>
      <p:pic>
        <p:nvPicPr>
          <p:cNvPr id="5" name="Picture 2" descr="ACAA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057400"/>
            <a:ext cx="3191775"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914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228600"/>
            <a:ext cx="8382000" cy="609600"/>
          </a:xfrm>
        </p:spPr>
        <p:txBody>
          <a:bodyPr>
            <a:noAutofit/>
          </a:bodyPr>
          <a:lstStyle/>
          <a:p>
            <a:pPr algn="ctr" eaLnBrk="1" hangingPunct="1"/>
            <a:r>
              <a:rPr lang="en-US" altLang="en-US" dirty="0" smtClean="0">
                <a:solidFill>
                  <a:srgbClr val="006699"/>
                </a:solidFill>
              </a:rPr>
              <a:t>Rules Governing Tripartite Boards</a:t>
            </a:r>
          </a:p>
        </p:txBody>
      </p:sp>
      <p:sp>
        <p:nvSpPr>
          <p:cNvPr id="6" name="Freeform 5"/>
          <p:cNvSpPr/>
          <p:nvPr/>
        </p:nvSpPr>
        <p:spPr>
          <a:xfrm>
            <a:off x="2873369" y="2366734"/>
            <a:ext cx="3066761" cy="2695730"/>
          </a:xfrm>
          <a:custGeom>
            <a:avLst/>
            <a:gdLst>
              <a:gd name="connsiteX0" fmla="*/ 0 w 3066761"/>
              <a:gd name="connsiteY0" fmla="*/ 1347865 h 2695730"/>
              <a:gd name="connsiteX1" fmla="*/ 521028 w 3066761"/>
              <a:gd name="connsiteY1" fmla="*/ 335511 h 2695730"/>
              <a:gd name="connsiteX2" fmla="*/ 1533384 w 3066761"/>
              <a:gd name="connsiteY2" fmla="*/ 2 h 2695730"/>
              <a:gd name="connsiteX3" fmla="*/ 2545739 w 3066761"/>
              <a:gd name="connsiteY3" fmla="*/ 335513 h 2695730"/>
              <a:gd name="connsiteX4" fmla="*/ 3066764 w 3066761"/>
              <a:gd name="connsiteY4" fmla="*/ 1347869 h 2695730"/>
              <a:gd name="connsiteX5" fmla="*/ 2545737 w 3066761"/>
              <a:gd name="connsiteY5" fmla="*/ 2360224 h 2695730"/>
              <a:gd name="connsiteX6" fmla="*/ 1533382 w 3066761"/>
              <a:gd name="connsiteY6" fmla="*/ 2695734 h 2695730"/>
              <a:gd name="connsiteX7" fmla="*/ 521027 w 3066761"/>
              <a:gd name="connsiteY7" fmla="*/ 2360223 h 2695730"/>
              <a:gd name="connsiteX8" fmla="*/ 2 w 3066761"/>
              <a:gd name="connsiteY8" fmla="*/ 1347867 h 2695730"/>
              <a:gd name="connsiteX9" fmla="*/ 0 w 3066761"/>
              <a:gd name="connsiteY9" fmla="*/ 1347865 h 269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6761" h="2695730">
                <a:moveTo>
                  <a:pt x="0" y="1347865"/>
                </a:moveTo>
                <a:cubicBezTo>
                  <a:pt x="1" y="960258"/>
                  <a:pt x="189834" y="591412"/>
                  <a:pt x="521028" y="335511"/>
                </a:cubicBezTo>
                <a:cubicBezTo>
                  <a:pt x="800895" y="119267"/>
                  <a:pt x="1160765" y="2"/>
                  <a:pt x="1533384" y="2"/>
                </a:cubicBezTo>
                <a:cubicBezTo>
                  <a:pt x="1906003" y="2"/>
                  <a:pt x="2265872" y="119269"/>
                  <a:pt x="2545739" y="335513"/>
                </a:cubicBezTo>
                <a:cubicBezTo>
                  <a:pt x="2876932" y="591416"/>
                  <a:pt x="3066764" y="960262"/>
                  <a:pt x="3066764" y="1347869"/>
                </a:cubicBezTo>
                <a:cubicBezTo>
                  <a:pt x="3066764" y="1735476"/>
                  <a:pt x="2876931" y="2104322"/>
                  <a:pt x="2545737" y="2360224"/>
                </a:cubicBezTo>
                <a:cubicBezTo>
                  <a:pt x="2265870" y="2576468"/>
                  <a:pt x="1906001" y="2695734"/>
                  <a:pt x="1533382" y="2695734"/>
                </a:cubicBezTo>
                <a:cubicBezTo>
                  <a:pt x="1160763" y="2695734"/>
                  <a:pt x="800894" y="2576467"/>
                  <a:pt x="521027" y="2360223"/>
                </a:cubicBezTo>
                <a:cubicBezTo>
                  <a:pt x="189834" y="2104321"/>
                  <a:pt x="1" y="1735474"/>
                  <a:pt x="2" y="1347867"/>
                </a:cubicBezTo>
                <a:lnTo>
                  <a:pt x="0" y="1347865"/>
                </a:lnTo>
                <a:close/>
              </a:path>
            </a:pathLst>
          </a:custGeom>
        </p:spPr>
        <p:style>
          <a:lnRef idx="3">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484677" tIns="430340" rIns="484677" bIns="430340" numCol="1" spcCol="1270" anchor="ctr" anchorCtr="0">
            <a:noAutofit/>
          </a:bodyPr>
          <a:lstStyle/>
          <a:p>
            <a:pPr algn="ctr" defTabSz="1244600" fontAlgn="base">
              <a:lnSpc>
                <a:spcPct val="90000"/>
              </a:lnSpc>
              <a:spcBef>
                <a:spcPct val="0"/>
              </a:spcBef>
              <a:spcAft>
                <a:spcPct val="35000"/>
              </a:spcAft>
            </a:pPr>
            <a:r>
              <a:rPr lang="en-US" sz="2800" b="1" dirty="0" smtClean="0">
                <a:solidFill>
                  <a:prstClr val="black"/>
                </a:solidFill>
              </a:rPr>
              <a:t>CAA Boards</a:t>
            </a:r>
            <a:endParaRPr lang="en-US" sz="2800" b="1" dirty="0">
              <a:solidFill>
                <a:prstClr val="black"/>
              </a:solidFill>
            </a:endParaRPr>
          </a:p>
        </p:txBody>
      </p:sp>
      <p:sp>
        <p:nvSpPr>
          <p:cNvPr id="7" name="Freeform 6"/>
          <p:cNvSpPr/>
          <p:nvPr/>
        </p:nvSpPr>
        <p:spPr>
          <a:xfrm>
            <a:off x="3429000" y="990600"/>
            <a:ext cx="1782774" cy="1774648"/>
          </a:xfrm>
          <a:custGeom>
            <a:avLst/>
            <a:gdLst>
              <a:gd name="connsiteX0" fmla="*/ 0 w 1782774"/>
              <a:gd name="connsiteY0" fmla="*/ 887324 h 1774648"/>
              <a:gd name="connsiteX1" fmla="*/ 262524 w 1782774"/>
              <a:gd name="connsiteY1" fmla="*/ 258460 h 1774648"/>
              <a:gd name="connsiteX2" fmla="*/ 891389 w 1782774"/>
              <a:gd name="connsiteY2" fmla="*/ 1 h 1774648"/>
              <a:gd name="connsiteX3" fmla="*/ 1520253 w 1782774"/>
              <a:gd name="connsiteY3" fmla="*/ 258462 h 1774648"/>
              <a:gd name="connsiteX4" fmla="*/ 1782775 w 1782774"/>
              <a:gd name="connsiteY4" fmla="*/ 887327 h 1774648"/>
              <a:gd name="connsiteX5" fmla="*/ 1520252 w 1782774"/>
              <a:gd name="connsiteY5" fmla="*/ 1516192 h 1774648"/>
              <a:gd name="connsiteX6" fmla="*/ 891387 w 1782774"/>
              <a:gd name="connsiteY6" fmla="*/ 1774651 h 1774648"/>
              <a:gd name="connsiteX7" fmla="*/ 262523 w 1782774"/>
              <a:gd name="connsiteY7" fmla="*/ 1516191 h 1774648"/>
              <a:gd name="connsiteX8" fmla="*/ 1 w 1782774"/>
              <a:gd name="connsiteY8" fmla="*/ 887326 h 1774648"/>
              <a:gd name="connsiteX9" fmla="*/ 0 w 1782774"/>
              <a:gd name="connsiteY9" fmla="*/ 887324 h 177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2774" h="1774648">
                <a:moveTo>
                  <a:pt x="0" y="887324"/>
                </a:moveTo>
                <a:cubicBezTo>
                  <a:pt x="0" y="651289"/>
                  <a:pt x="94474" y="424980"/>
                  <a:pt x="262524" y="258460"/>
                </a:cubicBezTo>
                <a:cubicBezTo>
                  <a:pt x="429573" y="92931"/>
                  <a:pt x="655684" y="1"/>
                  <a:pt x="891389" y="1"/>
                </a:cubicBezTo>
                <a:cubicBezTo>
                  <a:pt x="1127094" y="1"/>
                  <a:pt x="1353205" y="92932"/>
                  <a:pt x="1520253" y="258462"/>
                </a:cubicBezTo>
                <a:cubicBezTo>
                  <a:pt x="1688302" y="424983"/>
                  <a:pt x="1782775" y="651292"/>
                  <a:pt x="1782775" y="887327"/>
                </a:cubicBezTo>
                <a:cubicBezTo>
                  <a:pt x="1782775" y="1123362"/>
                  <a:pt x="1688301" y="1349671"/>
                  <a:pt x="1520252" y="1516192"/>
                </a:cubicBezTo>
                <a:cubicBezTo>
                  <a:pt x="1353203" y="1681722"/>
                  <a:pt x="1127092" y="1774652"/>
                  <a:pt x="891387" y="1774651"/>
                </a:cubicBezTo>
                <a:cubicBezTo>
                  <a:pt x="655682" y="1774651"/>
                  <a:pt x="429571" y="1681721"/>
                  <a:pt x="262523" y="1516191"/>
                </a:cubicBezTo>
                <a:cubicBezTo>
                  <a:pt x="94474" y="1349670"/>
                  <a:pt x="1" y="1123362"/>
                  <a:pt x="1" y="887326"/>
                </a:cubicBezTo>
                <a:cubicBezTo>
                  <a:pt x="1" y="887325"/>
                  <a:pt x="0" y="887325"/>
                  <a:pt x="0" y="887324"/>
                </a:cubicBezTo>
                <a:close/>
              </a:path>
            </a:pathLst>
          </a:custGeom>
        </p:spPr>
        <p:style>
          <a:lnRef idx="3">
            <a:schemeClr val="lt1">
              <a:hueOff val="0"/>
              <a:satOff val="0"/>
              <a:lumOff val="0"/>
              <a:alphaOff val="0"/>
            </a:schemeClr>
          </a:lnRef>
          <a:fillRef idx="1">
            <a:schemeClr val="accent2">
              <a:alpha val="50000"/>
              <a:hueOff val="780253"/>
              <a:satOff val="-973"/>
              <a:lumOff val="229"/>
              <a:alphaOff val="0"/>
            </a:schemeClr>
          </a:fillRef>
          <a:effectRef idx="0">
            <a:schemeClr val="accent2">
              <a:alpha val="50000"/>
              <a:hueOff val="780253"/>
              <a:satOff val="-973"/>
              <a:lumOff val="229"/>
              <a:alphaOff val="0"/>
            </a:schemeClr>
          </a:effectRef>
          <a:fontRef idx="minor">
            <a:schemeClr val="tx1"/>
          </a:fontRef>
        </p:style>
        <p:txBody>
          <a:bodyPr spcFirstLastPara="0" vert="horz" wrap="square" lIns="283941" tIns="282751" rIns="283941" bIns="282751" numCol="1" spcCol="1270" anchor="ctr" anchorCtr="0">
            <a:noAutofit/>
          </a:bodyPr>
          <a:lstStyle/>
          <a:p>
            <a:pPr algn="ctr" defTabSz="800100" fontAlgn="base">
              <a:lnSpc>
                <a:spcPct val="90000"/>
              </a:lnSpc>
              <a:spcBef>
                <a:spcPct val="0"/>
              </a:spcBef>
            </a:pPr>
            <a:r>
              <a:rPr lang="en-US" b="1" dirty="0" smtClean="0">
                <a:solidFill>
                  <a:prstClr val="black"/>
                </a:solidFill>
              </a:rPr>
              <a:t>Federal CSBG Act &amp; </a:t>
            </a:r>
            <a:r>
              <a:rPr lang="en-US" b="1" dirty="0" err="1" smtClean="0">
                <a:solidFill>
                  <a:prstClr val="black"/>
                </a:solidFill>
              </a:rPr>
              <a:t>regs</a:t>
            </a:r>
            <a:r>
              <a:rPr lang="en-US" b="1" dirty="0" smtClean="0">
                <a:solidFill>
                  <a:prstClr val="black"/>
                </a:solidFill>
              </a:rPr>
              <a:t> </a:t>
            </a:r>
          </a:p>
          <a:p>
            <a:pPr algn="ctr" defTabSz="800100" fontAlgn="base">
              <a:lnSpc>
                <a:spcPct val="90000"/>
              </a:lnSpc>
              <a:spcBef>
                <a:spcPct val="0"/>
              </a:spcBef>
            </a:pPr>
            <a:r>
              <a:rPr lang="en-US" sz="1600" dirty="0" smtClean="0">
                <a:solidFill>
                  <a:prstClr val="black"/>
                </a:solidFill>
              </a:rPr>
              <a:t>(42 U.S.C. </a:t>
            </a:r>
          </a:p>
          <a:p>
            <a:pPr algn="ctr" defTabSz="800100" fontAlgn="base">
              <a:lnSpc>
                <a:spcPct val="90000"/>
              </a:lnSpc>
              <a:spcBef>
                <a:spcPct val="0"/>
              </a:spcBef>
            </a:pPr>
            <a:r>
              <a:rPr lang="en-US" sz="1600" dirty="0" smtClean="0">
                <a:solidFill>
                  <a:prstClr val="black"/>
                </a:solidFill>
              </a:rPr>
              <a:t>§ 9910)</a:t>
            </a:r>
            <a:endParaRPr lang="en-US" sz="1600" b="1" dirty="0">
              <a:solidFill>
                <a:prstClr val="black"/>
              </a:solidFill>
            </a:endParaRPr>
          </a:p>
        </p:txBody>
      </p:sp>
      <p:sp>
        <p:nvSpPr>
          <p:cNvPr id="8" name="Freeform 7"/>
          <p:cNvSpPr/>
          <p:nvPr/>
        </p:nvSpPr>
        <p:spPr>
          <a:xfrm>
            <a:off x="5121139" y="1752602"/>
            <a:ext cx="2003880" cy="1818775"/>
          </a:xfrm>
          <a:custGeom>
            <a:avLst/>
            <a:gdLst>
              <a:gd name="connsiteX0" fmla="*/ 0 w 2003880"/>
              <a:gd name="connsiteY0" fmla="*/ 909388 h 1818775"/>
              <a:gd name="connsiteX1" fmla="*/ 328558 w 2003880"/>
              <a:gd name="connsiteY1" fmla="*/ 236005 h 1818775"/>
              <a:gd name="connsiteX2" fmla="*/ 1001942 w 2003880"/>
              <a:gd name="connsiteY2" fmla="*/ 1 h 1818775"/>
              <a:gd name="connsiteX3" fmla="*/ 1675325 w 2003880"/>
              <a:gd name="connsiteY3" fmla="*/ 236007 h 1818775"/>
              <a:gd name="connsiteX4" fmla="*/ 2003881 w 2003880"/>
              <a:gd name="connsiteY4" fmla="*/ 909391 h 1818775"/>
              <a:gd name="connsiteX5" fmla="*/ 1675324 w 2003880"/>
              <a:gd name="connsiteY5" fmla="*/ 1582774 h 1818775"/>
              <a:gd name="connsiteX6" fmla="*/ 1001941 w 2003880"/>
              <a:gd name="connsiteY6" fmla="*/ 1818779 h 1818775"/>
              <a:gd name="connsiteX7" fmla="*/ 328558 w 2003880"/>
              <a:gd name="connsiteY7" fmla="*/ 1582773 h 1818775"/>
              <a:gd name="connsiteX8" fmla="*/ 2 w 2003880"/>
              <a:gd name="connsiteY8" fmla="*/ 909389 h 1818775"/>
              <a:gd name="connsiteX9" fmla="*/ 0 w 2003880"/>
              <a:gd name="connsiteY9" fmla="*/ 909388 h 181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3880" h="1818775">
                <a:moveTo>
                  <a:pt x="0" y="909388"/>
                </a:moveTo>
                <a:cubicBezTo>
                  <a:pt x="0" y="652918"/>
                  <a:pt x="119320" y="408373"/>
                  <a:pt x="328558" y="236005"/>
                </a:cubicBezTo>
                <a:cubicBezTo>
                  <a:pt x="512917" y="84133"/>
                  <a:pt x="752970" y="1"/>
                  <a:pt x="1001942" y="1"/>
                </a:cubicBezTo>
                <a:cubicBezTo>
                  <a:pt x="1250914" y="1"/>
                  <a:pt x="1490967" y="84135"/>
                  <a:pt x="1675325" y="236007"/>
                </a:cubicBezTo>
                <a:cubicBezTo>
                  <a:pt x="1884563" y="408375"/>
                  <a:pt x="2003881" y="652921"/>
                  <a:pt x="2003881" y="909391"/>
                </a:cubicBezTo>
                <a:cubicBezTo>
                  <a:pt x="2003881" y="1165861"/>
                  <a:pt x="1884562" y="1410406"/>
                  <a:pt x="1675324" y="1582774"/>
                </a:cubicBezTo>
                <a:cubicBezTo>
                  <a:pt x="1490966" y="1734646"/>
                  <a:pt x="1250912" y="1818779"/>
                  <a:pt x="1001941" y="1818779"/>
                </a:cubicBezTo>
                <a:cubicBezTo>
                  <a:pt x="752969" y="1818779"/>
                  <a:pt x="512916" y="1734646"/>
                  <a:pt x="328558" y="1582773"/>
                </a:cubicBezTo>
                <a:cubicBezTo>
                  <a:pt x="119320" y="1410405"/>
                  <a:pt x="1" y="1165859"/>
                  <a:pt x="2" y="909389"/>
                </a:cubicBezTo>
                <a:cubicBezTo>
                  <a:pt x="1" y="909389"/>
                  <a:pt x="1" y="909388"/>
                  <a:pt x="0" y="909388"/>
                </a:cubicBezTo>
                <a:close/>
              </a:path>
            </a:pathLst>
          </a:custGeom>
        </p:spPr>
        <p:style>
          <a:lnRef idx="3">
            <a:schemeClr val="lt1">
              <a:hueOff val="0"/>
              <a:satOff val="0"/>
              <a:lumOff val="0"/>
              <a:alphaOff val="0"/>
            </a:schemeClr>
          </a:lnRef>
          <a:fillRef idx="1">
            <a:schemeClr val="accent2">
              <a:alpha val="50000"/>
              <a:hueOff val="1560506"/>
              <a:satOff val="-1946"/>
              <a:lumOff val="458"/>
              <a:alphaOff val="0"/>
            </a:schemeClr>
          </a:fillRef>
          <a:effectRef idx="0">
            <a:schemeClr val="accent2">
              <a:alpha val="50000"/>
              <a:hueOff val="1560506"/>
              <a:satOff val="-1946"/>
              <a:lumOff val="458"/>
              <a:alphaOff val="0"/>
            </a:schemeClr>
          </a:effectRef>
          <a:fontRef idx="minor">
            <a:schemeClr val="tx1"/>
          </a:fontRef>
        </p:style>
        <p:txBody>
          <a:bodyPr spcFirstLastPara="0" vert="horz" wrap="square" lIns="316322" tIns="289213" rIns="316322" bIns="289213" numCol="1" spcCol="1270" anchor="ctr" anchorCtr="0">
            <a:noAutofit/>
          </a:bodyPr>
          <a:lstStyle/>
          <a:p>
            <a:pPr algn="ctr" defTabSz="800100" fontAlgn="base">
              <a:lnSpc>
                <a:spcPct val="90000"/>
              </a:lnSpc>
              <a:spcBef>
                <a:spcPct val="0"/>
              </a:spcBef>
            </a:pPr>
            <a:r>
              <a:rPr lang="en-US" dirty="0" smtClean="0">
                <a:solidFill>
                  <a:prstClr val="black"/>
                </a:solidFill>
              </a:rPr>
              <a:t>For some states, </a:t>
            </a:r>
          </a:p>
          <a:p>
            <a:pPr algn="ctr" defTabSz="800100" fontAlgn="base">
              <a:lnSpc>
                <a:spcPct val="90000"/>
              </a:lnSpc>
              <a:spcBef>
                <a:spcPct val="0"/>
              </a:spcBef>
            </a:pPr>
            <a:r>
              <a:rPr lang="en-US" b="1" dirty="0" smtClean="0">
                <a:solidFill>
                  <a:prstClr val="black"/>
                </a:solidFill>
              </a:rPr>
              <a:t>State CSBG statute &amp; </a:t>
            </a:r>
            <a:r>
              <a:rPr lang="en-US" b="1" dirty="0" err="1" smtClean="0">
                <a:solidFill>
                  <a:prstClr val="black"/>
                </a:solidFill>
              </a:rPr>
              <a:t>regs</a:t>
            </a:r>
            <a:endParaRPr lang="en-US" b="1" dirty="0" smtClean="0">
              <a:solidFill>
                <a:prstClr val="black"/>
              </a:solidFill>
            </a:endParaRPr>
          </a:p>
        </p:txBody>
      </p:sp>
      <p:sp>
        <p:nvSpPr>
          <p:cNvPr id="9" name="Freeform 8"/>
          <p:cNvSpPr/>
          <p:nvPr/>
        </p:nvSpPr>
        <p:spPr>
          <a:xfrm>
            <a:off x="5159560" y="3657600"/>
            <a:ext cx="1927038" cy="1972474"/>
          </a:xfrm>
          <a:custGeom>
            <a:avLst/>
            <a:gdLst>
              <a:gd name="connsiteX0" fmla="*/ 0 w 1927038"/>
              <a:gd name="connsiteY0" fmla="*/ 986237 h 1972474"/>
              <a:gd name="connsiteX1" fmla="*/ 274318 w 1927038"/>
              <a:gd name="connsiteY1" fmla="*/ 297035 h 1972474"/>
              <a:gd name="connsiteX2" fmla="*/ 963521 w 1927038"/>
              <a:gd name="connsiteY2" fmla="*/ 2 h 1972474"/>
              <a:gd name="connsiteX3" fmla="*/ 1652723 w 1927038"/>
              <a:gd name="connsiteY3" fmla="*/ 297038 h 1972474"/>
              <a:gd name="connsiteX4" fmla="*/ 1927039 w 1927038"/>
              <a:gd name="connsiteY4" fmla="*/ 986241 h 1972474"/>
              <a:gd name="connsiteX5" fmla="*/ 1652722 w 1927038"/>
              <a:gd name="connsiteY5" fmla="*/ 1675444 h 1972474"/>
              <a:gd name="connsiteX6" fmla="*/ 963519 w 1927038"/>
              <a:gd name="connsiteY6" fmla="*/ 1972478 h 1972474"/>
              <a:gd name="connsiteX7" fmla="*/ 274317 w 1927038"/>
              <a:gd name="connsiteY7" fmla="*/ 1675443 h 1972474"/>
              <a:gd name="connsiteX8" fmla="*/ 1 w 1927038"/>
              <a:gd name="connsiteY8" fmla="*/ 986240 h 1972474"/>
              <a:gd name="connsiteX9" fmla="*/ 0 w 1927038"/>
              <a:gd name="connsiteY9" fmla="*/ 986237 h 197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7038" h="1972474">
                <a:moveTo>
                  <a:pt x="0" y="986237"/>
                </a:moveTo>
                <a:cubicBezTo>
                  <a:pt x="0" y="728650"/>
                  <a:pt x="98457" y="481286"/>
                  <a:pt x="274318" y="297035"/>
                </a:cubicBezTo>
                <a:cubicBezTo>
                  <a:pt x="455616" y="107088"/>
                  <a:pt x="704088" y="1"/>
                  <a:pt x="963521" y="2"/>
                </a:cubicBezTo>
                <a:cubicBezTo>
                  <a:pt x="1222955" y="2"/>
                  <a:pt x="1471426" y="107090"/>
                  <a:pt x="1652723" y="297038"/>
                </a:cubicBezTo>
                <a:cubicBezTo>
                  <a:pt x="1828583" y="481289"/>
                  <a:pt x="1927039" y="728654"/>
                  <a:pt x="1927039" y="986241"/>
                </a:cubicBezTo>
                <a:cubicBezTo>
                  <a:pt x="1927039" y="1243828"/>
                  <a:pt x="1828583" y="1491193"/>
                  <a:pt x="1652722" y="1675444"/>
                </a:cubicBezTo>
                <a:cubicBezTo>
                  <a:pt x="1471424" y="1865392"/>
                  <a:pt x="1222953" y="1972478"/>
                  <a:pt x="963519" y="1972478"/>
                </a:cubicBezTo>
                <a:cubicBezTo>
                  <a:pt x="704085" y="1972478"/>
                  <a:pt x="455614" y="1865391"/>
                  <a:pt x="274317" y="1675443"/>
                </a:cubicBezTo>
                <a:cubicBezTo>
                  <a:pt x="98457" y="1491192"/>
                  <a:pt x="1" y="1243827"/>
                  <a:pt x="1" y="986240"/>
                </a:cubicBezTo>
                <a:cubicBezTo>
                  <a:pt x="1" y="986239"/>
                  <a:pt x="0" y="986238"/>
                  <a:pt x="0" y="986237"/>
                </a:cubicBezTo>
                <a:close/>
              </a:path>
            </a:pathLst>
          </a:custGeom>
        </p:spPr>
        <p:style>
          <a:lnRef idx="3">
            <a:schemeClr val="lt1">
              <a:hueOff val="0"/>
              <a:satOff val="0"/>
              <a:lumOff val="0"/>
              <a:alphaOff val="0"/>
            </a:schemeClr>
          </a:lnRef>
          <a:fillRef idx="1">
            <a:schemeClr val="accent2">
              <a:alpha val="50000"/>
              <a:hueOff val="2340759"/>
              <a:satOff val="-2919"/>
              <a:lumOff val="686"/>
              <a:alphaOff val="0"/>
            </a:schemeClr>
          </a:fillRef>
          <a:effectRef idx="0">
            <a:schemeClr val="accent2">
              <a:alpha val="50000"/>
              <a:hueOff val="2340759"/>
              <a:satOff val="-2919"/>
              <a:lumOff val="686"/>
              <a:alphaOff val="0"/>
            </a:schemeClr>
          </a:effectRef>
          <a:fontRef idx="minor">
            <a:schemeClr val="tx1"/>
          </a:fontRef>
        </p:style>
        <p:txBody>
          <a:bodyPr spcFirstLastPara="0" vert="horz" wrap="square" lIns="302528" tIns="309182" rIns="302528" bIns="309182" numCol="1" spcCol="1270" anchor="ctr" anchorCtr="0">
            <a:noAutofit/>
          </a:bodyPr>
          <a:lstStyle/>
          <a:p>
            <a:pPr algn="ctr" defTabSz="711200" fontAlgn="base">
              <a:lnSpc>
                <a:spcPct val="90000"/>
              </a:lnSpc>
              <a:spcBef>
                <a:spcPct val="0"/>
              </a:spcBef>
            </a:pPr>
            <a:r>
              <a:rPr lang="en-US" sz="1600" dirty="0" smtClean="0">
                <a:solidFill>
                  <a:prstClr val="black"/>
                </a:solidFill>
              </a:rPr>
              <a:t>If applicable, </a:t>
            </a:r>
            <a:r>
              <a:rPr lang="en-US" b="1" dirty="0" smtClean="0">
                <a:solidFill>
                  <a:prstClr val="black"/>
                </a:solidFill>
              </a:rPr>
              <a:t>Head Start Act</a:t>
            </a:r>
          </a:p>
          <a:p>
            <a:pPr algn="ctr" defTabSz="711200" fontAlgn="base">
              <a:lnSpc>
                <a:spcPct val="90000"/>
              </a:lnSpc>
              <a:spcBef>
                <a:spcPct val="0"/>
              </a:spcBef>
            </a:pPr>
            <a:r>
              <a:rPr lang="en-US" sz="1600" dirty="0" smtClean="0">
                <a:solidFill>
                  <a:prstClr val="black"/>
                </a:solidFill>
              </a:rPr>
              <a:t> (42 U.S.C. § 9837(c)(1))  </a:t>
            </a:r>
            <a:endParaRPr lang="en-US" sz="1600" dirty="0">
              <a:solidFill>
                <a:prstClr val="black"/>
              </a:solidFill>
            </a:endParaRPr>
          </a:p>
        </p:txBody>
      </p:sp>
      <p:sp>
        <p:nvSpPr>
          <p:cNvPr id="10" name="Freeform 9"/>
          <p:cNvSpPr/>
          <p:nvPr/>
        </p:nvSpPr>
        <p:spPr>
          <a:xfrm>
            <a:off x="3429000" y="4648200"/>
            <a:ext cx="1981200" cy="1868745"/>
          </a:xfrm>
          <a:custGeom>
            <a:avLst/>
            <a:gdLst>
              <a:gd name="connsiteX0" fmla="*/ 0 w 1962446"/>
              <a:gd name="connsiteY0" fmla="*/ 896698 h 1793395"/>
              <a:gd name="connsiteX1" fmla="*/ 319294 w 1962446"/>
              <a:gd name="connsiteY1" fmla="*/ 234768 h 1793395"/>
              <a:gd name="connsiteX2" fmla="*/ 981225 w 1962446"/>
              <a:gd name="connsiteY2" fmla="*/ 1 h 1793395"/>
              <a:gd name="connsiteX3" fmla="*/ 1643155 w 1962446"/>
              <a:gd name="connsiteY3" fmla="*/ 234770 h 1793395"/>
              <a:gd name="connsiteX4" fmla="*/ 1962447 w 1962446"/>
              <a:gd name="connsiteY4" fmla="*/ 896701 h 1793395"/>
              <a:gd name="connsiteX5" fmla="*/ 1643154 w 1962446"/>
              <a:gd name="connsiteY5" fmla="*/ 1558631 h 1793395"/>
              <a:gd name="connsiteX6" fmla="*/ 981224 w 1962446"/>
              <a:gd name="connsiteY6" fmla="*/ 1793399 h 1793395"/>
              <a:gd name="connsiteX7" fmla="*/ 319294 w 1962446"/>
              <a:gd name="connsiteY7" fmla="*/ 1558631 h 1793395"/>
              <a:gd name="connsiteX8" fmla="*/ 2 w 1962446"/>
              <a:gd name="connsiteY8" fmla="*/ 896700 h 1793395"/>
              <a:gd name="connsiteX9" fmla="*/ 0 w 1962446"/>
              <a:gd name="connsiteY9" fmla="*/ 896698 h 179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2446" h="1793395">
                <a:moveTo>
                  <a:pt x="0" y="896698"/>
                </a:moveTo>
                <a:cubicBezTo>
                  <a:pt x="0" y="644871"/>
                  <a:pt x="115875" y="404650"/>
                  <a:pt x="319294" y="234768"/>
                </a:cubicBezTo>
                <a:cubicBezTo>
                  <a:pt x="500132" y="83744"/>
                  <a:pt x="736248" y="1"/>
                  <a:pt x="981225" y="1"/>
                </a:cubicBezTo>
                <a:cubicBezTo>
                  <a:pt x="1226201" y="1"/>
                  <a:pt x="1462317" y="83745"/>
                  <a:pt x="1643155" y="234770"/>
                </a:cubicBezTo>
                <a:cubicBezTo>
                  <a:pt x="1846573" y="404652"/>
                  <a:pt x="1962447" y="644873"/>
                  <a:pt x="1962447" y="896701"/>
                </a:cubicBezTo>
                <a:cubicBezTo>
                  <a:pt x="1962447" y="1148528"/>
                  <a:pt x="1846572" y="1388749"/>
                  <a:pt x="1643154" y="1558631"/>
                </a:cubicBezTo>
                <a:cubicBezTo>
                  <a:pt x="1462316" y="1709655"/>
                  <a:pt x="1226200" y="1793399"/>
                  <a:pt x="981224" y="1793399"/>
                </a:cubicBezTo>
                <a:cubicBezTo>
                  <a:pt x="736248" y="1793399"/>
                  <a:pt x="500132" y="1709655"/>
                  <a:pt x="319294" y="1558631"/>
                </a:cubicBezTo>
                <a:cubicBezTo>
                  <a:pt x="115876" y="1388749"/>
                  <a:pt x="1" y="1148528"/>
                  <a:pt x="2" y="896700"/>
                </a:cubicBezTo>
                <a:lnTo>
                  <a:pt x="0" y="896698"/>
                </a:lnTo>
                <a:close/>
              </a:path>
            </a:pathLst>
          </a:custGeom>
        </p:spPr>
        <p:style>
          <a:lnRef idx="3">
            <a:schemeClr val="lt1">
              <a:hueOff val="0"/>
              <a:satOff val="0"/>
              <a:lumOff val="0"/>
              <a:alphaOff val="0"/>
            </a:schemeClr>
          </a:lnRef>
          <a:fillRef idx="1">
            <a:schemeClr val="accent2">
              <a:alpha val="50000"/>
              <a:hueOff val="3121013"/>
              <a:satOff val="-3893"/>
              <a:lumOff val="915"/>
              <a:alphaOff val="0"/>
            </a:schemeClr>
          </a:fillRef>
          <a:effectRef idx="0">
            <a:schemeClr val="accent2">
              <a:alpha val="50000"/>
              <a:hueOff val="3121013"/>
              <a:satOff val="-3893"/>
              <a:lumOff val="915"/>
              <a:alphaOff val="0"/>
            </a:schemeClr>
          </a:effectRef>
          <a:fontRef idx="minor">
            <a:schemeClr val="tx1"/>
          </a:fontRef>
        </p:style>
        <p:txBody>
          <a:bodyPr spcFirstLastPara="0" vert="horz" wrap="square" lIns="310254" tIns="285496" rIns="310254" bIns="285496" numCol="1" spcCol="1270" anchor="ctr" anchorCtr="0">
            <a:noAutofit/>
          </a:bodyPr>
          <a:lstStyle/>
          <a:p>
            <a:pPr algn="ctr" defTabSz="800100" fontAlgn="base">
              <a:lnSpc>
                <a:spcPct val="90000"/>
              </a:lnSpc>
              <a:spcBef>
                <a:spcPct val="0"/>
              </a:spcBef>
            </a:pPr>
            <a:r>
              <a:rPr lang="en-US" b="1" dirty="0" smtClean="0">
                <a:solidFill>
                  <a:prstClr val="black"/>
                </a:solidFill>
              </a:rPr>
              <a:t>State Nonprofit Corp. Act</a:t>
            </a:r>
          </a:p>
        </p:txBody>
      </p:sp>
      <p:sp>
        <p:nvSpPr>
          <p:cNvPr id="11" name="Freeform 10"/>
          <p:cNvSpPr/>
          <p:nvPr/>
        </p:nvSpPr>
        <p:spPr>
          <a:xfrm>
            <a:off x="1676400" y="3657600"/>
            <a:ext cx="1952480" cy="1906223"/>
          </a:xfrm>
          <a:custGeom>
            <a:avLst/>
            <a:gdLst>
              <a:gd name="connsiteX0" fmla="*/ 0 w 1952480"/>
              <a:gd name="connsiteY0" fmla="*/ 953112 h 1906223"/>
              <a:gd name="connsiteX1" fmla="*/ 294259 w 1952480"/>
              <a:gd name="connsiteY1" fmla="*/ 271130 h 1906223"/>
              <a:gd name="connsiteX2" fmla="*/ 976242 w 1952480"/>
              <a:gd name="connsiteY2" fmla="*/ 1 h 1906223"/>
              <a:gd name="connsiteX3" fmla="*/ 1658224 w 1952480"/>
              <a:gd name="connsiteY3" fmla="*/ 271132 h 1906223"/>
              <a:gd name="connsiteX4" fmla="*/ 1952481 w 1952480"/>
              <a:gd name="connsiteY4" fmla="*/ 953115 h 1906223"/>
              <a:gd name="connsiteX5" fmla="*/ 1658223 w 1952480"/>
              <a:gd name="connsiteY5" fmla="*/ 1635097 h 1906223"/>
              <a:gd name="connsiteX6" fmla="*/ 976241 w 1952480"/>
              <a:gd name="connsiteY6" fmla="*/ 1906227 h 1906223"/>
              <a:gd name="connsiteX7" fmla="*/ 294259 w 1952480"/>
              <a:gd name="connsiteY7" fmla="*/ 1635096 h 1906223"/>
              <a:gd name="connsiteX8" fmla="*/ 2 w 1952480"/>
              <a:gd name="connsiteY8" fmla="*/ 953114 h 1906223"/>
              <a:gd name="connsiteX9" fmla="*/ 0 w 1952480"/>
              <a:gd name="connsiteY9" fmla="*/ 953112 h 190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480" h="1906223">
                <a:moveTo>
                  <a:pt x="0" y="953112"/>
                </a:moveTo>
                <a:cubicBezTo>
                  <a:pt x="0" y="696370"/>
                  <a:pt x="106094" y="450485"/>
                  <a:pt x="294259" y="271130"/>
                </a:cubicBezTo>
                <a:cubicBezTo>
                  <a:pt x="476621" y="97306"/>
                  <a:pt x="721379" y="0"/>
                  <a:pt x="976242" y="1"/>
                </a:cubicBezTo>
                <a:cubicBezTo>
                  <a:pt x="1231104" y="1"/>
                  <a:pt x="1475862" y="97308"/>
                  <a:pt x="1658224" y="271132"/>
                </a:cubicBezTo>
                <a:cubicBezTo>
                  <a:pt x="1846389" y="450487"/>
                  <a:pt x="1952482" y="696372"/>
                  <a:pt x="1952481" y="953115"/>
                </a:cubicBezTo>
                <a:cubicBezTo>
                  <a:pt x="1952481" y="1209857"/>
                  <a:pt x="1846388" y="1455742"/>
                  <a:pt x="1658223" y="1635097"/>
                </a:cubicBezTo>
                <a:cubicBezTo>
                  <a:pt x="1475861" y="1808921"/>
                  <a:pt x="1231103" y="1906227"/>
                  <a:pt x="976241" y="1906227"/>
                </a:cubicBezTo>
                <a:cubicBezTo>
                  <a:pt x="721379" y="1906227"/>
                  <a:pt x="476621" y="1808920"/>
                  <a:pt x="294259" y="1635096"/>
                </a:cubicBezTo>
                <a:cubicBezTo>
                  <a:pt x="106094" y="1455741"/>
                  <a:pt x="1" y="1209856"/>
                  <a:pt x="2" y="953114"/>
                </a:cubicBezTo>
                <a:lnTo>
                  <a:pt x="0" y="953112"/>
                </a:lnTo>
                <a:close/>
              </a:path>
            </a:pathLst>
          </a:custGeom>
        </p:spPr>
        <p:style>
          <a:lnRef idx="3">
            <a:schemeClr val="lt1">
              <a:hueOff val="0"/>
              <a:satOff val="0"/>
              <a:lumOff val="0"/>
              <a:alphaOff val="0"/>
            </a:schemeClr>
          </a:lnRef>
          <a:fillRef idx="1">
            <a:schemeClr val="accent2">
              <a:alpha val="50000"/>
              <a:hueOff val="3901266"/>
              <a:satOff val="-4866"/>
              <a:lumOff val="1144"/>
              <a:alphaOff val="0"/>
            </a:schemeClr>
          </a:fillRef>
          <a:effectRef idx="0">
            <a:schemeClr val="accent2">
              <a:alpha val="50000"/>
              <a:hueOff val="3901266"/>
              <a:satOff val="-4866"/>
              <a:lumOff val="1144"/>
              <a:alphaOff val="0"/>
            </a:schemeClr>
          </a:effectRef>
          <a:fontRef idx="minor">
            <a:schemeClr val="tx1"/>
          </a:fontRef>
        </p:style>
        <p:txBody>
          <a:bodyPr spcFirstLastPara="0" vert="horz" wrap="square" lIns="308794" tIns="302020" rIns="308794" bIns="302020" numCol="1" spcCol="1270" anchor="ctr" anchorCtr="0">
            <a:noAutofit/>
          </a:bodyPr>
          <a:lstStyle/>
          <a:p>
            <a:pPr algn="ctr" defTabSz="800100" fontAlgn="base">
              <a:lnSpc>
                <a:spcPct val="90000"/>
              </a:lnSpc>
              <a:spcBef>
                <a:spcPct val="0"/>
              </a:spcBef>
              <a:spcAft>
                <a:spcPct val="35000"/>
              </a:spcAft>
            </a:pPr>
            <a:r>
              <a:rPr lang="en-US" dirty="0" smtClean="0">
                <a:solidFill>
                  <a:prstClr val="black"/>
                </a:solidFill>
              </a:rPr>
              <a:t>CAA’s </a:t>
            </a:r>
            <a:br>
              <a:rPr lang="en-US" dirty="0" smtClean="0">
                <a:solidFill>
                  <a:prstClr val="black"/>
                </a:solidFill>
              </a:rPr>
            </a:br>
            <a:r>
              <a:rPr lang="en-US" b="1" dirty="0" smtClean="0">
                <a:solidFill>
                  <a:prstClr val="black"/>
                </a:solidFill>
              </a:rPr>
              <a:t>Articles of Incorporation </a:t>
            </a:r>
            <a:r>
              <a:rPr lang="en-US" dirty="0" smtClean="0">
                <a:solidFill>
                  <a:prstClr val="black"/>
                </a:solidFill>
              </a:rPr>
              <a:t>&amp; </a:t>
            </a:r>
            <a:r>
              <a:rPr lang="en-US" b="1" dirty="0" smtClean="0">
                <a:solidFill>
                  <a:prstClr val="black"/>
                </a:solidFill>
              </a:rPr>
              <a:t>Bylaws</a:t>
            </a:r>
            <a:endParaRPr lang="en-US" dirty="0">
              <a:solidFill>
                <a:prstClr val="black"/>
              </a:solidFill>
            </a:endParaRPr>
          </a:p>
        </p:txBody>
      </p:sp>
      <p:sp>
        <p:nvSpPr>
          <p:cNvPr id="12" name="Freeform 11"/>
          <p:cNvSpPr/>
          <p:nvPr/>
        </p:nvSpPr>
        <p:spPr>
          <a:xfrm>
            <a:off x="1676400" y="1752600"/>
            <a:ext cx="1875638" cy="1818775"/>
          </a:xfrm>
          <a:custGeom>
            <a:avLst/>
            <a:gdLst>
              <a:gd name="connsiteX0" fmla="*/ 0 w 1875638"/>
              <a:gd name="connsiteY0" fmla="*/ 909388 h 1818775"/>
              <a:gd name="connsiteX1" fmla="*/ 284966 w 1875638"/>
              <a:gd name="connsiteY1" fmla="*/ 256534 h 1818775"/>
              <a:gd name="connsiteX2" fmla="*/ 937821 w 1875638"/>
              <a:gd name="connsiteY2" fmla="*/ 1 h 1818775"/>
              <a:gd name="connsiteX3" fmla="*/ 1590675 w 1875638"/>
              <a:gd name="connsiteY3" fmla="*/ 256536 h 1818775"/>
              <a:gd name="connsiteX4" fmla="*/ 1875639 w 1875638"/>
              <a:gd name="connsiteY4" fmla="*/ 909391 h 1818775"/>
              <a:gd name="connsiteX5" fmla="*/ 1590674 w 1875638"/>
              <a:gd name="connsiteY5" fmla="*/ 1562245 h 1818775"/>
              <a:gd name="connsiteX6" fmla="*/ 937819 w 1875638"/>
              <a:gd name="connsiteY6" fmla="*/ 1818779 h 1818775"/>
              <a:gd name="connsiteX7" fmla="*/ 284965 w 1875638"/>
              <a:gd name="connsiteY7" fmla="*/ 1562245 h 1818775"/>
              <a:gd name="connsiteX8" fmla="*/ 1 w 1875638"/>
              <a:gd name="connsiteY8" fmla="*/ 909390 h 1818775"/>
              <a:gd name="connsiteX9" fmla="*/ 0 w 1875638"/>
              <a:gd name="connsiteY9" fmla="*/ 909388 h 181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5638" h="1818775">
                <a:moveTo>
                  <a:pt x="0" y="909388"/>
                </a:moveTo>
                <a:cubicBezTo>
                  <a:pt x="0" y="663350"/>
                  <a:pt x="102811" y="427811"/>
                  <a:pt x="284966" y="256534"/>
                </a:cubicBezTo>
                <a:cubicBezTo>
                  <a:pt x="459939" y="92009"/>
                  <a:pt x="694093" y="1"/>
                  <a:pt x="937821" y="1"/>
                </a:cubicBezTo>
                <a:cubicBezTo>
                  <a:pt x="1181549" y="1"/>
                  <a:pt x="1415702" y="92010"/>
                  <a:pt x="1590675" y="256536"/>
                </a:cubicBezTo>
                <a:cubicBezTo>
                  <a:pt x="1772829" y="427814"/>
                  <a:pt x="1875639" y="663353"/>
                  <a:pt x="1875639" y="909391"/>
                </a:cubicBezTo>
                <a:cubicBezTo>
                  <a:pt x="1875639" y="1155429"/>
                  <a:pt x="1772828" y="1390968"/>
                  <a:pt x="1590674" y="1562245"/>
                </a:cubicBezTo>
                <a:cubicBezTo>
                  <a:pt x="1415701" y="1726770"/>
                  <a:pt x="1181547" y="1818779"/>
                  <a:pt x="937819" y="1818779"/>
                </a:cubicBezTo>
                <a:cubicBezTo>
                  <a:pt x="694091" y="1818779"/>
                  <a:pt x="459938" y="1726770"/>
                  <a:pt x="284965" y="1562245"/>
                </a:cubicBezTo>
                <a:cubicBezTo>
                  <a:pt x="102811" y="1390967"/>
                  <a:pt x="1" y="1155429"/>
                  <a:pt x="1" y="909390"/>
                </a:cubicBezTo>
                <a:cubicBezTo>
                  <a:pt x="1" y="909389"/>
                  <a:pt x="0" y="909389"/>
                  <a:pt x="0" y="909388"/>
                </a:cubicBezTo>
                <a:close/>
              </a:path>
            </a:pathLst>
          </a:custGeom>
        </p:spPr>
        <p:style>
          <a:lnRef idx="3">
            <a:schemeClr val="lt1">
              <a:hueOff val="0"/>
              <a:satOff val="0"/>
              <a:lumOff val="0"/>
              <a:alphaOff val="0"/>
            </a:schemeClr>
          </a:lnRef>
          <a:fillRef idx="1">
            <a:schemeClr val="accent2">
              <a:alpha val="50000"/>
              <a:hueOff val="4681519"/>
              <a:satOff val="-5839"/>
              <a:lumOff val="1373"/>
              <a:alphaOff val="0"/>
            </a:schemeClr>
          </a:fillRef>
          <a:effectRef idx="0">
            <a:schemeClr val="accent2">
              <a:alpha val="50000"/>
              <a:hueOff val="4681519"/>
              <a:satOff val="-5839"/>
              <a:lumOff val="1373"/>
              <a:alphaOff val="0"/>
            </a:schemeClr>
          </a:effectRef>
          <a:fontRef idx="minor">
            <a:schemeClr val="tx1"/>
          </a:fontRef>
        </p:style>
        <p:txBody>
          <a:bodyPr spcFirstLastPara="0" vert="horz" wrap="square" lIns="297541" tIns="289213" rIns="297541" bIns="289213" numCol="1" spcCol="1270" anchor="ctr" anchorCtr="0">
            <a:noAutofit/>
          </a:bodyPr>
          <a:lstStyle/>
          <a:p>
            <a:pPr algn="ctr" defTabSz="800100" fontAlgn="base">
              <a:lnSpc>
                <a:spcPct val="90000"/>
              </a:lnSpc>
              <a:spcBef>
                <a:spcPct val="0"/>
              </a:spcBef>
              <a:spcAft>
                <a:spcPct val="35000"/>
              </a:spcAft>
            </a:pPr>
            <a:r>
              <a:rPr lang="en-US" b="1" dirty="0" smtClean="0">
                <a:solidFill>
                  <a:prstClr val="black"/>
                </a:solidFill>
              </a:rPr>
              <a:t>CSBG contract with state </a:t>
            </a:r>
            <a:endParaRPr lang="en-US" dirty="0">
              <a:solidFill>
                <a:prstClr val="black"/>
              </a:solidFill>
            </a:endParaRPr>
          </a:p>
        </p:txBody>
      </p:sp>
    </p:spTree>
    <p:extLst>
      <p:ext uri="{BB962C8B-B14F-4D97-AF65-F5344CB8AC3E}">
        <p14:creationId xmlns:p14="http://schemas.microsoft.com/office/powerpoint/2010/main" val="967466287"/>
      </p:ext>
    </p:extLst>
  </p:cSld>
  <p:clrMapOvr>
    <a:masterClrMapping/>
  </p:clrMapOvr>
  <p:transition>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58895" y="1524000"/>
            <a:ext cx="2638499" cy="4572000"/>
            <a:chOff x="458895" y="1524000"/>
            <a:chExt cx="2638499" cy="4572000"/>
          </a:xfrm>
        </p:grpSpPr>
        <p:sp>
          <p:nvSpPr>
            <p:cNvPr id="6" name="Freeform 5"/>
            <p:cNvSpPr/>
            <p:nvPr/>
          </p:nvSpPr>
          <p:spPr>
            <a:xfrm>
              <a:off x="458895" y="1524000"/>
              <a:ext cx="2638499" cy="4572000"/>
            </a:xfrm>
            <a:custGeom>
              <a:avLst/>
              <a:gdLst>
                <a:gd name="connsiteX0" fmla="*/ 0 w 2638499"/>
                <a:gd name="connsiteY0" fmla="*/ 263850 h 4572000"/>
                <a:gd name="connsiteX1" fmla="*/ 77280 w 2638499"/>
                <a:gd name="connsiteY1" fmla="*/ 77280 h 4572000"/>
                <a:gd name="connsiteX2" fmla="*/ 263850 w 2638499"/>
                <a:gd name="connsiteY2" fmla="*/ 0 h 4572000"/>
                <a:gd name="connsiteX3" fmla="*/ 2374649 w 2638499"/>
                <a:gd name="connsiteY3" fmla="*/ 0 h 4572000"/>
                <a:gd name="connsiteX4" fmla="*/ 2561219 w 2638499"/>
                <a:gd name="connsiteY4" fmla="*/ 77280 h 4572000"/>
                <a:gd name="connsiteX5" fmla="*/ 2638499 w 2638499"/>
                <a:gd name="connsiteY5" fmla="*/ 263850 h 4572000"/>
                <a:gd name="connsiteX6" fmla="*/ 2638499 w 2638499"/>
                <a:gd name="connsiteY6" fmla="*/ 4308150 h 4572000"/>
                <a:gd name="connsiteX7" fmla="*/ 2561219 w 2638499"/>
                <a:gd name="connsiteY7" fmla="*/ 4494720 h 4572000"/>
                <a:gd name="connsiteX8" fmla="*/ 2374649 w 2638499"/>
                <a:gd name="connsiteY8" fmla="*/ 4572000 h 4572000"/>
                <a:gd name="connsiteX9" fmla="*/ 263850 w 2638499"/>
                <a:gd name="connsiteY9" fmla="*/ 4572000 h 4572000"/>
                <a:gd name="connsiteX10" fmla="*/ 77280 w 2638499"/>
                <a:gd name="connsiteY10" fmla="*/ 4494720 h 4572000"/>
                <a:gd name="connsiteX11" fmla="*/ 0 w 2638499"/>
                <a:gd name="connsiteY11" fmla="*/ 4308150 h 4572000"/>
                <a:gd name="connsiteX12" fmla="*/ 0 w 2638499"/>
                <a:gd name="connsiteY12" fmla="*/ 26385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8499" h="4572000">
                  <a:moveTo>
                    <a:pt x="0" y="263850"/>
                  </a:moveTo>
                  <a:cubicBezTo>
                    <a:pt x="0" y="193873"/>
                    <a:pt x="27799" y="126761"/>
                    <a:pt x="77280" y="77280"/>
                  </a:cubicBezTo>
                  <a:cubicBezTo>
                    <a:pt x="126762" y="27799"/>
                    <a:pt x="193873" y="0"/>
                    <a:pt x="263850" y="0"/>
                  </a:cubicBezTo>
                  <a:lnTo>
                    <a:pt x="2374649" y="0"/>
                  </a:lnTo>
                  <a:cubicBezTo>
                    <a:pt x="2444626" y="0"/>
                    <a:pt x="2511738" y="27799"/>
                    <a:pt x="2561219" y="77280"/>
                  </a:cubicBezTo>
                  <a:cubicBezTo>
                    <a:pt x="2610700" y="126762"/>
                    <a:pt x="2638499" y="193873"/>
                    <a:pt x="2638499" y="263850"/>
                  </a:cubicBezTo>
                  <a:lnTo>
                    <a:pt x="2638499" y="4308150"/>
                  </a:lnTo>
                  <a:cubicBezTo>
                    <a:pt x="2638499" y="4378127"/>
                    <a:pt x="2610701" y="4445239"/>
                    <a:pt x="2561219" y="4494720"/>
                  </a:cubicBezTo>
                  <a:cubicBezTo>
                    <a:pt x="2511737" y="4544201"/>
                    <a:pt x="2444626" y="4572000"/>
                    <a:pt x="2374649" y="4572000"/>
                  </a:cubicBezTo>
                  <a:lnTo>
                    <a:pt x="263850" y="4572000"/>
                  </a:lnTo>
                  <a:cubicBezTo>
                    <a:pt x="193873" y="4572000"/>
                    <a:pt x="126761" y="4544201"/>
                    <a:pt x="77280" y="4494720"/>
                  </a:cubicBezTo>
                  <a:cubicBezTo>
                    <a:pt x="27799" y="4445238"/>
                    <a:pt x="0" y="4378127"/>
                    <a:pt x="0" y="4308150"/>
                  </a:cubicBezTo>
                  <a:lnTo>
                    <a:pt x="0" y="26385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70688" tIns="1999488" rIns="170688" bIns="1085088" numCol="1" spcCol="1270" anchor="ctr" anchorCtr="0">
              <a:noAutofit/>
            </a:bodyPr>
            <a:lstStyle/>
            <a:p>
              <a:pPr algn="ctr" defTabSz="1066800" fontAlgn="base">
                <a:lnSpc>
                  <a:spcPct val="90000"/>
                </a:lnSpc>
                <a:spcBef>
                  <a:spcPct val="0"/>
                </a:spcBef>
                <a:spcAft>
                  <a:spcPct val="35000"/>
                </a:spcAft>
              </a:pPr>
              <a:r>
                <a:rPr lang="en-US" sz="2400" b="1" dirty="0" smtClean="0">
                  <a:solidFill>
                    <a:srgbClr val="FFFF00"/>
                  </a:solidFill>
                </a:rPr>
                <a:t>Reduce</a:t>
              </a:r>
              <a:r>
                <a:rPr lang="en-US" sz="2400" dirty="0" smtClean="0">
                  <a:solidFill>
                    <a:prstClr val="white"/>
                  </a:solidFill>
                </a:rPr>
                <a:t> poverty</a:t>
              </a:r>
              <a:endParaRPr lang="en-US" sz="2400" dirty="0">
                <a:solidFill>
                  <a:prstClr val="white"/>
                </a:solidFill>
              </a:endParaRPr>
            </a:p>
          </p:txBody>
        </p:sp>
        <p:sp>
          <p:nvSpPr>
            <p:cNvPr id="7" name="Oval 6"/>
            <p:cNvSpPr/>
            <p:nvPr/>
          </p:nvSpPr>
          <p:spPr>
            <a:xfrm>
              <a:off x="1016907" y="1798320"/>
              <a:ext cx="1522476" cy="1522476"/>
            </a:xfrm>
            <a:prstGeom prst="ellipse">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grpSp>
      <p:grpSp>
        <p:nvGrpSpPr>
          <p:cNvPr id="14" name="Group 13"/>
          <p:cNvGrpSpPr/>
          <p:nvPr/>
        </p:nvGrpSpPr>
        <p:grpSpPr>
          <a:xfrm>
            <a:off x="3176550" y="1524000"/>
            <a:ext cx="2638499" cy="4572000"/>
            <a:chOff x="3176550" y="1524000"/>
            <a:chExt cx="2638499" cy="4572000"/>
          </a:xfrm>
        </p:grpSpPr>
        <p:sp>
          <p:nvSpPr>
            <p:cNvPr id="8" name="Freeform 7"/>
            <p:cNvSpPr/>
            <p:nvPr/>
          </p:nvSpPr>
          <p:spPr>
            <a:xfrm>
              <a:off x="3176550" y="1524000"/>
              <a:ext cx="2638499" cy="4572000"/>
            </a:xfrm>
            <a:custGeom>
              <a:avLst/>
              <a:gdLst>
                <a:gd name="connsiteX0" fmla="*/ 0 w 2638499"/>
                <a:gd name="connsiteY0" fmla="*/ 263850 h 4572000"/>
                <a:gd name="connsiteX1" fmla="*/ 77280 w 2638499"/>
                <a:gd name="connsiteY1" fmla="*/ 77280 h 4572000"/>
                <a:gd name="connsiteX2" fmla="*/ 263850 w 2638499"/>
                <a:gd name="connsiteY2" fmla="*/ 0 h 4572000"/>
                <a:gd name="connsiteX3" fmla="*/ 2374649 w 2638499"/>
                <a:gd name="connsiteY3" fmla="*/ 0 h 4572000"/>
                <a:gd name="connsiteX4" fmla="*/ 2561219 w 2638499"/>
                <a:gd name="connsiteY4" fmla="*/ 77280 h 4572000"/>
                <a:gd name="connsiteX5" fmla="*/ 2638499 w 2638499"/>
                <a:gd name="connsiteY5" fmla="*/ 263850 h 4572000"/>
                <a:gd name="connsiteX6" fmla="*/ 2638499 w 2638499"/>
                <a:gd name="connsiteY6" fmla="*/ 4308150 h 4572000"/>
                <a:gd name="connsiteX7" fmla="*/ 2561219 w 2638499"/>
                <a:gd name="connsiteY7" fmla="*/ 4494720 h 4572000"/>
                <a:gd name="connsiteX8" fmla="*/ 2374649 w 2638499"/>
                <a:gd name="connsiteY8" fmla="*/ 4572000 h 4572000"/>
                <a:gd name="connsiteX9" fmla="*/ 263850 w 2638499"/>
                <a:gd name="connsiteY9" fmla="*/ 4572000 h 4572000"/>
                <a:gd name="connsiteX10" fmla="*/ 77280 w 2638499"/>
                <a:gd name="connsiteY10" fmla="*/ 4494720 h 4572000"/>
                <a:gd name="connsiteX11" fmla="*/ 0 w 2638499"/>
                <a:gd name="connsiteY11" fmla="*/ 4308150 h 4572000"/>
                <a:gd name="connsiteX12" fmla="*/ 0 w 2638499"/>
                <a:gd name="connsiteY12" fmla="*/ 26385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8499" h="4572000">
                  <a:moveTo>
                    <a:pt x="0" y="263850"/>
                  </a:moveTo>
                  <a:cubicBezTo>
                    <a:pt x="0" y="193873"/>
                    <a:pt x="27799" y="126761"/>
                    <a:pt x="77280" y="77280"/>
                  </a:cubicBezTo>
                  <a:cubicBezTo>
                    <a:pt x="126762" y="27799"/>
                    <a:pt x="193873" y="0"/>
                    <a:pt x="263850" y="0"/>
                  </a:cubicBezTo>
                  <a:lnTo>
                    <a:pt x="2374649" y="0"/>
                  </a:lnTo>
                  <a:cubicBezTo>
                    <a:pt x="2444626" y="0"/>
                    <a:pt x="2511738" y="27799"/>
                    <a:pt x="2561219" y="77280"/>
                  </a:cubicBezTo>
                  <a:cubicBezTo>
                    <a:pt x="2610700" y="126762"/>
                    <a:pt x="2638499" y="193873"/>
                    <a:pt x="2638499" y="263850"/>
                  </a:cubicBezTo>
                  <a:lnTo>
                    <a:pt x="2638499" y="4308150"/>
                  </a:lnTo>
                  <a:cubicBezTo>
                    <a:pt x="2638499" y="4378127"/>
                    <a:pt x="2610701" y="4445239"/>
                    <a:pt x="2561219" y="4494720"/>
                  </a:cubicBezTo>
                  <a:cubicBezTo>
                    <a:pt x="2511737" y="4544201"/>
                    <a:pt x="2444626" y="4572000"/>
                    <a:pt x="2374649" y="4572000"/>
                  </a:cubicBezTo>
                  <a:lnTo>
                    <a:pt x="263850" y="4572000"/>
                  </a:lnTo>
                  <a:cubicBezTo>
                    <a:pt x="193873" y="4572000"/>
                    <a:pt x="126761" y="4544201"/>
                    <a:pt x="77280" y="4494720"/>
                  </a:cubicBezTo>
                  <a:cubicBezTo>
                    <a:pt x="27799" y="4445238"/>
                    <a:pt x="0" y="4378127"/>
                    <a:pt x="0" y="4308150"/>
                  </a:cubicBezTo>
                  <a:lnTo>
                    <a:pt x="0" y="263850"/>
                  </a:lnTo>
                  <a:close/>
                </a:path>
              </a:pathLst>
            </a:custGeom>
          </p:spPr>
          <p:style>
            <a:lnRef idx="2">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spcFirstLastPara="0" vert="horz" wrap="square" lIns="170688" tIns="1999488" rIns="170688" bIns="1085088" numCol="1" spcCol="1270" anchor="ctr" anchorCtr="0">
              <a:noAutofit/>
            </a:bodyPr>
            <a:lstStyle/>
            <a:p>
              <a:pPr algn="ctr" defTabSz="1066800" fontAlgn="base">
                <a:lnSpc>
                  <a:spcPct val="90000"/>
                </a:lnSpc>
                <a:spcBef>
                  <a:spcPct val="0"/>
                </a:spcBef>
                <a:spcAft>
                  <a:spcPct val="35000"/>
                </a:spcAft>
              </a:pPr>
              <a:r>
                <a:rPr lang="en-US" sz="2400" b="1" dirty="0" smtClean="0">
                  <a:solidFill>
                    <a:srgbClr val="FFFF00"/>
                  </a:solidFill>
                </a:rPr>
                <a:t>Revitalize</a:t>
              </a:r>
              <a:r>
                <a:rPr lang="en-US" sz="2400" dirty="0" smtClean="0">
                  <a:solidFill>
                    <a:prstClr val="white"/>
                  </a:solidFill>
                </a:rPr>
                <a:t> low-income communities</a:t>
              </a:r>
              <a:endParaRPr lang="en-US" sz="2400" dirty="0">
                <a:solidFill>
                  <a:prstClr val="white"/>
                </a:solidFill>
              </a:endParaRPr>
            </a:p>
          </p:txBody>
        </p:sp>
        <p:sp>
          <p:nvSpPr>
            <p:cNvPr id="9" name="Oval 8"/>
            <p:cNvSpPr/>
            <p:nvPr/>
          </p:nvSpPr>
          <p:spPr>
            <a:xfrm>
              <a:off x="3734562" y="1798320"/>
              <a:ext cx="1522476" cy="1522476"/>
            </a:xfrm>
            <a:prstGeom prst="ellipse">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4">
                <a:tint val="50000"/>
                <a:hueOff val="-1990639"/>
                <a:satOff val="11305"/>
                <a:lumOff val="897"/>
                <a:alphaOff val="0"/>
              </a:schemeClr>
            </a:effectRef>
            <a:fontRef idx="minor">
              <a:schemeClr val="lt1">
                <a:hueOff val="0"/>
                <a:satOff val="0"/>
                <a:lumOff val="0"/>
                <a:alphaOff val="0"/>
              </a:schemeClr>
            </a:fontRef>
          </p:style>
        </p:sp>
      </p:grpSp>
      <p:grpSp>
        <p:nvGrpSpPr>
          <p:cNvPr id="15" name="Group 14"/>
          <p:cNvGrpSpPr/>
          <p:nvPr/>
        </p:nvGrpSpPr>
        <p:grpSpPr>
          <a:xfrm>
            <a:off x="5894204" y="1524000"/>
            <a:ext cx="2638499" cy="4572000"/>
            <a:chOff x="5894204" y="1524000"/>
            <a:chExt cx="2638499" cy="4572000"/>
          </a:xfrm>
        </p:grpSpPr>
        <p:sp>
          <p:nvSpPr>
            <p:cNvPr id="10" name="Freeform 9"/>
            <p:cNvSpPr/>
            <p:nvPr/>
          </p:nvSpPr>
          <p:spPr>
            <a:xfrm>
              <a:off x="5894204" y="1524000"/>
              <a:ext cx="2638499" cy="4572000"/>
            </a:xfrm>
            <a:custGeom>
              <a:avLst/>
              <a:gdLst>
                <a:gd name="connsiteX0" fmla="*/ 0 w 2638499"/>
                <a:gd name="connsiteY0" fmla="*/ 263850 h 4572000"/>
                <a:gd name="connsiteX1" fmla="*/ 77280 w 2638499"/>
                <a:gd name="connsiteY1" fmla="*/ 77280 h 4572000"/>
                <a:gd name="connsiteX2" fmla="*/ 263850 w 2638499"/>
                <a:gd name="connsiteY2" fmla="*/ 0 h 4572000"/>
                <a:gd name="connsiteX3" fmla="*/ 2374649 w 2638499"/>
                <a:gd name="connsiteY3" fmla="*/ 0 h 4572000"/>
                <a:gd name="connsiteX4" fmla="*/ 2561219 w 2638499"/>
                <a:gd name="connsiteY4" fmla="*/ 77280 h 4572000"/>
                <a:gd name="connsiteX5" fmla="*/ 2638499 w 2638499"/>
                <a:gd name="connsiteY5" fmla="*/ 263850 h 4572000"/>
                <a:gd name="connsiteX6" fmla="*/ 2638499 w 2638499"/>
                <a:gd name="connsiteY6" fmla="*/ 4308150 h 4572000"/>
                <a:gd name="connsiteX7" fmla="*/ 2561219 w 2638499"/>
                <a:gd name="connsiteY7" fmla="*/ 4494720 h 4572000"/>
                <a:gd name="connsiteX8" fmla="*/ 2374649 w 2638499"/>
                <a:gd name="connsiteY8" fmla="*/ 4572000 h 4572000"/>
                <a:gd name="connsiteX9" fmla="*/ 263850 w 2638499"/>
                <a:gd name="connsiteY9" fmla="*/ 4572000 h 4572000"/>
                <a:gd name="connsiteX10" fmla="*/ 77280 w 2638499"/>
                <a:gd name="connsiteY10" fmla="*/ 4494720 h 4572000"/>
                <a:gd name="connsiteX11" fmla="*/ 0 w 2638499"/>
                <a:gd name="connsiteY11" fmla="*/ 4308150 h 4572000"/>
                <a:gd name="connsiteX12" fmla="*/ 0 w 2638499"/>
                <a:gd name="connsiteY12" fmla="*/ 26385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8499" h="4572000">
                  <a:moveTo>
                    <a:pt x="0" y="263850"/>
                  </a:moveTo>
                  <a:cubicBezTo>
                    <a:pt x="0" y="193873"/>
                    <a:pt x="27799" y="126761"/>
                    <a:pt x="77280" y="77280"/>
                  </a:cubicBezTo>
                  <a:cubicBezTo>
                    <a:pt x="126762" y="27799"/>
                    <a:pt x="193873" y="0"/>
                    <a:pt x="263850" y="0"/>
                  </a:cubicBezTo>
                  <a:lnTo>
                    <a:pt x="2374649" y="0"/>
                  </a:lnTo>
                  <a:cubicBezTo>
                    <a:pt x="2444626" y="0"/>
                    <a:pt x="2511738" y="27799"/>
                    <a:pt x="2561219" y="77280"/>
                  </a:cubicBezTo>
                  <a:cubicBezTo>
                    <a:pt x="2610700" y="126762"/>
                    <a:pt x="2638499" y="193873"/>
                    <a:pt x="2638499" y="263850"/>
                  </a:cubicBezTo>
                  <a:lnTo>
                    <a:pt x="2638499" y="4308150"/>
                  </a:lnTo>
                  <a:cubicBezTo>
                    <a:pt x="2638499" y="4378127"/>
                    <a:pt x="2610701" y="4445239"/>
                    <a:pt x="2561219" y="4494720"/>
                  </a:cubicBezTo>
                  <a:cubicBezTo>
                    <a:pt x="2511737" y="4544201"/>
                    <a:pt x="2444626" y="4572000"/>
                    <a:pt x="2374649" y="4572000"/>
                  </a:cubicBezTo>
                  <a:lnTo>
                    <a:pt x="263850" y="4572000"/>
                  </a:lnTo>
                  <a:cubicBezTo>
                    <a:pt x="193873" y="4572000"/>
                    <a:pt x="126761" y="4544201"/>
                    <a:pt x="77280" y="4494720"/>
                  </a:cubicBezTo>
                  <a:cubicBezTo>
                    <a:pt x="27799" y="4445238"/>
                    <a:pt x="0" y="4378127"/>
                    <a:pt x="0" y="4308150"/>
                  </a:cubicBezTo>
                  <a:lnTo>
                    <a:pt x="0" y="263850"/>
                  </a:lnTo>
                  <a:close/>
                </a:path>
              </a:pathLst>
            </a:custGeom>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170688" tIns="1999488" rIns="170688" bIns="1085088" numCol="1" spcCol="1270" anchor="ctr" anchorCtr="0">
              <a:noAutofit/>
            </a:bodyPr>
            <a:lstStyle/>
            <a:p>
              <a:pPr algn="ctr" defTabSz="1066800" fontAlgn="base">
                <a:lnSpc>
                  <a:spcPct val="90000"/>
                </a:lnSpc>
                <a:spcBef>
                  <a:spcPct val="0"/>
                </a:spcBef>
                <a:spcAft>
                  <a:spcPct val="35000"/>
                </a:spcAft>
              </a:pPr>
              <a:r>
                <a:rPr lang="en-US" sz="2400" b="1" dirty="0" smtClean="0">
                  <a:solidFill>
                    <a:srgbClr val="FFFF00"/>
                  </a:solidFill>
                </a:rPr>
                <a:t>Empower</a:t>
              </a:r>
              <a:r>
                <a:rPr lang="en-US" sz="2400" dirty="0" smtClean="0">
                  <a:solidFill>
                    <a:prstClr val="white"/>
                  </a:solidFill>
                </a:rPr>
                <a:t> low-income families and individuals to become fully self-sufficient</a:t>
              </a:r>
              <a:endParaRPr lang="en-US" sz="2400" dirty="0">
                <a:solidFill>
                  <a:prstClr val="white"/>
                </a:solidFill>
              </a:endParaRPr>
            </a:p>
          </p:txBody>
        </p:sp>
        <p:sp>
          <p:nvSpPr>
            <p:cNvPr id="11" name="Oval 10"/>
            <p:cNvSpPr/>
            <p:nvPr/>
          </p:nvSpPr>
          <p:spPr>
            <a:xfrm>
              <a:off x="6452216" y="1798320"/>
              <a:ext cx="1522476" cy="1522476"/>
            </a:xfrm>
            <a:prstGeom prst="ellipse">
              <a:avLst/>
            </a:prstGeom>
            <a:blipFill rotWithShape="0">
              <a:blip r:embed="rId5" cstate="print"/>
              <a:stretch>
                <a:fillRect/>
              </a:stretch>
            </a:blipFill>
          </p:spPr>
          <p:style>
            <a:lnRef idx="2">
              <a:schemeClr val="lt1">
                <a:hueOff val="0"/>
                <a:satOff val="0"/>
                <a:lumOff val="0"/>
                <a:alphaOff val="0"/>
              </a:schemeClr>
            </a:lnRef>
            <a:fillRef idx="1">
              <a:scrgbClr r="0" g="0" b="0"/>
            </a:fillRef>
            <a:effectRef idx="0">
              <a:schemeClr val="accent4">
                <a:tint val="50000"/>
                <a:hueOff val="-3981279"/>
                <a:satOff val="22610"/>
                <a:lumOff val="1795"/>
                <a:alphaOff val="0"/>
              </a:schemeClr>
            </a:effectRef>
            <a:fontRef idx="minor">
              <a:schemeClr val="lt1">
                <a:hueOff val="0"/>
                <a:satOff val="0"/>
                <a:lumOff val="0"/>
                <a:alphaOff val="0"/>
              </a:schemeClr>
            </a:fontRef>
          </p:style>
        </p:sp>
      </p:grpSp>
      <p:sp>
        <p:nvSpPr>
          <p:cNvPr id="12" name="Left-Right Arrow 11"/>
          <p:cNvSpPr/>
          <p:nvPr/>
        </p:nvSpPr>
        <p:spPr>
          <a:xfrm>
            <a:off x="780287" y="5181600"/>
            <a:ext cx="7431024" cy="685800"/>
          </a:xfrm>
          <a:prstGeom prst="leftRightArrow">
            <a:avLst/>
          </a:prstGeom>
        </p:spPr>
        <p:style>
          <a:lnRef idx="2">
            <a:schemeClr val="lt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sp>
        <p:nvSpPr>
          <p:cNvPr id="17410" name="Title 1"/>
          <p:cNvSpPr>
            <a:spLocks noGrp="1"/>
          </p:cNvSpPr>
          <p:nvPr>
            <p:ph type="title"/>
          </p:nvPr>
        </p:nvSpPr>
        <p:spPr>
          <a:xfrm>
            <a:off x="311424" y="274638"/>
            <a:ext cx="8534400" cy="1143000"/>
          </a:xfrm>
        </p:spPr>
        <p:txBody>
          <a:bodyPr>
            <a:noAutofit/>
          </a:bodyPr>
          <a:lstStyle/>
          <a:p>
            <a:pPr algn="ctr"/>
            <a:r>
              <a:rPr lang="en-US" altLang="en-US" dirty="0" smtClean="0">
                <a:solidFill>
                  <a:srgbClr val="006699"/>
                </a:solidFill>
              </a:rPr>
              <a:t>Federal CSBG Act: Purposes &amp; Goals</a:t>
            </a:r>
          </a:p>
        </p:txBody>
      </p:sp>
    </p:spTree>
    <p:extLst>
      <p:ext uri="{BB962C8B-B14F-4D97-AF65-F5344CB8AC3E}">
        <p14:creationId xmlns:p14="http://schemas.microsoft.com/office/powerpoint/2010/main" val="4056757104"/>
      </p:ext>
    </p:extLst>
  </p:cSld>
  <p:clrMapOvr>
    <a:masterClrMapping/>
  </p:clrMapOvr>
  <p:transition>
    <p:cut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51180" y="76200"/>
            <a:ext cx="8534400" cy="1143000"/>
          </a:xfrm>
        </p:spPr>
        <p:txBody>
          <a:bodyPr>
            <a:noAutofit/>
          </a:bodyPr>
          <a:lstStyle/>
          <a:p>
            <a:pPr algn="ctr"/>
            <a:r>
              <a:rPr lang="en-US" altLang="en-US" dirty="0" smtClean="0">
                <a:solidFill>
                  <a:srgbClr val="006699"/>
                </a:solidFill>
              </a:rPr>
              <a:t>Federal CSBG Act: Purposes &amp; Goals</a:t>
            </a:r>
          </a:p>
        </p:txBody>
      </p:sp>
      <p:sp>
        <p:nvSpPr>
          <p:cNvPr id="8" name="Freeform 7"/>
          <p:cNvSpPr/>
          <p:nvPr/>
        </p:nvSpPr>
        <p:spPr>
          <a:xfrm>
            <a:off x="3505200" y="1173195"/>
            <a:ext cx="2180931" cy="1417605"/>
          </a:xfrm>
          <a:custGeom>
            <a:avLst/>
            <a:gdLst>
              <a:gd name="connsiteX0" fmla="*/ 0 w 2180931"/>
              <a:gd name="connsiteY0" fmla="*/ 236272 h 1417605"/>
              <a:gd name="connsiteX1" fmla="*/ 69203 w 2180931"/>
              <a:gd name="connsiteY1" fmla="*/ 69202 h 1417605"/>
              <a:gd name="connsiteX2" fmla="*/ 236273 w 2180931"/>
              <a:gd name="connsiteY2" fmla="*/ 0 h 1417605"/>
              <a:gd name="connsiteX3" fmla="*/ 1944659 w 2180931"/>
              <a:gd name="connsiteY3" fmla="*/ 0 h 1417605"/>
              <a:gd name="connsiteX4" fmla="*/ 2111729 w 2180931"/>
              <a:gd name="connsiteY4" fmla="*/ 69203 h 1417605"/>
              <a:gd name="connsiteX5" fmla="*/ 2180931 w 2180931"/>
              <a:gd name="connsiteY5" fmla="*/ 236273 h 1417605"/>
              <a:gd name="connsiteX6" fmla="*/ 2180931 w 2180931"/>
              <a:gd name="connsiteY6" fmla="*/ 1181333 h 1417605"/>
              <a:gd name="connsiteX7" fmla="*/ 2111728 w 2180931"/>
              <a:gd name="connsiteY7" fmla="*/ 1348403 h 1417605"/>
              <a:gd name="connsiteX8" fmla="*/ 1944658 w 2180931"/>
              <a:gd name="connsiteY8" fmla="*/ 1417605 h 1417605"/>
              <a:gd name="connsiteX9" fmla="*/ 236272 w 2180931"/>
              <a:gd name="connsiteY9" fmla="*/ 1417605 h 1417605"/>
              <a:gd name="connsiteX10" fmla="*/ 69202 w 2180931"/>
              <a:gd name="connsiteY10" fmla="*/ 1348402 h 1417605"/>
              <a:gd name="connsiteX11" fmla="*/ 0 w 2180931"/>
              <a:gd name="connsiteY11" fmla="*/ 1181332 h 1417605"/>
              <a:gd name="connsiteX12" fmla="*/ 0 w 2180931"/>
              <a:gd name="connsiteY12" fmla="*/ 236272 h 1417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0931" h="1417605">
                <a:moveTo>
                  <a:pt x="0" y="236272"/>
                </a:moveTo>
                <a:cubicBezTo>
                  <a:pt x="0" y="173609"/>
                  <a:pt x="24893" y="113512"/>
                  <a:pt x="69203" y="69202"/>
                </a:cubicBezTo>
                <a:cubicBezTo>
                  <a:pt x="113513" y="24892"/>
                  <a:pt x="173609" y="0"/>
                  <a:pt x="236273" y="0"/>
                </a:cubicBezTo>
                <a:lnTo>
                  <a:pt x="1944659" y="0"/>
                </a:lnTo>
                <a:cubicBezTo>
                  <a:pt x="2007322" y="0"/>
                  <a:pt x="2067419" y="24893"/>
                  <a:pt x="2111729" y="69203"/>
                </a:cubicBezTo>
                <a:cubicBezTo>
                  <a:pt x="2156039" y="113513"/>
                  <a:pt x="2180931" y="173609"/>
                  <a:pt x="2180931" y="236273"/>
                </a:cubicBezTo>
                <a:lnTo>
                  <a:pt x="2180931" y="1181333"/>
                </a:lnTo>
                <a:cubicBezTo>
                  <a:pt x="2180931" y="1243996"/>
                  <a:pt x="2156038" y="1304093"/>
                  <a:pt x="2111728" y="1348403"/>
                </a:cubicBezTo>
                <a:cubicBezTo>
                  <a:pt x="2067418" y="1392713"/>
                  <a:pt x="2007322" y="1417605"/>
                  <a:pt x="1944658" y="1417605"/>
                </a:cubicBezTo>
                <a:lnTo>
                  <a:pt x="236272" y="1417605"/>
                </a:lnTo>
                <a:cubicBezTo>
                  <a:pt x="173609" y="1417605"/>
                  <a:pt x="113512" y="1392712"/>
                  <a:pt x="69202" y="1348402"/>
                </a:cubicBezTo>
                <a:cubicBezTo>
                  <a:pt x="24892" y="1304092"/>
                  <a:pt x="0" y="1243996"/>
                  <a:pt x="0" y="1181332"/>
                </a:cubicBezTo>
                <a:lnTo>
                  <a:pt x="0" y="236272"/>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45402" tIns="145402" rIns="145402" bIns="145402" numCol="1" spcCol="1270" anchor="ctr" anchorCtr="0">
            <a:noAutofit/>
          </a:bodyPr>
          <a:lstStyle/>
          <a:p>
            <a:pPr algn="ctr" defTabSz="889000" fontAlgn="base">
              <a:lnSpc>
                <a:spcPct val="90000"/>
              </a:lnSpc>
              <a:spcBef>
                <a:spcPct val="0"/>
              </a:spcBef>
              <a:spcAft>
                <a:spcPct val="35000"/>
              </a:spcAft>
            </a:pPr>
            <a:r>
              <a:rPr lang="en-US" sz="2000" dirty="0" smtClean="0">
                <a:solidFill>
                  <a:prstClr val="white"/>
                </a:solidFill>
              </a:rPr>
              <a:t>Strengthening community capabilities for planning </a:t>
            </a:r>
            <a:endParaRPr lang="en-US" sz="2000" dirty="0">
              <a:solidFill>
                <a:prstClr val="white"/>
              </a:solidFill>
            </a:endParaRPr>
          </a:p>
        </p:txBody>
      </p:sp>
      <p:sp>
        <p:nvSpPr>
          <p:cNvPr id="9" name="Freeform 8"/>
          <p:cNvSpPr/>
          <p:nvPr/>
        </p:nvSpPr>
        <p:spPr>
          <a:xfrm>
            <a:off x="3780392" y="2045426"/>
            <a:ext cx="4145457" cy="4145457"/>
          </a:xfrm>
          <a:custGeom>
            <a:avLst/>
            <a:gdLst/>
            <a:ahLst/>
            <a:cxnLst/>
            <a:rect l="0" t="0" r="0" b="0"/>
            <a:pathLst>
              <a:path>
                <a:moveTo>
                  <a:pt x="1967307" y="2682"/>
                </a:moveTo>
                <a:arcTo wR="2072728" hR="2072728" stAng="16025076" swAng="1605127"/>
              </a:path>
            </a:pathLst>
          </a:custGeom>
          <a:noFill/>
        </p:spPr>
        <p:style>
          <a:lnRef idx="1">
            <a:schemeClr val="dk2">
              <a:hueOff val="0"/>
              <a:satOff val="0"/>
              <a:lumOff val="0"/>
              <a:alphaOff val="0"/>
            </a:schemeClr>
          </a:lnRef>
          <a:fillRef idx="0">
            <a:scrgbClr r="0" g="0" b="0"/>
          </a:fillRef>
          <a:effectRef idx="0">
            <a:schemeClr val="dk2">
              <a:hueOff val="0"/>
              <a:satOff val="0"/>
              <a:lumOff val="0"/>
              <a:alphaOff val="0"/>
            </a:schemeClr>
          </a:effectRef>
          <a:fontRef idx="minor">
            <a:schemeClr val="lt2">
              <a:hueOff val="0"/>
              <a:satOff val="0"/>
              <a:lumOff val="0"/>
              <a:alphaOff val="0"/>
            </a:schemeClr>
          </a:fontRef>
        </p:style>
      </p:sp>
      <p:sp>
        <p:nvSpPr>
          <p:cNvPr id="10" name="Freeform 9"/>
          <p:cNvSpPr/>
          <p:nvPr/>
        </p:nvSpPr>
        <p:spPr>
          <a:xfrm>
            <a:off x="5972466" y="2226202"/>
            <a:ext cx="2180931" cy="1417605"/>
          </a:xfrm>
          <a:custGeom>
            <a:avLst/>
            <a:gdLst>
              <a:gd name="connsiteX0" fmla="*/ 0 w 2180931"/>
              <a:gd name="connsiteY0" fmla="*/ 236272 h 1417605"/>
              <a:gd name="connsiteX1" fmla="*/ 69203 w 2180931"/>
              <a:gd name="connsiteY1" fmla="*/ 69202 h 1417605"/>
              <a:gd name="connsiteX2" fmla="*/ 236273 w 2180931"/>
              <a:gd name="connsiteY2" fmla="*/ 0 h 1417605"/>
              <a:gd name="connsiteX3" fmla="*/ 1944659 w 2180931"/>
              <a:gd name="connsiteY3" fmla="*/ 0 h 1417605"/>
              <a:gd name="connsiteX4" fmla="*/ 2111729 w 2180931"/>
              <a:gd name="connsiteY4" fmla="*/ 69203 h 1417605"/>
              <a:gd name="connsiteX5" fmla="*/ 2180931 w 2180931"/>
              <a:gd name="connsiteY5" fmla="*/ 236273 h 1417605"/>
              <a:gd name="connsiteX6" fmla="*/ 2180931 w 2180931"/>
              <a:gd name="connsiteY6" fmla="*/ 1181333 h 1417605"/>
              <a:gd name="connsiteX7" fmla="*/ 2111728 w 2180931"/>
              <a:gd name="connsiteY7" fmla="*/ 1348403 h 1417605"/>
              <a:gd name="connsiteX8" fmla="*/ 1944658 w 2180931"/>
              <a:gd name="connsiteY8" fmla="*/ 1417605 h 1417605"/>
              <a:gd name="connsiteX9" fmla="*/ 236272 w 2180931"/>
              <a:gd name="connsiteY9" fmla="*/ 1417605 h 1417605"/>
              <a:gd name="connsiteX10" fmla="*/ 69202 w 2180931"/>
              <a:gd name="connsiteY10" fmla="*/ 1348402 h 1417605"/>
              <a:gd name="connsiteX11" fmla="*/ 0 w 2180931"/>
              <a:gd name="connsiteY11" fmla="*/ 1181332 h 1417605"/>
              <a:gd name="connsiteX12" fmla="*/ 0 w 2180931"/>
              <a:gd name="connsiteY12" fmla="*/ 236272 h 1417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0931" h="1417605">
                <a:moveTo>
                  <a:pt x="0" y="236272"/>
                </a:moveTo>
                <a:cubicBezTo>
                  <a:pt x="0" y="173609"/>
                  <a:pt x="24893" y="113512"/>
                  <a:pt x="69203" y="69202"/>
                </a:cubicBezTo>
                <a:cubicBezTo>
                  <a:pt x="113513" y="24892"/>
                  <a:pt x="173609" y="0"/>
                  <a:pt x="236273" y="0"/>
                </a:cubicBezTo>
                <a:lnTo>
                  <a:pt x="1944659" y="0"/>
                </a:lnTo>
                <a:cubicBezTo>
                  <a:pt x="2007322" y="0"/>
                  <a:pt x="2067419" y="24893"/>
                  <a:pt x="2111729" y="69203"/>
                </a:cubicBezTo>
                <a:cubicBezTo>
                  <a:pt x="2156039" y="113513"/>
                  <a:pt x="2180931" y="173609"/>
                  <a:pt x="2180931" y="236273"/>
                </a:cubicBezTo>
                <a:lnTo>
                  <a:pt x="2180931" y="1181333"/>
                </a:lnTo>
                <a:cubicBezTo>
                  <a:pt x="2180931" y="1243996"/>
                  <a:pt x="2156038" y="1304093"/>
                  <a:pt x="2111728" y="1348403"/>
                </a:cubicBezTo>
                <a:cubicBezTo>
                  <a:pt x="2067418" y="1392713"/>
                  <a:pt x="2007322" y="1417605"/>
                  <a:pt x="1944658" y="1417605"/>
                </a:cubicBezTo>
                <a:lnTo>
                  <a:pt x="236272" y="1417605"/>
                </a:lnTo>
                <a:cubicBezTo>
                  <a:pt x="173609" y="1417605"/>
                  <a:pt x="113512" y="1392712"/>
                  <a:pt x="69202" y="1348402"/>
                </a:cubicBezTo>
                <a:cubicBezTo>
                  <a:pt x="24892" y="1304092"/>
                  <a:pt x="0" y="1243996"/>
                  <a:pt x="0" y="1181332"/>
                </a:cubicBezTo>
                <a:lnTo>
                  <a:pt x="0" y="236272"/>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45402" tIns="145402" rIns="145402" bIns="145402" numCol="1" spcCol="1270" anchor="ctr" anchorCtr="0">
            <a:noAutofit/>
          </a:bodyPr>
          <a:lstStyle/>
          <a:p>
            <a:pPr algn="ctr" defTabSz="889000" fontAlgn="base">
              <a:lnSpc>
                <a:spcPct val="90000"/>
              </a:lnSpc>
              <a:spcBef>
                <a:spcPct val="0"/>
              </a:spcBef>
              <a:spcAft>
                <a:spcPct val="35000"/>
              </a:spcAft>
            </a:pPr>
            <a:r>
              <a:rPr lang="en-US" sz="2000" dirty="0" smtClean="0">
                <a:solidFill>
                  <a:prstClr val="white"/>
                </a:solidFill>
              </a:rPr>
              <a:t>Coordinating resources responsive to local needs and conditions</a:t>
            </a:r>
            <a:endParaRPr lang="en-US" sz="2000" dirty="0">
              <a:solidFill>
                <a:prstClr val="white"/>
              </a:solidFill>
            </a:endParaRPr>
          </a:p>
        </p:txBody>
      </p:sp>
      <p:sp>
        <p:nvSpPr>
          <p:cNvPr id="11" name="Freeform 10"/>
          <p:cNvSpPr/>
          <p:nvPr/>
        </p:nvSpPr>
        <p:spPr>
          <a:xfrm>
            <a:off x="3050810" y="1626406"/>
            <a:ext cx="4145457" cy="4145457"/>
          </a:xfrm>
          <a:custGeom>
            <a:avLst/>
            <a:gdLst/>
            <a:ahLst/>
            <a:cxnLst/>
            <a:rect l="0" t="0" r="0" b="0"/>
            <a:pathLst>
              <a:path>
                <a:moveTo>
                  <a:pt x="4143785" y="1989490"/>
                </a:moveTo>
                <a:arcTo wR="2072728" hR="2072728" stAng="21461908" swAng="371821"/>
              </a:path>
            </a:pathLst>
          </a:custGeom>
          <a:noFill/>
        </p:spPr>
        <p:style>
          <a:lnRef idx="1">
            <a:schemeClr val="dk2">
              <a:hueOff val="0"/>
              <a:satOff val="0"/>
              <a:lumOff val="0"/>
              <a:alphaOff val="0"/>
            </a:schemeClr>
          </a:lnRef>
          <a:fillRef idx="0">
            <a:scrgbClr r="0" g="0" b="0"/>
          </a:fillRef>
          <a:effectRef idx="0">
            <a:schemeClr val="dk2">
              <a:hueOff val="0"/>
              <a:satOff val="0"/>
              <a:lumOff val="0"/>
              <a:alphaOff val="0"/>
            </a:schemeClr>
          </a:effectRef>
          <a:fontRef idx="minor">
            <a:schemeClr val="lt2">
              <a:hueOff val="0"/>
              <a:satOff val="0"/>
              <a:lumOff val="0"/>
              <a:alphaOff val="0"/>
            </a:schemeClr>
          </a:fontRef>
        </p:style>
      </p:sp>
      <p:sp>
        <p:nvSpPr>
          <p:cNvPr id="12" name="Freeform 11"/>
          <p:cNvSpPr/>
          <p:nvPr/>
        </p:nvSpPr>
        <p:spPr>
          <a:xfrm>
            <a:off x="5972466" y="3872425"/>
            <a:ext cx="2180931" cy="1417605"/>
          </a:xfrm>
          <a:custGeom>
            <a:avLst/>
            <a:gdLst>
              <a:gd name="connsiteX0" fmla="*/ 0 w 2180931"/>
              <a:gd name="connsiteY0" fmla="*/ 236272 h 1417605"/>
              <a:gd name="connsiteX1" fmla="*/ 69203 w 2180931"/>
              <a:gd name="connsiteY1" fmla="*/ 69202 h 1417605"/>
              <a:gd name="connsiteX2" fmla="*/ 236273 w 2180931"/>
              <a:gd name="connsiteY2" fmla="*/ 0 h 1417605"/>
              <a:gd name="connsiteX3" fmla="*/ 1944659 w 2180931"/>
              <a:gd name="connsiteY3" fmla="*/ 0 h 1417605"/>
              <a:gd name="connsiteX4" fmla="*/ 2111729 w 2180931"/>
              <a:gd name="connsiteY4" fmla="*/ 69203 h 1417605"/>
              <a:gd name="connsiteX5" fmla="*/ 2180931 w 2180931"/>
              <a:gd name="connsiteY5" fmla="*/ 236273 h 1417605"/>
              <a:gd name="connsiteX6" fmla="*/ 2180931 w 2180931"/>
              <a:gd name="connsiteY6" fmla="*/ 1181333 h 1417605"/>
              <a:gd name="connsiteX7" fmla="*/ 2111728 w 2180931"/>
              <a:gd name="connsiteY7" fmla="*/ 1348403 h 1417605"/>
              <a:gd name="connsiteX8" fmla="*/ 1944658 w 2180931"/>
              <a:gd name="connsiteY8" fmla="*/ 1417605 h 1417605"/>
              <a:gd name="connsiteX9" fmla="*/ 236272 w 2180931"/>
              <a:gd name="connsiteY9" fmla="*/ 1417605 h 1417605"/>
              <a:gd name="connsiteX10" fmla="*/ 69202 w 2180931"/>
              <a:gd name="connsiteY10" fmla="*/ 1348402 h 1417605"/>
              <a:gd name="connsiteX11" fmla="*/ 0 w 2180931"/>
              <a:gd name="connsiteY11" fmla="*/ 1181332 h 1417605"/>
              <a:gd name="connsiteX12" fmla="*/ 0 w 2180931"/>
              <a:gd name="connsiteY12" fmla="*/ 236272 h 1417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0931" h="1417605">
                <a:moveTo>
                  <a:pt x="0" y="236272"/>
                </a:moveTo>
                <a:cubicBezTo>
                  <a:pt x="0" y="173609"/>
                  <a:pt x="24893" y="113512"/>
                  <a:pt x="69203" y="69202"/>
                </a:cubicBezTo>
                <a:cubicBezTo>
                  <a:pt x="113513" y="24892"/>
                  <a:pt x="173609" y="0"/>
                  <a:pt x="236273" y="0"/>
                </a:cubicBezTo>
                <a:lnTo>
                  <a:pt x="1944659" y="0"/>
                </a:lnTo>
                <a:cubicBezTo>
                  <a:pt x="2007322" y="0"/>
                  <a:pt x="2067419" y="24893"/>
                  <a:pt x="2111729" y="69203"/>
                </a:cubicBezTo>
                <a:cubicBezTo>
                  <a:pt x="2156039" y="113513"/>
                  <a:pt x="2180931" y="173609"/>
                  <a:pt x="2180931" y="236273"/>
                </a:cubicBezTo>
                <a:lnTo>
                  <a:pt x="2180931" y="1181333"/>
                </a:lnTo>
                <a:cubicBezTo>
                  <a:pt x="2180931" y="1243996"/>
                  <a:pt x="2156038" y="1304093"/>
                  <a:pt x="2111728" y="1348403"/>
                </a:cubicBezTo>
                <a:cubicBezTo>
                  <a:pt x="2067418" y="1392713"/>
                  <a:pt x="2007322" y="1417605"/>
                  <a:pt x="1944658" y="1417605"/>
                </a:cubicBezTo>
                <a:lnTo>
                  <a:pt x="236272" y="1417605"/>
                </a:lnTo>
                <a:cubicBezTo>
                  <a:pt x="173609" y="1417605"/>
                  <a:pt x="113512" y="1392712"/>
                  <a:pt x="69202" y="1348402"/>
                </a:cubicBezTo>
                <a:cubicBezTo>
                  <a:pt x="24892" y="1304092"/>
                  <a:pt x="0" y="1243996"/>
                  <a:pt x="0" y="1181332"/>
                </a:cubicBezTo>
                <a:lnTo>
                  <a:pt x="0" y="236272"/>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45402" tIns="145402" rIns="145402" bIns="145402" numCol="1" spcCol="1270" anchor="ctr" anchorCtr="0">
            <a:noAutofit/>
          </a:bodyPr>
          <a:lstStyle/>
          <a:p>
            <a:pPr algn="ctr" defTabSz="889000" fontAlgn="base">
              <a:lnSpc>
                <a:spcPct val="90000"/>
              </a:lnSpc>
              <a:spcBef>
                <a:spcPct val="0"/>
              </a:spcBef>
              <a:spcAft>
                <a:spcPct val="35000"/>
              </a:spcAft>
            </a:pPr>
            <a:r>
              <a:rPr lang="en-US" sz="2000" dirty="0" smtClean="0">
                <a:solidFill>
                  <a:prstClr val="white"/>
                </a:solidFill>
              </a:rPr>
              <a:t>Organizing services to have a measurable impact on causes of poverty </a:t>
            </a:r>
            <a:endParaRPr lang="en-US" sz="2000" dirty="0">
              <a:solidFill>
                <a:prstClr val="white"/>
              </a:solidFill>
            </a:endParaRPr>
          </a:p>
        </p:txBody>
      </p:sp>
      <p:sp>
        <p:nvSpPr>
          <p:cNvPr id="13" name="Freeform 12"/>
          <p:cNvSpPr/>
          <p:nvPr/>
        </p:nvSpPr>
        <p:spPr>
          <a:xfrm>
            <a:off x="3836029" y="1272846"/>
            <a:ext cx="4145457" cy="4145457"/>
          </a:xfrm>
          <a:custGeom>
            <a:avLst/>
            <a:gdLst/>
            <a:ahLst/>
            <a:cxnLst/>
            <a:rect l="0" t="0" r="0" b="0"/>
            <a:pathLst>
              <a:path>
                <a:moveTo>
                  <a:pt x="2859040" y="3990519"/>
                </a:moveTo>
                <a:arcTo wR="2072728" hR="2072728" stAng="4062356" swAng="1517375"/>
              </a:path>
            </a:pathLst>
          </a:custGeom>
          <a:noFill/>
        </p:spPr>
        <p:style>
          <a:lnRef idx="1">
            <a:schemeClr val="dk2">
              <a:hueOff val="0"/>
              <a:satOff val="0"/>
              <a:lumOff val="0"/>
              <a:alphaOff val="0"/>
            </a:schemeClr>
          </a:lnRef>
          <a:fillRef idx="0">
            <a:scrgbClr r="0" g="0" b="0"/>
          </a:fillRef>
          <a:effectRef idx="0">
            <a:schemeClr val="dk2">
              <a:hueOff val="0"/>
              <a:satOff val="0"/>
              <a:lumOff val="0"/>
              <a:alphaOff val="0"/>
            </a:schemeClr>
          </a:effectRef>
          <a:fontRef idx="minor">
            <a:schemeClr val="lt2">
              <a:hueOff val="0"/>
              <a:satOff val="0"/>
              <a:lumOff val="0"/>
              <a:alphaOff val="0"/>
            </a:schemeClr>
          </a:fontRef>
        </p:style>
      </p:sp>
      <p:sp>
        <p:nvSpPr>
          <p:cNvPr id="14" name="Freeform 13"/>
          <p:cNvSpPr/>
          <p:nvPr/>
        </p:nvSpPr>
        <p:spPr>
          <a:xfrm>
            <a:off x="3657600" y="4830795"/>
            <a:ext cx="2180931" cy="1417605"/>
          </a:xfrm>
          <a:custGeom>
            <a:avLst/>
            <a:gdLst>
              <a:gd name="connsiteX0" fmla="*/ 0 w 2180931"/>
              <a:gd name="connsiteY0" fmla="*/ 236272 h 1417605"/>
              <a:gd name="connsiteX1" fmla="*/ 69203 w 2180931"/>
              <a:gd name="connsiteY1" fmla="*/ 69202 h 1417605"/>
              <a:gd name="connsiteX2" fmla="*/ 236273 w 2180931"/>
              <a:gd name="connsiteY2" fmla="*/ 0 h 1417605"/>
              <a:gd name="connsiteX3" fmla="*/ 1944659 w 2180931"/>
              <a:gd name="connsiteY3" fmla="*/ 0 h 1417605"/>
              <a:gd name="connsiteX4" fmla="*/ 2111729 w 2180931"/>
              <a:gd name="connsiteY4" fmla="*/ 69203 h 1417605"/>
              <a:gd name="connsiteX5" fmla="*/ 2180931 w 2180931"/>
              <a:gd name="connsiteY5" fmla="*/ 236273 h 1417605"/>
              <a:gd name="connsiteX6" fmla="*/ 2180931 w 2180931"/>
              <a:gd name="connsiteY6" fmla="*/ 1181333 h 1417605"/>
              <a:gd name="connsiteX7" fmla="*/ 2111728 w 2180931"/>
              <a:gd name="connsiteY7" fmla="*/ 1348403 h 1417605"/>
              <a:gd name="connsiteX8" fmla="*/ 1944658 w 2180931"/>
              <a:gd name="connsiteY8" fmla="*/ 1417605 h 1417605"/>
              <a:gd name="connsiteX9" fmla="*/ 236272 w 2180931"/>
              <a:gd name="connsiteY9" fmla="*/ 1417605 h 1417605"/>
              <a:gd name="connsiteX10" fmla="*/ 69202 w 2180931"/>
              <a:gd name="connsiteY10" fmla="*/ 1348402 h 1417605"/>
              <a:gd name="connsiteX11" fmla="*/ 0 w 2180931"/>
              <a:gd name="connsiteY11" fmla="*/ 1181332 h 1417605"/>
              <a:gd name="connsiteX12" fmla="*/ 0 w 2180931"/>
              <a:gd name="connsiteY12" fmla="*/ 236272 h 1417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0931" h="1417605">
                <a:moveTo>
                  <a:pt x="0" y="236272"/>
                </a:moveTo>
                <a:cubicBezTo>
                  <a:pt x="0" y="173609"/>
                  <a:pt x="24893" y="113512"/>
                  <a:pt x="69203" y="69202"/>
                </a:cubicBezTo>
                <a:cubicBezTo>
                  <a:pt x="113513" y="24892"/>
                  <a:pt x="173609" y="0"/>
                  <a:pt x="236273" y="0"/>
                </a:cubicBezTo>
                <a:lnTo>
                  <a:pt x="1944659" y="0"/>
                </a:lnTo>
                <a:cubicBezTo>
                  <a:pt x="2007322" y="0"/>
                  <a:pt x="2067419" y="24893"/>
                  <a:pt x="2111729" y="69203"/>
                </a:cubicBezTo>
                <a:cubicBezTo>
                  <a:pt x="2156039" y="113513"/>
                  <a:pt x="2180931" y="173609"/>
                  <a:pt x="2180931" y="236273"/>
                </a:cubicBezTo>
                <a:lnTo>
                  <a:pt x="2180931" y="1181333"/>
                </a:lnTo>
                <a:cubicBezTo>
                  <a:pt x="2180931" y="1243996"/>
                  <a:pt x="2156038" y="1304093"/>
                  <a:pt x="2111728" y="1348403"/>
                </a:cubicBezTo>
                <a:cubicBezTo>
                  <a:pt x="2067418" y="1392713"/>
                  <a:pt x="2007322" y="1417605"/>
                  <a:pt x="1944658" y="1417605"/>
                </a:cubicBezTo>
                <a:lnTo>
                  <a:pt x="236272" y="1417605"/>
                </a:lnTo>
                <a:cubicBezTo>
                  <a:pt x="173609" y="1417605"/>
                  <a:pt x="113512" y="1392712"/>
                  <a:pt x="69202" y="1348402"/>
                </a:cubicBezTo>
                <a:cubicBezTo>
                  <a:pt x="24892" y="1304092"/>
                  <a:pt x="0" y="1243996"/>
                  <a:pt x="0" y="1181332"/>
                </a:cubicBezTo>
                <a:lnTo>
                  <a:pt x="0" y="236272"/>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45402" tIns="145402" rIns="145402" bIns="145402" numCol="1" spcCol="1270" anchor="ctr" anchorCtr="0">
            <a:noAutofit/>
          </a:bodyPr>
          <a:lstStyle/>
          <a:p>
            <a:pPr algn="ctr" defTabSz="889000" fontAlgn="base">
              <a:lnSpc>
                <a:spcPct val="90000"/>
              </a:lnSpc>
              <a:spcBef>
                <a:spcPct val="0"/>
              </a:spcBef>
              <a:spcAft>
                <a:spcPct val="35000"/>
              </a:spcAft>
            </a:pPr>
            <a:r>
              <a:rPr lang="en-US" sz="2000" dirty="0" smtClean="0">
                <a:solidFill>
                  <a:prstClr val="white"/>
                </a:solidFill>
              </a:rPr>
              <a:t>Using innovative approaches to attack causes and effects of poverty</a:t>
            </a:r>
            <a:endParaRPr lang="en-US" sz="2000" dirty="0">
              <a:solidFill>
                <a:prstClr val="white"/>
              </a:solidFill>
            </a:endParaRPr>
          </a:p>
        </p:txBody>
      </p:sp>
      <p:sp>
        <p:nvSpPr>
          <p:cNvPr id="15" name="Freeform 14"/>
          <p:cNvSpPr/>
          <p:nvPr/>
        </p:nvSpPr>
        <p:spPr>
          <a:xfrm>
            <a:off x="1555117" y="1429028"/>
            <a:ext cx="4145457" cy="4145457"/>
          </a:xfrm>
          <a:custGeom>
            <a:avLst/>
            <a:gdLst/>
            <a:ahLst/>
            <a:cxnLst/>
            <a:rect l="0" t="0" r="0" b="0"/>
            <a:pathLst>
              <a:path>
                <a:moveTo>
                  <a:pt x="2043899" y="4145257"/>
                </a:moveTo>
                <a:arcTo wR="2072728" hR="2072728" stAng="5447816" swAng="1852610"/>
              </a:path>
            </a:pathLst>
          </a:custGeom>
          <a:noFill/>
        </p:spPr>
        <p:style>
          <a:lnRef idx="1">
            <a:schemeClr val="dk2">
              <a:hueOff val="0"/>
              <a:satOff val="0"/>
              <a:lumOff val="0"/>
              <a:alphaOff val="0"/>
            </a:schemeClr>
          </a:lnRef>
          <a:fillRef idx="0">
            <a:scrgbClr r="0" g="0" b="0"/>
          </a:fillRef>
          <a:effectRef idx="0">
            <a:schemeClr val="dk2">
              <a:hueOff val="0"/>
              <a:satOff val="0"/>
              <a:lumOff val="0"/>
              <a:alphaOff val="0"/>
            </a:schemeClr>
          </a:effectRef>
          <a:fontRef idx="minor">
            <a:schemeClr val="lt2">
              <a:hueOff val="0"/>
              <a:satOff val="0"/>
              <a:lumOff val="0"/>
              <a:alphaOff val="0"/>
            </a:schemeClr>
          </a:fontRef>
        </p:style>
      </p:sp>
      <p:sp>
        <p:nvSpPr>
          <p:cNvPr id="16" name="Freeform 15"/>
          <p:cNvSpPr/>
          <p:nvPr/>
        </p:nvSpPr>
        <p:spPr>
          <a:xfrm>
            <a:off x="1066802" y="3872411"/>
            <a:ext cx="2180931" cy="1417605"/>
          </a:xfrm>
          <a:custGeom>
            <a:avLst/>
            <a:gdLst>
              <a:gd name="connsiteX0" fmla="*/ 0 w 2180931"/>
              <a:gd name="connsiteY0" fmla="*/ 236272 h 1417605"/>
              <a:gd name="connsiteX1" fmla="*/ 69203 w 2180931"/>
              <a:gd name="connsiteY1" fmla="*/ 69202 h 1417605"/>
              <a:gd name="connsiteX2" fmla="*/ 236273 w 2180931"/>
              <a:gd name="connsiteY2" fmla="*/ 0 h 1417605"/>
              <a:gd name="connsiteX3" fmla="*/ 1944659 w 2180931"/>
              <a:gd name="connsiteY3" fmla="*/ 0 h 1417605"/>
              <a:gd name="connsiteX4" fmla="*/ 2111729 w 2180931"/>
              <a:gd name="connsiteY4" fmla="*/ 69203 h 1417605"/>
              <a:gd name="connsiteX5" fmla="*/ 2180931 w 2180931"/>
              <a:gd name="connsiteY5" fmla="*/ 236273 h 1417605"/>
              <a:gd name="connsiteX6" fmla="*/ 2180931 w 2180931"/>
              <a:gd name="connsiteY6" fmla="*/ 1181333 h 1417605"/>
              <a:gd name="connsiteX7" fmla="*/ 2111728 w 2180931"/>
              <a:gd name="connsiteY7" fmla="*/ 1348403 h 1417605"/>
              <a:gd name="connsiteX8" fmla="*/ 1944658 w 2180931"/>
              <a:gd name="connsiteY8" fmla="*/ 1417605 h 1417605"/>
              <a:gd name="connsiteX9" fmla="*/ 236272 w 2180931"/>
              <a:gd name="connsiteY9" fmla="*/ 1417605 h 1417605"/>
              <a:gd name="connsiteX10" fmla="*/ 69202 w 2180931"/>
              <a:gd name="connsiteY10" fmla="*/ 1348402 h 1417605"/>
              <a:gd name="connsiteX11" fmla="*/ 0 w 2180931"/>
              <a:gd name="connsiteY11" fmla="*/ 1181332 h 1417605"/>
              <a:gd name="connsiteX12" fmla="*/ 0 w 2180931"/>
              <a:gd name="connsiteY12" fmla="*/ 236272 h 1417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0931" h="1417605">
                <a:moveTo>
                  <a:pt x="0" y="236272"/>
                </a:moveTo>
                <a:cubicBezTo>
                  <a:pt x="0" y="173609"/>
                  <a:pt x="24893" y="113512"/>
                  <a:pt x="69203" y="69202"/>
                </a:cubicBezTo>
                <a:cubicBezTo>
                  <a:pt x="113513" y="24892"/>
                  <a:pt x="173609" y="0"/>
                  <a:pt x="236273" y="0"/>
                </a:cubicBezTo>
                <a:lnTo>
                  <a:pt x="1944659" y="0"/>
                </a:lnTo>
                <a:cubicBezTo>
                  <a:pt x="2007322" y="0"/>
                  <a:pt x="2067419" y="24893"/>
                  <a:pt x="2111729" y="69203"/>
                </a:cubicBezTo>
                <a:cubicBezTo>
                  <a:pt x="2156039" y="113513"/>
                  <a:pt x="2180931" y="173609"/>
                  <a:pt x="2180931" y="236273"/>
                </a:cubicBezTo>
                <a:lnTo>
                  <a:pt x="2180931" y="1181333"/>
                </a:lnTo>
                <a:cubicBezTo>
                  <a:pt x="2180931" y="1243996"/>
                  <a:pt x="2156038" y="1304093"/>
                  <a:pt x="2111728" y="1348403"/>
                </a:cubicBezTo>
                <a:cubicBezTo>
                  <a:pt x="2067418" y="1392713"/>
                  <a:pt x="2007322" y="1417605"/>
                  <a:pt x="1944658" y="1417605"/>
                </a:cubicBezTo>
                <a:lnTo>
                  <a:pt x="236272" y="1417605"/>
                </a:lnTo>
                <a:cubicBezTo>
                  <a:pt x="173609" y="1417605"/>
                  <a:pt x="113512" y="1392712"/>
                  <a:pt x="69202" y="1348402"/>
                </a:cubicBezTo>
                <a:cubicBezTo>
                  <a:pt x="24892" y="1304092"/>
                  <a:pt x="0" y="1243996"/>
                  <a:pt x="0" y="1181332"/>
                </a:cubicBezTo>
                <a:lnTo>
                  <a:pt x="0" y="236272"/>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45402" tIns="145402" rIns="145402" bIns="145402" numCol="1" spcCol="1270" anchor="ctr" anchorCtr="0">
            <a:noAutofit/>
          </a:bodyPr>
          <a:lstStyle/>
          <a:p>
            <a:pPr algn="ctr" defTabSz="889000" fontAlgn="base">
              <a:lnSpc>
                <a:spcPct val="90000"/>
              </a:lnSpc>
              <a:spcBef>
                <a:spcPct val="0"/>
              </a:spcBef>
              <a:spcAft>
                <a:spcPct val="35000"/>
              </a:spcAft>
            </a:pPr>
            <a:r>
              <a:rPr lang="en-US" sz="2000" dirty="0" smtClean="0">
                <a:solidFill>
                  <a:prstClr val="white"/>
                </a:solidFill>
              </a:rPr>
              <a:t>Maximum participation of low-income communities</a:t>
            </a:r>
            <a:endParaRPr lang="en-US" sz="2000" dirty="0">
              <a:solidFill>
                <a:prstClr val="white"/>
              </a:solidFill>
            </a:endParaRPr>
          </a:p>
        </p:txBody>
      </p:sp>
      <p:sp>
        <p:nvSpPr>
          <p:cNvPr id="17" name="Freeform 16"/>
          <p:cNvSpPr/>
          <p:nvPr/>
        </p:nvSpPr>
        <p:spPr>
          <a:xfrm>
            <a:off x="2020035" y="1655788"/>
            <a:ext cx="4145457" cy="4145457"/>
          </a:xfrm>
          <a:custGeom>
            <a:avLst/>
            <a:gdLst/>
            <a:ahLst/>
            <a:cxnLst/>
            <a:rect l="0" t="0" r="0" b="0"/>
            <a:pathLst>
              <a:path>
                <a:moveTo>
                  <a:pt x="4843" y="2214341"/>
                </a:moveTo>
                <a:arcTo wR="2072728" hR="2072728" stAng="10564943" swAng="371798"/>
              </a:path>
            </a:pathLst>
          </a:custGeom>
          <a:noFill/>
        </p:spPr>
        <p:style>
          <a:lnRef idx="1">
            <a:schemeClr val="dk2">
              <a:hueOff val="0"/>
              <a:satOff val="0"/>
              <a:lumOff val="0"/>
              <a:alphaOff val="0"/>
            </a:schemeClr>
          </a:lnRef>
          <a:fillRef idx="0">
            <a:scrgbClr r="0" g="0" b="0"/>
          </a:fillRef>
          <a:effectRef idx="0">
            <a:schemeClr val="dk2">
              <a:hueOff val="0"/>
              <a:satOff val="0"/>
              <a:lumOff val="0"/>
              <a:alphaOff val="0"/>
            </a:schemeClr>
          </a:effectRef>
          <a:fontRef idx="minor">
            <a:schemeClr val="lt2">
              <a:hueOff val="0"/>
              <a:satOff val="0"/>
              <a:lumOff val="0"/>
              <a:alphaOff val="0"/>
            </a:schemeClr>
          </a:fontRef>
        </p:style>
      </p:sp>
      <p:sp>
        <p:nvSpPr>
          <p:cNvPr id="18" name="Freeform 17"/>
          <p:cNvSpPr/>
          <p:nvPr/>
        </p:nvSpPr>
        <p:spPr>
          <a:xfrm>
            <a:off x="1066806" y="2226204"/>
            <a:ext cx="2180931" cy="1417605"/>
          </a:xfrm>
          <a:custGeom>
            <a:avLst/>
            <a:gdLst>
              <a:gd name="connsiteX0" fmla="*/ 0 w 2180931"/>
              <a:gd name="connsiteY0" fmla="*/ 236272 h 1417605"/>
              <a:gd name="connsiteX1" fmla="*/ 69203 w 2180931"/>
              <a:gd name="connsiteY1" fmla="*/ 69202 h 1417605"/>
              <a:gd name="connsiteX2" fmla="*/ 236273 w 2180931"/>
              <a:gd name="connsiteY2" fmla="*/ 0 h 1417605"/>
              <a:gd name="connsiteX3" fmla="*/ 1944659 w 2180931"/>
              <a:gd name="connsiteY3" fmla="*/ 0 h 1417605"/>
              <a:gd name="connsiteX4" fmla="*/ 2111729 w 2180931"/>
              <a:gd name="connsiteY4" fmla="*/ 69203 h 1417605"/>
              <a:gd name="connsiteX5" fmla="*/ 2180931 w 2180931"/>
              <a:gd name="connsiteY5" fmla="*/ 236273 h 1417605"/>
              <a:gd name="connsiteX6" fmla="*/ 2180931 w 2180931"/>
              <a:gd name="connsiteY6" fmla="*/ 1181333 h 1417605"/>
              <a:gd name="connsiteX7" fmla="*/ 2111728 w 2180931"/>
              <a:gd name="connsiteY7" fmla="*/ 1348403 h 1417605"/>
              <a:gd name="connsiteX8" fmla="*/ 1944658 w 2180931"/>
              <a:gd name="connsiteY8" fmla="*/ 1417605 h 1417605"/>
              <a:gd name="connsiteX9" fmla="*/ 236272 w 2180931"/>
              <a:gd name="connsiteY9" fmla="*/ 1417605 h 1417605"/>
              <a:gd name="connsiteX10" fmla="*/ 69202 w 2180931"/>
              <a:gd name="connsiteY10" fmla="*/ 1348402 h 1417605"/>
              <a:gd name="connsiteX11" fmla="*/ 0 w 2180931"/>
              <a:gd name="connsiteY11" fmla="*/ 1181332 h 1417605"/>
              <a:gd name="connsiteX12" fmla="*/ 0 w 2180931"/>
              <a:gd name="connsiteY12" fmla="*/ 236272 h 1417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0931" h="1417605">
                <a:moveTo>
                  <a:pt x="0" y="236272"/>
                </a:moveTo>
                <a:cubicBezTo>
                  <a:pt x="0" y="173609"/>
                  <a:pt x="24893" y="113512"/>
                  <a:pt x="69203" y="69202"/>
                </a:cubicBezTo>
                <a:cubicBezTo>
                  <a:pt x="113513" y="24892"/>
                  <a:pt x="173609" y="0"/>
                  <a:pt x="236273" y="0"/>
                </a:cubicBezTo>
                <a:lnTo>
                  <a:pt x="1944659" y="0"/>
                </a:lnTo>
                <a:cubicBezTo>
                  <a:pt x="2007322" y="0"/>
                  <a:pt x="2067419" y="24893"/>
                  <a:pt x="2111729" y="69203"/>
                </a:cubicBezTo>
                <a:cubicBezTo>
                  <a:pt x="2156039" y="113513"/>
                  <a:pt x="2180931" y="173609"/>
                  <a:pt x="2180931" y="236273"/>
                </a:cubicBezTo>
                <a:lnTo>
                  <a:pt x="2180931" y="1181333"/>
                </a:lnTo>
                <a:cubicBezTo>
                  <a:pt x="2180931" y="1243996"/>
                  <a:pt x="2156038" y="1304093"/>
                  <a:pt x="2111728" y="1348403"/>
                </a:cubicBezTo>
                <a:cubicBezTo>
                  <a:pt x="2067418" y="1392713"/>
                  <a:pt x="2007322" y="1417605"/>
                  <a:pt x="1944658" y="1417605"/>
                </a:cubicBezTo>
                <a:lnTo>
                  <a:pt x="236272" y="1417605"/>
                </a:lnTo>
                <a:cubicBezTo>
                  <a:pt x="173609" y="1417605"/>
                  <a:pt x="113512" y="1392712"/>
                  <a:pt x="69202" y="1348402"/>
                </a:cubicBezTo>
                <a:cubicBezTo>
                  <a:pt x="24892" y="1304092"/>
                  <a:pt x="0" y="1243996"/>
                  <a:pt x="0" y="1181332"/>
                </a:cubicBezTo>
                <a:lnTo>
                  <a:pt x="0" y="236272"/>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45402" tIns="145402" rIns="145402" bIns="145402" numCol="1" spcCol="1270" anchor="ctr" anchorCtr="0">
            <a:noAutofit/>
          </a:bodyPr>
          <a:lstStyle/>
          <a:p>
            <a:pPr algn="ctr" defTabSz="889000" fontAlgn="base">
              <a:lnSpc>
                <a:spcPct val="90000"/>
              </a:lnSpc>
              <a:spcBef>
                <a:spcPct val="0"/>
              </a:spcBef>
              <a:spcAft>
                <a:spcPct val="35000"/>
              </a:spcAft>
            </a:pPr>
            <a:r>
              <a:rPr lang="en-US" sz="2000" dirty="0" smtClean="0">
                <a:solidFill>
                  <a:prstClr val="white"/>
                </a:solidFill>
              </a:rPr>
              <a:t>Leveraging the resources of other anti-poverty programs</a:t>
            </a:r>
            <a:endParaRPr lang="en-US" sz="2000" dirty="0">
              <a:solidFill>
                <a:prstClr val="white"/>
              </a:solidFill>
            </a:endParaRPr>
          </a:p>
        </p:txBody>
      </p:sp>
      <p:sp>
        <p:nvSpPr>
          <p:cNvPr id="19" name="Freeform 18"/>
          <p:cNvSpPr/>
          <p:nvPr/>
        </p:nvSpPr>
        <p:spPr>
          <a:xfrm>
            <a:off x="1485951" y="1925027"/>
            <a:ext cx="4145457" cy="4145457"/>
          </a:xfrm>
          <a:custGeom>
            <a:avLst/>
            <a:gdLst/>
            <a:ahLst/>
            <a:cxnLst/>
            <a:rect l="0" t="0" r="0" b="0"/>
            <a:pathLst>
              <a:path>
                <a:moveTo>
                  <a:pt x="1057289" y="265773"/>
                </a:moveTo>
                <a:arcTo wR="2072728" hR="2072728" stAng="14439940" swAng="1739723"/>
              </a:path>
            </a:pathLst>
          </a:custGeom>
          <a:noFill/>
        </p:spPr>
        <p:style>
          <a:lnRef idx="1">
            <a:schemeClr val="dk2">
              <a:hueOff val="0"/>
              <a:satOff val="0"/>
              <a:lumOff val="0"/>
              <a:alphaOff val="0"/>
            </a:schemeClr>
          </a:lnRef>
          <a:fillRef idx="0">
            <a:scrgbClr r="0" g="0" b="0"/>
          </a:fillRef>
          <a:effectRef idx="0">
            <a:schemeClr val="dk2">
              <a:hueOff val="0"/>
              <a:satOff val="0"/>
              <a:lumOff val="0"/>
              <a:alphaOff val="0"/>
            </a:schemeClr>
          </a:effectRef>
          <a:fontRef idx="minor">
            <a:schemeClr val="lt2">
              <a:hueOff val="0"/>
              <a:satOff val="0"/>
              <a:lumOff val="0"/>
              <a:alphaOff val="0"/>
            </a:schemeClr>
          </a:fontRef>
        </p:style>
      </p:sp>
      <p:sp>
        <p:nvSpPr>
          <p:cNvPr id="5" name="TextBox 4"/>
          <p:cNvSpPr txBox="1"/>
          <p:nvPr/>
        </p:nvSpPr>
        <p:spPr>
          <a:xfrm>
            <a:off x="3276600" y="3154395"/>
            <a:ext cx="2667000" cy="1077218"/>
          </a:xfrm>
          <a:prstGeom prst="rect">
            <a:avLst/>
          </a:prstGeom>
          <a:noFill/>
        </p:spPr>
        <p:txBody>
          <a:bodyPr wrap="square" rtlCol="0">
            <a:spAutoFit/>
          </a:bodyPr>
          <a:lstStyle/>
          <a:p>
            <a:pPr algn="ctr" fontAlgn="base">
              <a:spcBef>
                <a:spcPct val="0"/>
              </a:spcBef>
              <a:spcAft>
                <a:spcPct val="0"/>
              </a:spcAft>
            </a:pPr>
            <a:r>
              <a:rPr lang="en-US" sz="3200" b="1" dirty="0" smtClean="0">
                <a:solidFill>
                  <a:srgbClr val="C0504D"/>
                </a:solidFill>
              </a:rPr>
              <a:t>Achieve These Goals By</a:t>
            </a:r>
            <a:endParaRPr lang="en-US" sz="3200" b="1" dirty="0">
              <a:solidFill>
                <a:srgbClr val="C0504D"/>
              </a:solidFill>
            </a:endParaRPr>
          </a:p>
        </p:txBody>
      </p:sp>
      <p:sp>
        <p:nvSpPr>
          <p:cNvPr id="6" name="TextBox 5"/>
          <p:cNvSpPr txBox="1"/>
          <p:nvPr/>
        </p:nvSpPr>
        <p:spPr>
          <a:xfrm>
            <a:off x="350445" y="6172200"/>
            <a:ext cx="1859355" cy="369332"/>
          </a:xfrm>
          <a:prstGeom prst="rect">
            <a:avLst/>
          </a:prstGeom>
          <a:noFill/>
        </p:spPr>
        <p:txBody>
          <a:bodyPr wrap="none" rtlCol="0">
            <a:spAutoFit/>
          </a:bodyPr>
          <a:lstStyle/>
          <a:p>
            <a:pPr fontAlgn="base">
              <a:spcBef>
                <a:spcPct val="0"/>
              </a:spcBef>
              <a:spcAft>
                <a:spcPct val="0"/>
              </a:spcAft>
            </a:pPr>
            <a:r>
              <a:rPr lang="en-US" altLang="en-US" b="1" i="1" dirty="0" smtClean="0">
                <a:solidFill>
                  <a:srgbClr val="006699"/>
                </a:solidFill>
              </a:rPr>
              <a:t>(42 U.S.C. § 9901)</a:t>
            </a:r>
          </a:p>
        </p:txBody>
      </p:sp>
    </p:spTree>
    <p:extLst>
      <p:ext uri="{BB962C8B-B14F-4D97-AF65-F5344CB8AC3E}">
        <p14:creationId xmlns:p14="http://schemas.microsoft.com/office/powerpoint/2010/main" val="2151124592"/>
      </p:ext>
    </p:extLst>
  </p:cSld>
  <p:clrMapOvr>
    <a:masterClrMapping/>
  </p:clrMapOvr>
  <p:transition>
    <p:cut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Guidance on Tripartite Boards</a:t>
            </a:r>
            <a:endParaRPr lang="en-US" dirty="0"/>
          </a:p>
        </p:txBody>
      </p:sp>
      <p:sp>
        <p:nvSpPr>
          <p:cNvPr id="6" name="Freeform 5"/>
          <p:cNvSpPr/>
          <p:nvPr/>
        </p:nvSpPr>
        <p:spPr>
          <a:xfrm>
            <a:off x="3749039" y="1600712"/>
            <a:ext cx="4937760" cy="1995226"/>
          </a:xfrm>
          <a:custGeom>
            <a:avLst/>
            <a:gdLst>
              <a:gd name="connsiteX0" fmla="*/ 0 w 4937760"/>
              <a:gd name="connsiteY0" fmla="*/ 249403 h 1995226"/>
              <a:gd name="connsiteX1" fmla="*/ 3940147 w 4937760"/>
              <a:gd name="connsiteY1" fmla="*/ 249403 h 1995226"/>
              <a:gd name="connsiteX2" fmla="*/ 3940147 w 4937760"/>
              <a:gd name="connsiteY2" fmla="*/ 0 h 1995226"/>
              <a:gd name="connsiteX3" fmla="*/ 4937760 w 4937760"/>
              <a:gd name="connsiteY3" fmla="*/ 997613 h 1995226"/>
              <a:gd name="connsiteX4" fmla="*/ 3940147 w 4937760"/>
              <a:gd name="connsiteY4" fmla="*/ 1995226 h 1995226"/>
              <a:gd name="connsiteX5" fmla="*/ 3940147 w 4937760"/>
              <a:gd name="connsiteY5" fmla="*/ 1745823 h 1995226"/>
              <a:gd name="connsiteX6" fmla="*/ 0 w 4937760"/>
              <a:gd name="connsiteY6" fmla="*/ 1745823 h 1995226"/>
              <a:gd name="connsiteX7" fmla="*/ 0 w 4937760"/>
              <a:gd name="connsiteY7" fmla="*/ 249403 h 199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7760" h="1995226">
                <a:moveTo>
                  <a:pt x="0" y="249403"/>
                </a:moveTo>
                <a:lnTo>
                  <a:pt x="3940147" y="249403"/>
                </a:lnTo>
                <a:lnTo>
                  <a:pt x="3940147" y="0"/>
                </a:lnTo>
                <a:lnTo>
                  <a:pt x="4937760" y="997613"/>
                </a:lnTo>
                <a:lnTo>
                  <a:pt x="3940147" y="1995226"/>
                </a:lnTo>
                <a:lnTo>
                  <a:pt x="3940147" y="1745823"/>
                </a:lnTo>
                <a:lnTo>
                  <a:pt x="0" y="1745823"/>
                </a:lnTo>
                <a:lnTo>
                  <a:pt x="0" y="249403"/>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700" tIns="262103" rIns="760910" bIns="262103" numCol="1" spcCol="1270" anchor="t" anchorCtr="0">
            <a:noAutofit/>
          </a:bodyPr>
          <a:lstStyle/>
          <a:p>
            <a:pPr marL="228600" lvl="1" indent="-228600" defTabSz="889000" fontAlgn="base">
              <a:spcBef>
                <a:spcPct val="0"/>
              </a:spcBef>
              <a:spcAft>
                <a:spcPts val="1000"/>
              </a:spcAft>
              <a:buFontTx/>
              <a:buChar char="••"/>
            </a:pPr>
            <a:r>
              <a:rPr lang="en-US" sz="2000" dirty="0" smtClean="0">
                <a:solidFill>
                  <a:prstClr val="black">
                    <a:hueOff val="0"/>
                    <a:satOff val="0"/>
                    <a:lumOff val="0"/>
                    <a:alphaOff val="0"/>
                  </a:prstClr>
                </a:solidFill>
              </a:rPr>
              <a:t>Selection and composition requirements</a:t>
            </a:r>
          </a:p>
          <a:p>
            <a:pPr marL="228600" lvl="1" indent="-228600" defTabSz="889000" fontAlgn="base">
              <a:lnSpc>
                <a:spcPct val="150000"/>
              </a:lnSpc>
              <a:spcBef>
                <a:spcPct val="0"/>
              </a:spcBef>
              <a:spcAft>
                <a:spcPts val="1000"/>
              </a:spcAft>
              <a:buFontTx/>
              <a:buChar char="••"/>
            </a:pPr>
            <a:r>
              <a:rPr lang="en-US" sz="2000" dirty="0" smtClean="0">
                <a:solidFill>
                  <a:prstClr val="black">
                    <a:hueOff val="0"/>
                    <a:satOff val="0"/>
                    <a:lumOff val="0"/>
                    <a:alphaOff val="0"/>
                  </a:prstClr>
                </a:solidFill>
              </a:rPr>
              <a:t>Roles and responsibilities</a:t>
            </a:r>
            <a:endParaRPr lang="en-US" sz="2000" dirty="0">
              <a:solidFill>
                <a:prstClr val="black">
                  <a:hueOff val="0"/>
                  <a:satOff val="0"/>
                  <a:lumOff val="0"/>
                  <a:alphaOff val="0"/>
                </a:prstClr>
              </a:solidFill>
            </a:endParaRPr>
          </a:p>
        </p:txBody>
      </p:sp>
      <p:sp>
        <p:nvSpPr>
          <p:cNvPr id="7" name="Freeform 6"/>
          <p:cNvSpPr/>
          <p:nvPr/>
        </p:nvSpPr>
        <p:spPr>
          <a:xfrm>
            <a:off x="457200" y="1600712"/>
            <a:ext cx="3291840" cy="1995226"/>
          </a:xfrm>
          <a:custGeom>
            <a:avLst/>
            <a:gdLst>
              <a:gd name="connsiteX0" fmla="*/ 0 w 3291840"/>
              <a:gd name="connsiteY0" fmla="*/ 332544 h 1995226"/>
              <a:gd name="connsiteX1" fmla="*/ 97400 w 3291840"/>
              <a:gd name="connsiteY1" fmla="*/ 97400 h 1995226"/>
              <a:gd name="connsiteX2" fmla="*/ 332544 w 3291840"/>
              <a:gd name="connsiteY2" fmla="*/ 0 h 1995226"/>
              <a:gd name="connsiteX3" fmla="*/ 2959296 w 3291840"/>
              <a:gd name="connsiteY3" fmla="*/ 0 h 1995226"/>
              <a:gd name="connsiteX4" fmla="*/ 3194440 w 3291840"/>
              <a:gd name="connsiteY4" fmla="*/ 97400 h 1995226"/>
              <a:gd name="connsiteX5" fmla="*/ 3291840 w 3291840"/>
              <a:gd name="connsiteY5" fmla="*/ 332544 h 1995226"/>
              <a:gd name="connsiteX6" fmla="*/ 3291840 w 3291840"/>
              <a:gd name="connsiteY6" fmla="*/ 1662682 h 1995226"/>
              <a:gd name="connsiteX7" fmla="*/ 3194440 w 3291840"/>
              <a:gd name="connsiteY7" fmla="*/ 1897826 h 1995226"/>
              <a:gd name="connsiteX8" fmla="*/ 2959296 w 3291840"/>
              <a:gd name="connsiteY8" fmla="*/ 1995226 h 1995226"/>
              <a:gd name="connsiteX9" fmla="*/ 332544 w 3291840"/>
              <a:gd name="connsiteY9" fmla="*/ 1995226 h 1995226"/>
              <a:gd name="connsiteX10" fmla="*/ 97400 w 3291840"/>
              <a:gd name="connsiteY10" fmla="*/ 1897826 h 1995226"/>
              <a:gd name="connsiteX11" fmla="*/ 0 w 3291840"/>
              <a:gd name="connsiteY11" fmla="*/ 1662682 h 1995226"/>
              <a:gd name="connsiteX12" fmla="*/ 0 w 3291840"/>
              <a:gd name="connsiteY12" fmla="*/ 332544 h 199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995226">
                <a:moveTo>
                  <a:pt x="0" y="332544"/>
                </a:moveTo>
                <a:cubicBezTo>
                  <a:pt x="0" y="244348"/>
                  <a:pt x="35036" y="159764"/>
                  <a:pt x="97400" y="97400"/>
                </a:cubicBezTo>
                <a:cubicBezTo>
                  <a:pt x="159764" y="35036"/>
                  <a:pt x="244348" y="0"/>
                  <a:pt x="332544" y="0"/>
                </a:cubicBezTo>
                <a:lnTo>
                  <a:pt x="2959296" y="0"/>
                </a:lnTo>
                <a:cubicBezTo>
                  <a:pt x="3047492" y="0"/>
                  <a:pt x="3132076" y="35036"/>
                  <a:pt x="3194440" y="97400"/>
                </a:cubicBezTo>
                <a:cubicBezTo>
                  <a:pt x="3256804" y="159764"/>
                  <a:pt x="3291840" y="244348"/>
                  <a:pt x="3291840" y="332544"/>
                </a:cubicBezTo>
                <a:lnTo>
                  <a:pt x="3291840" y="1662682"/>
                </a:lnTo>
                <a:cubicBezTo>
                  <a:pt x="3291840" y="1750878"/>
                  <a:pt x="3256804" y="1835462"/>
                  <a:pt x="3194440" y="1897826"/>
                </a:cubicBezTo>
                <a:cubicBezTo>
                  <a:pt x="3132076" y="1960190"/>
                  <a:pt x="3047492" y="1995226"/>
                  <a:pt x="2959296" y="1995226"/>
                </a:cubicBezTo>
                <a:lnTo>
                  <a:pt x="332544" y="1995226"/>
                </a:lnTo>
                <a:cubicBezTo>
                  <a:pt x="244348" y="1995226"/>
                  <a:pt x="159764" y="1960190"/>
                  <a:pt x="97400" y="1897826"/>
                </a:cubicBezTo>
                <a:cubicBezTo>
                  <a:pt x="35036" y="1835462"/>
                  <a:pt x="0" y="1750878"/>
                  <a:pt x="0" y="1662682"/>
                </a:cubicBezTo>
                <a:lnTo>
                  <a:pt x="0" y="33254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4559" tIns="165979" rIns="234559" bIns="165979" numCol="1" spcCol="1270" anchor="ctr" anchorCtr="0">
            <a:noAutofit/>
          </a:bodyPr>
          <a:lstStyle/>
          <a:p>
            <a:pPr algn="ctr" defTabSz="1600200" fontAlgn="base">
              <a:lnSpc>
                <a:spcPct val="90000"/>
              </a:lnSpc>
              <a:spcBef>
                <a:spcPct val="0"/>
              </a:spcBef>
              <a:spcAft>
                <a:spcPct val="35000"/>
              </a:spcAft>
            </a:pPr>
            <a:r>
              <a:rPr lang="en-US" sz="3600" b="1" dirty="0" smtClean="0">
                <a:solidFill>
                  <a:prstClr val="white"/>
                </a:solidFill>
              </a:rPr>
              <a:t>IM #82: </a:t>
            </a:r>
            <a:r>
              <a:rPr lang="en-US" sz="3000" dirty="0" smtClean="0">
                <a:solidFill>
                  <a:prstClr val="white"/>
                </a:solidFill>
              </a:rPr>
              <a:t>Tripartite Boards</a:t>
            </a:r>
            <a:endParaRPr lang="en-US" sz="3000" dirty="0">
              <a:solidFill>
                <a:prstClr val="white"/>
              </a:solidFill>
            </a:endParaRPr>
          </a:p>
        </p:txBody>
      </p:sp>
      <p:sp>
        <p:nvSpPr>
          <p:cNvPr id="8" name="Freeform 7"/>
          <p:cNvSpPr/>
          <p:nvPr/>
        </p:nvSpPr>
        <p:spPr>
          <a:xfrm>
            <a:off x="3749039" y="3795461"/>
            <a:ext cx="4937760" cy="1995226"/>
          </a:xfrm>
          <a:custGeom>
            <a:avLst/>
            <a:gdLst>
              <a:gd name="connsiteX0" fmla="*/ 0 w 4937760"/>
              <a:gd name="connsiteY0" fmla="*/ 249403 h 1995226"/>
              <a:gd name="connsiteX1" fmla="*/ 3940147 w 4937760"/>
              <a:gd name="connsiteY1" fmla="*/ 249403 h 1995226"/>
              <a:gd name="connsiteX2" fmla="*/ 3940147 w 4937760"/>
              <a:gd name="connsiteY2" fmla="*/ 0 h 1995226"/>
              <a:gd name="connsiteX3" fmla="*/ 4937760 w 4937760"/>
              <a:gd name="connsiteY3" fmla="*/ 997613 h 1995226"/>
              <a:gd name="connsiteX4" fmla="*/ 3940147 w 4937760"/>
              <a:gd name="connsiteY4" fmla="*/ 1995226 h 1995226"/>
              <a:gd name="connsiteX5" fmla="*/ 3940147 w 4937760"/>
              <a:gd name="connsiteY5" fmla="*/ 1745823 h 1995226"/>
              <a:gd name="connsiteX6" fmla="*/ 0 w 4937760"/>
              <a:gd name="connsiteY6" fmla="*/ 1745823 h 1995226"/>
              <a:gd name="connsiteX7" fmla="*/ 0 w 4937760"/>
              <a:gd name="connsiteY7" fmla="*/ 249403 h 199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7760" h="1995226">
                <a:moveTo>
                  <a:pt x="0" y="249403"/>
                </a:moveTo>
                <a:lnTo>
                  <a:pt x="3940147" y="249403"/>
                </a:lnTo>
                <a:lnTo>
                  <a:pt x="3940147" y="0"/>
                </a:lnTo>
                <a:lnTo>
                  <a:pt x="4937760" y="997613"/>
                </a:lnTo>
                <a:lnTo>
                  <a:pt x="3940147" y="1995226"/>
                </a:lnTo>
                <a:lnTo>
                  <a:pt x="3940147" y="1745823"/>
                </a:lnTo>
                <a:lnTo>
                  <a:pt x="0" y="1745823"/>
                </a:lnTo>
                <a:lnTo>
                  <a:pt x="0" y="249403"/>
                </a:lnTo>
                <a:close/>
              </a:path>
            </a:pathLst>
          </a:custGeom>
          <a:solidFill>
            <a:schemeClr val="accent3">
              <a:lumMod val="60000"/>
              <a:lumOff val="40000"/>
              <a:alpha val="50000"/>
            </a:schemeClr>
          </a:solidFill>
        </p:spPr>
        <p:style>
          <a:lnRef idx="2">
            <a:schemeClr val="accent2">
              <a:tint val="40000"/>
              <a:alpha val="90000"/>
              <a:hueOff val="5025821"/>
              <a:satOff val="-4378"/>
              <a:lumOff val="-6"/>
              <a:alphaOff val="0"/>
            </a:schemeClr>
          </a:lnRef>
          <a:fillRef idx="1">
            <a:scrgbClr r="0" g="0" b="0"/>
          </a:fillRef>
          <a:effectRef idx="0">
            <a:schemeClr val="accent2">
              <a:tint val="40000"/>
              <a:alpha val="90000"/>
              <a:hueOff val="5025821"/>
              <a:satOff val="-4378"/>
              <a:lumOff val="-6"/>
              <a:alphaOff val="0"/>
            </a:schemeClr>
          </a:effectRef>
          <a:fontRef idx="minor">
            <a:schemeClr val="dk1">
              <a:hueOff val="0"/>
              <a:satOff val="0"/>
              <a:lumOff val="0"/>
              <a:alphaOff val="0"/>
            </a:schemeClr>
          </a:fontRef>
        </p:style>
        <p:txBody>
          <a:bodyPr spcFirstLastPara="0" vert="horz" wrap="square" lIns="12700" tIns="262103" rIns="760910" bIns="262103" numCol="1" spcCol="1270" anchor="t" anchorCtr="0">
            <a:noAutofit/>
          </a:bodyPr>
          <a:lstStyle/>
          <a:p>
            <a:pPr marL="228600" lvl="1" indent="-228600" defTabSz="889000" fontAlgn="base">
              <a:spcBef>
                <a:spcPct val="0"/>
              </a:spcBef>
              <a:spcAft>
                <a:spcPts val="1000"/>
              </a:spcAft>
              <a:buFontTx/>
              <a:buChar char="••"/>
            </a:pPr>
            <a:r>
              <a:rPr lang="en-US" sz="2000" dirty="0" smtClean="0">
                <a:solidFill>
                  <a:prstClr val="black">
                    <a:hueOff val="0"/>
                    <a:satOff val="0"/>
                    <a:lumOff val="0"/>
                    <a:alphaOff val="0"/>
                  </a:prstClr>
                </a:solidFill>
              </a:rPr>
              <a:t>OCS-recommended as performance management initiative</a:t>
            </a:r>
            <a:endParaRPr lang="en-US" sz="2000" dirty="0">
              <a:solidFill>
                <a:prstClr val="black">
                  <a:hueOff val="0"/>
                  <a:satOff val="0"/>
                  <a:lumOff val="0"/>
                  <a:alphaOff val="0"/>
                </a:prstClr>
              </a:solidFill>
            </a:endParaRPr>
          </a:p>
          <a:p>
            <a:pPr marL="228600" lvl="1" indent="-228600" defTabSz="889000" fontAlgn="base">
              <a:spcBef>
                <a:spcPct val="0"/>
              </a:spcBef>
              <a:spcAft>
                <a:spcPts val="1000"/>
              </a:spcAft>
              <a:buFontTx/>
              <a:buChar char="••"/>
            </a:pPr>
            <a:r>
              <a:rPr lang="en-US" sz="2000" dirty="0" smtClean="0">
                <a:solidFill>
                  <a:prstClr val="black">
                    <a:hueOff val="0"/>
                    <a:satOff val="0"/>
                    <a:lumOff val="0"/>
                    <a:alphaOff val="0"/>
                  </a:prstClr>
                </a:solidFill>
              </a:rPr>
              <a:t>Proposed timeline for states to adopt Standards</a:t>
            </a:r>
            <a:endParaRPr lang="en-US" sz="2000" dirty="0">
              <a:solidFill>
                <a:prstClr val="black">
                  <a:hueOff val="0"/>
                  <a:satOff val="0"/>
                  <a:lumOff val="0"/>
                  <a:alphaOff val="0"/>
                </a:prstClr>
              </a:solidFill>
            </a:endParaRPr>
          </a:p>
        </p:txBody>
      </p:sp>
      <p:sp>
        <p:nvSpPr>
          <p:cNvPr id="9" name="Freeform 8"/>
          <p:cNvSpPr/>
          <p:nvPr/>
        </p:nvSpPr>
        <p:spPr>
          <a:xfrm>
            <a:off x="457200" y="3795461"/>
            <a:ext cx="3291840" cy="1995226"/>
          </a:xfrm>
          <a:custGeom>
            <a:avLst/>
            <a:gdLst>
              <a:gd name="connsiteX0" fmla="*/ 0 w 3291840"/>
              <a:gd name="connsiteY0" fmla="*/ 332544 h 1995226"/>
              <a:gd name="connsiteX1" fmla="*/ 97400 w 3291840"/>
              <a:gd name="connsiteY1" fmla="*/ 97400 h 1995226"/>
              <a:gd name="connsiteX2" fmla="*/ 332544 w 3291840"/>
              <a:gd name="connsiteY2" fmla="*/ 0 h 1995226"/>
              <a:gd name="connsiteX3" fmla="*/ 2959296 w 3291840"/>
              <a:gd name="connsiteY3" fmla="*/ 0 h 1995226"/>
              <a:gd name="connsiteX4" fmla="*/ 3194440 w 3291840"/>
              <a:gd name="connsiteY4" fmla="*/ 97400 h 1995226"/>
              <a:gd name="connsiteX5" fmla="*/ 3291840 w 3291840"/>
              <a:gd name="connsiteY5" fmla="*/ 332544 h 1995226"/>
              <a:gd name="connsiteX6" fmla="*/ 3291840 w 3291840"/>
              <a:gd name="connsiteY6" fmla="*/ 1662682 h 1995226"/>
              <a:gd name="connsiteX7" fmla="*/ 3194440 w 3291840"/>
              <a:gd name="connsiteY7" fmla="*/ 1897826 h 1995226"/>
              <a:gd name="connsiteX8" fmla="*/ 2959296 w 3291840"/>
              <a:gd name="connsiteY8" fmla="*/ 1995226 h 1995226"/>
              <a:gd name="connsiteX9" fmla="*/ 332544 w 3291840"/>
              <a:gd name="connsiteY9" fmla="*/ 1995226 h 1995226"/>
              <a:gd name="connsiteX10" fmla="*/ 97400 w 3291840"/>
              <a:gd name="connsiteY10" fmla="*/ 1897826 h 1995226"/>
              <a:gd name="connsiteX11" fmla="*/ 0 w 3291840"/>
              <a:gd name="connsiteY11" fmla="*/ 1662682 h 1995226"/>
              <a:gd name="connsiteX12" fmla="*/ 0 w 3291840"/>
              <a:gd name="connsiteY12" fmla="*/ 332544 h 199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995226">
                <a:moveTo>
                  <a:pt x="0" y="332544"/>
                </a:moveTo>
                <a:cubicBezTo>
                  <a:pt x="0" y="244348"/>
                  <a:pt x="35036" y="159764"/>
                  <a:pt x="97400" y="97400"/>
                </a:cubicBezTo>
                <a:cubicBezTo>
                  <a:pt x="159764" y="35036"/>
                  <a:pt x="244348" y="0"/>
                  <a:pt x="332544" y="0"/>
                </a:cubicBezTo>
                <a:lnTo>
                  <a:pt x="2959296" y="0"/>
                </a:lnTo>
                <a:cubicBezTo>
                  <a:pt x="3047492" y="0"/>
                  <a:pt x="3132076" y="35036"/>
                  <a:pt x="3194440" y="97400"/>
                </a:cubicBezTo>
                <a:cubicBezTo>
                  <a:pt x="3256804" y="159764"/>
                  <a:pt x="3291840" y="244348"/>
                  <a:pt x="3291840" y="332544"/>
                </a:cubicBezTo>
                <a:lnTo>
                  <a:pt x="3291840" y="1662682"/>
                </a:lnTo>
                <a:cubicBezTo>
                  <a:pt x="3291840" y="1750878"/>
                  <a:pt x="3256804" y="1835462"/>
                  <a:pt x="3194440" y="1897826"/>
                </a:cubicBezTo>
                <a:cubicBezTo>
                  <a:pt x="3132076" y="1960190"/>
                  <a:pt x="3047492" y="1995226"/>
                  <a:pt x="2959296" y="1995226"/>
                </a:cubicBezTo>
                <a:lnTo>
                  <a:pt x="332544" y="1995226"/>
                </a:lnTo>
                <a:cubicBezTo>
                  <a:pt x="244348" y="1995226"/>
                  <a:pt x="159764" y="1960190"/>
                  <a:pt x="97400" y="1897826"/>
                </a:cubicBezTo>
                <a:cubicBezTo>
                  <a:pt x="35036" y="1835462"/>
                  <a:pt x="0" y="1750878"/>
                  <a:pt x="0" y="1662682"/>
                </a:cubicBezTo>
                <a:lnTo>
                  <a:pt x="0" y="332544"/>
                </a:lnTo>
                <a:close/>
              </a:path>
            </a:pathLst>
          </a:custGeom>
          <a:solidFill>
            <a:schemeClr val="accent3"/>
          </a:solidFill>
        </p:spPr>
        <p:style>
          <a:lnRef idx="2">
            <a:schemeClr val="lt1">
              <a:hueOff val="0"/>
              <a:satOff val="0"/>
              <a:lumOff val="0"/>
              <a:alphaOff val="0"/>
            </a:schemeClr>
          </a:lnRef>
          <a:fillRef idx="1">
            <a:scrgbClr r="0" g="0" b="0"/>
          </a:fillRef>
          <a:effectRef idx="0">
            <a:schemeClr val="accent2">
              <a:hueOff val="4681519"/>
              <a:satOff val="-5839"/>
              <a:lumOff val="1373"/>
              <a:alphaOff val="0"/>
            </a:schemeClr>
          </a:effectRef>
          <a:fontRef idx="minor">
            <a:schemeClr val="lt1"/>
          </a:fontRef>
        </p:style>
        <p:txBody>
          <a:bodyPr spcFirstLastPara="0" vert="horz" wrap="square" lIns="234559" tIns="165979" rIns="234559" bIns="165979" numCol="1" spcCol="1270" anchor="ctr" anchorCtr="0">
            <a:noAutofit/>
          </a:bodyPr>
          <a:lstStyle/>
          <a:p>
            <a:pPr algn="ctr" defTabSz="1600200" fontAlgn="base">
              <a:lnSpc>
                <a:spcPct val="90000"/>
              </a:lnSpc>
              <a:spcBef>
                <a:spcPct val="0"/>
              </a:spcBef>
            </a:pPr>
            <a:r>
              <a:rPr lang="en-US" sz="3600" b="1" dirty="0" smtClean="0">
                <a:solidFill>
                  <a:prstClr val="white"/>
                </a:solidFill>
              </a:rPr>
              <a:t>IM #138:</a:t>
            </a:r>
            <a:r>
              <a:rPr lang="en-US" sz="3600" dirty="0" smtClean="0">
                <a:solidFill>
                  <a:prstClr val="white"/>
                </a:solidFill>
              </a:rPr>
              <a:t> </a:t>
            </a:r>
          </a:p>
          <a:p>
            <a:pPr algn="ctr" defTabSz="1600200" fontAlgn="base">
              <a:lnSpc>
                <a:spcPct val="90000"/>
              </a:lnSpc>
              <a:spcBef>
                <a:spcPct val="0"/>
              </a:spcBef>
            </a:pPr>
            <a:r>
              <a:rPr lang="en-US" sz="3000" dirty="0" smtClean="0">
                <a:solidFill>
                  <a:prstClr val="white"/>
                </a:solidFill>
              </a:rPr>
              <a:t>CSBG Organizational Standards</a:t>
            </a:r>
            <a:endParaRPr lang="en-US" sz="3000" dirty="0">
              <a:solidFill>
                <a:prstClr val="white"/>
              </a:solidFill>
            </a:endParaRPr>
          </a:p>
        </p:txBody>
      </p:sp>
    </p:spTree>
    <p:extLst>
      <p:ext uri="{BB962C8B-B14F-4D97-AF65-F5344CB8AC3E}">
        <p14:creationId xmlns:p14="http://schemas.microsoft.com/office/powerpoint/2010/main" val="1995208124"/>
      </p:ext>
    </p:extLst>
  </p:cSld>
  <p:clrMapOvr>
    <a:masterClrMapping/>
  </p:clrMapOvr>
  <p:transition>
    <p:cut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Importance </a:t>
            </a:r>
            <a:r>
              <a:rPr lang="en-US" dirty="0" smtClean="0"/>
              <a:t>of Community </a:t>
            </a:r>
            <a:r>
              <a:rPr lang="en-US" dirty="0"/>
              <a:t>Action</a:t>
            </a:r>
          </a:p>
        </p:txBody>
      </p:sp>
      <p:sp>
        <p:nvSpPr>
          <p:cNvPr id="3" name="Content Placeholder 2"/>
          <p:cNvSpPr>
            <a:spLocks noGrp="1"/>
          </p:cNvSpPr>
          <p:nvPr>
            <p:ph idx="1"/>
          </p:nvPr>
        </p:nvSpPr>
        <p:spPr/>
        <p:txBody>
          <a:bodyPr/>
          <a:lstStyle/>
          <a:p>
            <a:pPr marL="0" indent="0">
              <a:buNone/>
            </a:pPr>
            <a:r>
              <a:rPr lang="en-US" sz="2800" b="1" dirty="0"/>
              <a:t>Community Action’s success </a:t>
            </a:r>
            <a:r>
              <a:rPr lang="en-US" sz="2800" dirty="0"/>
              <a:t>is not measured by services, but by improvements in the lives of the people served, and no less </a:t>
            </a:r>
            <a:r>
              <a:rPr lang="en-US" sz="2800" dirty="0" smtClean="0"/>
              <a:t>importantly— </a:t>
            </a:r>
            <a:r>
              <a:rPr lang="en-US" sz="2800" i="1" dirty="0" smtClean="0">
                <a:solidFill>
                  <a:srgbClr val="C80452"/>
                </a:solidFill>
              </a:rPr>
              <a:t>in </a:t>
            </a:r>
            <a:r>
              <a:rPr lang="en-US" sz="2800" i="1" dirty="0">
                <a:solidFill>
                  <a:srgbClr val="C80452"/>
                </a:solidFill>
              </a:rPr>
              <a:t>changes in community attitudes and practices toward the challenge of poverty. </a:t>
            </a:r>
            <a:r>
              <a:rPr lang="en-US" sz="2100" dirty="0"/>
              <a:t/>
            </a:r>
            <a:br>
              <a:rPr lang="en-US" sz="2100" dirty="0"/>
            </a:br>
            <a:r>
              <a:rPr lang="en-US" sz="2100" dirty="0"/>
              <a:t>             </a:t>
            </a:r>
          </a:p>
          <a:p>
            <a:pPr marL="0" indent="0">
              <a:buNone/>
            </a:pPr>
            <a:r>
              <a:rPr lang="en-US" dirty="0" smtClean="0"/>
              <a:t>	- OEO </a:t>
            </a:r>
            <a:r>
              <a:rPr lang="en-US" dirty="0"/>
              <a:t>Director, Donald Rumsfeld, 1970</a:t>
            </a:r>
          </a:p>
          <a:p>
            <a:endParaRPr lang="en-US" dirty="0"/>
          </a:p>
        </p:txBody>
      </p:sp>
    </p:spTree>
    <p:extLst>
      <p:ext uri="{BB962C8B-B14F-4D97-AF65-F5344CB8AC3E}">
        <p14:creationId xmlns:p14="http://schemas.microsoft.com/office/powerpoint/2010/main" val="3636839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Roles &amp; Responsibilities</a:t>
            </a:r>
            <a:r>
              <a:rPr lang="en-US" dirty="0"/>
              <a:t/>
            </a:r>
            <a:br>
              <a:rPr lang="en-US" dirty="0"/>
            </a:br>
            <a:endParaRPr lang="en-US" dirty="0"/>
          </a:p>
        </p:txBody>
      </p:sp>
      <p:sp>
        <p:nvSpPr>
          <p:cNvPr id="3" name="Content Placeholder 2"/>
          <p:cNvSpPr>
            <a:spLocks noGrp="1"/>
          </p:cNvSpPr>
          <p:nvPr>
            <p:ph type="body" idx="1"/>
          </p:nvPr>
        </p:nvSpPr>
        <p:spPr/>
        <p:txBody>
          <a:bodyPr>
            <a:normAutofit fontScale="775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sz="3600" dirty="0" smtClean="0"/>
              <a:t>CAA Board Governance</a:t>
            </a:r>
          </a:p>
        </p:txBody>
      </p:sp>
    </p:spTree>
    <p:extLst>
      <p:ext uri="{BB962C8B-B14F-4D97-AF65-F5344CB8AC3E}">
        <p14:creationId xmlns:p14="http://schemas.microsoft.com/office/powerpoint/2010/main" val="1071934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714" y="439245"/>
            <a:ext cx="8092512" cy="516866"/>
          </a:xfrm>
        </p:spPr>
        <p:txBody>
          <a:bodyPr>
            <a:normAutofit fontScale="90000"/>
          </a:bodyPr>
          <a:lstStyle/>
          <a:p>
            <a:r>
              <a:rPr lang="en-US" dirty="0"/>
              <a:t>What does dating have to do with </a:t>
            </a:r>
            <a:r>
              <a:rPr lang="en-US" dirty="0" smtClean="0"/>
              <a:t>board membership</a:t>
            </a:r>
            <a:r>
              <a:rPr lang="en-US" dirty="0"/>
              <a:t>? </a:t>
            </a:r>
          </a:p>
        </p:txBody>
      </p:sp>
      <p:sp>
        <p:nvSpPr>
          <p:cNvPr id="3" name="Content Placeholder 2"/>
          <p:cNvSpPr>
            <a:spLocks noGrp="1"/>
          </p:cNvSpPr>
          <p:nvPr>
            <p:ph idx="1"/>
          </p:nvPr>
        </p:nvSpPr>
        <p:spPr>
          <a:xfrm>
            <a:off x="457200" y="1600200"/>
            <a:ext cx="5334000" cy="4525963"/>
          </a:xfrm>
        </p:spPr>
        <p:txBody>
          <a:bodyPr>
            <a:normAutofit fontScale="70000" lnSpcReduction="20000"/>
          </a:bodyPr>
          <a:lstStyle/>
          <a:p>
            <a:r>
              <a:rPr lang="en-US" dirty="0"/>
              <a:t>They both start with the right match – the organization will be best benefited by an individual with matching goals and talents.</a:t>
            </a:r>
          </a:p>
          <a:p>
            <a:r>
              <a:rPr lang="en-US" dirty="0"/>
              <a:t>Successful relationships involve open communication and being honest about one’s needs.</a:t>
            </a:r>
          </a:p>
          <a:p>
            <a:r>
              <a:rPr lang="en-US" dirty="0"/>
              <a:t>Both begin with a match, followed by an interview to determine if the match is worth pursuing.</a:t>
            </a:r>
          </a:p>
          <a:p>
            <a:r>
              <a:rPr lang="en-US" dirty="0"/>
              <a:t>Being able to say “thanks, but no thanks” to a mismatch, may be awkward at first, but best for both parties in the long term.</a:t>
            </a:r>
          </a:p>
          <a:p>
            <a:endParaRPr lang="en-US" dirty="0"/>
          </a:p>
        </p:txBody>
      </p:sp>
      <p:sp>
        <p:nvSpPr>
          <p:cNvPr id="5" name="Rectangle 10"/>
          <p:cNvSpPr>
            <a:spLocks noChangeArrowheads="1"/>
          </p:cNvSpPr>
          <p:nvPr/>
        </p:nvSpPr>
        <p:spPr bwMode="auto">
          <a:xfrm>
            <a:off x="5690172" y="3863181"/>
            <a:ext cx="321648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ts val="700"/>
              </a:spcBef>
              <a:buClr>
                <a:srgbClr val="75417B"/>
              </a:buClr>
              <a:buSzPct val="60000"/>
              <a:defRPr/>
            </a:pPr>
            <a:r>
              <a:rPr lang="en-US" altLang="en-US" sz="1600" dirty="0" err="1" smtClean="0">
                <a:solidFill>
                  <a:schemeClr val="tx1">
                    <a:lumMod val="75000"/>
                  </a:schemeClr>
                </a:solidFill>
                <a:latin typeface="Tw Cen MT" panose="020B0602020104020603" pitchFamily="34" charset="0"/>
              </a:rPr>
              <a:t>Wallestad</a:t>
            </a:r>
            <a:r>
              <a:rPr lang="en-US" altLang="en-US" sz="1600" dirty="0" smtClean="0">
                <a:solidFill>
                  <a:schemeClr val="tx1">
                    <a:lumMod val="75000"/>
                  </a:schemeClr>
                </a:solidFill>
                <a:latin typeface="Tw Cen MT" panose="020B0602020104020603" pitchFamily="34" charset="0"/>
              </a:rPr>
              <a:t>, Anne.  2013.  "What online dating can teach us about boards"  Exceptional Board Blog - www.exceptionalboards.com</a:t>
            </a:r>
          </a:p>
        </p:txBody>
      </p:sp>
      <p:pic>
        <p:nvPicPr>
          <p:cNvPr id="6" name="Picture 5"/>
          <p:cNvPicPr>
            <a:picLocks noChangeAspect="1"/>
          </p:cNvPicPr>
          <p:nvPr/>
        </p:nvPicPr>
        <p:blipFill>
          <a:blip r:embed="rId3"/>
          <a:stretch>
            <a:fillRect/>
          </a:stretch>
        </p:blipFill>
        <p:spPr>
          <a:xfrm>
            <a:off x="5943600" y="1625009"/>
            <a:ext cx="2709626" cy="2133600"/>
          </a:xfrm>
          <a:prstGeom prst="rect">
            <a:avLst/>
          </a:prstGeom>
        </p:spPr>
      </p:pic>
    </p:spTree>
    <p:extLst>
      <p:ext uri="{BB962C8B-B14F-4D97-AF65-F5344CB8AC3E}">
        <p14:creationId xmlns:p14="http://schemas.microsoft.com/office/powerpoint/2010/main" val="3563213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Two-Way Investment</a:t>
            </a:r>
          </a:p>
        </p:txBody>
      </p:sp>
      <p:sp>
        <p:nvSpPr>
          <p:cNvPr id="3" name="Content Placeholder 2"/>
          <p:cNvSpPr>
            <a:spLocks noGrp="1"/>
          </p:cNvSpPr>
          <p:nvPr>
            <p:ph idx="1"/>
          </p:nvPr>
        </p:nvSpPr>
        <p:spPr>
          <a:xfrm>
            <a:off x="457200" y="1444219"/>
            <a:ext cx="8229600" cy="4800600"/>
          </a:xfrm>
        </p:spPr>
        <p:txBody>
          <a:bodyPr>
            <a:normAutofit fontScale="62500" lnSpcReduction="20000"/>
          </a:bodyPr>
          <a:lstStyle/>
          <a:p>
            <a:pPr marL="0" indent="0">
              <a:buNone/>
            </a:pPr>
            <a:r>
              <a:rPr lang="en-US" sz="4500" dirty="0"/>
              <a:t>"Board members who plan and ask for what they want in a board will contribute more, as well as gain more." -managementhelp.org</a:t>
            </a:r>
          </a:p>
          <a:p>
            <a:r>
              <a:rPr lang="en-US" sz="4500" dirty="0"/>
              <a:t>Board investment = time, energy, money, creativity, skill...</a:t>
            </a:r>
          </a:p>
          <a:p>
            <a:pPr lvl="1"/>
            <a:r>
              <a:rPr lang="en-US" sz="4500" dirty="0"/>
              <a:t>One must be in for the ups and downs</a:t>
            </a:r>
          </a:p>
          <a:p>
            <a:pPr lvl="1"/>
            <a:r>
              <a:rPr lang="en-US" sz="4500" dirty="0"/>
              <a:t>Each member is representing the home agency, as well as the </a:t>
            </a:r>
            <a:r>
              <a:rPr lang="en-US" sz="4500" dirty="0" smtClean="0"/>
              <a:t>nationwide network.</a:t>
            </a:r>
            <a:endParaRPr lang="en-US" sz="4500" dirty="0"/>
          </a:p>
          <a:p>
            <a:r>
              <a:rPr lang="en-US" sz="4500" dirty="0"/>
              <a:t>At the start of service to the board, not only is there a hope of collective difference because of individual contributions, but each individual should walk away feeling individual and organizational growth</a:t>
            </a:r>
            <a:r>
              <a:rPr lang="en-US" sz="4500" dirty="0" smtClean="0"/>
              <a:t>.</a:t>
            </a:r>
            <a:endParaRPr lang="en-US" sz="3800" dirty="0"/>
          </a:p>
          <a:p>
            <a:endParaRPr lang="en-US" dirty="0"/>
          </a:p>
        </p:txBody>
      </p:sp>
    </p:spTree>
    <p:extLst>
      <p:ext uri="{BB962C8B-B14F-4D97-AF65-F5344CB8AC3E}">
        <p14:creationId xmlns:p14="http://schemas.microsoft.com/office/powerpoint/2010/main" val="2409081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09575038"/>
              </p:ext>
            </p:extLst>
          </p:nvPr>
        </p:nvGraphicFramePr>
        <p:xfrm>
          <a:off x="190500" y="381000"/>
          <a:ext cx="8763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408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Board’s Purpose </a:t>
            </a:r>
            <a:br>
              <a:rPr lang="en-US" dirty="0"/>
            </a:br>
            <a:endParaRPr lang="en-US" dirty="0"/>
          </a:p>
        </p:txBody>
      </p:sp>
      <p:sp>
        <p:nvSpPr>
          <p:cNvPr id="3" name="Content Placeholder 2"/>
          <p:cNvSpPr>
            <a:spLocks noGrp="1"/>
          </p:cNvSpPr>
          <p:nvPr>
            <p:ph idx="1"/>
          </p:nvPr>
        </p:nvSpPr>
        <p:spPr>
          <a:xfrm>
            <a:off x="595423" y="1143000"/>
            <a:ext cx="3962400" cy="4525963"/>
          </a:xfrm>
        </p:spPr>
        <p:txBody>
          <a:bodyPr/>
          <a:lstStyle/>
          <a:p>
            <a:r>
              <a:rPr lang="en-US" dirty="0"/>
              <a:t>To direct the mission and purpose of the agency</a:t>
            </a:r>
          </a:p>
          <a:p>
            <a:r>
              <a:rPr lang="en-US" dirty="0"/>
              <a:t>Provide accountability </a:t>
            </a:r>
          </a:p>
          <a:p>
            <a:r>
              <a:rPr lang="en-US" dirty="0"/>
              <a:t>Liaison between community and the agency</a:t>
            </a:r>
          </a:p>
          <a:p>
            <a:endParaRPr lang="en-US" dirty="0"/>
          </a:p>
        </p:txBody>
      </p:sp>
      <p:pic>
        <p:nvPicPr>
          <p:cNvPr id="4" name="Picture 3"/>
          <p:cNvPicPr>
            <a:picLocks noChangeAspect="1"/>
          </p:cNvPicPr>
          <p:nvPr/>
        </p:nvPicPr>
        <p:blipFill>
          <a:blip r:embed="rId3"/>
          <a:stretch>
            <a:fillRect/>
          </a:stretch>
        </p:blipFill>
        <p:spPr>
          <a:xfrm>
            <a:off x="4165652" y="1524000"/>
            <a:ext cx="4978348" cy="3370391"/>
          </a:xfrm>
          <a:prstGeom prst="rect">
            <a:avLst/>
          </a:prstGeom>
        </p:spPr>
      </p:pic>
    </p:spTree>
    <p:extLst>
      <p:ext uri="{BB962C8B-B14F-4D97-AF65-F5344CB8AC3E}">
        <p14:creationId xmlns:p14="http://schemas.microsoft.com/office/powerpoint/2010/main" val="3633124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9867792"/>
              </p:ext>
            </p:extLst>
          </p:nvPr>
        </p:nvGraphicFramePr>
        <p:xfrm>
          <a:off x="457200" y="1444219"/>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2004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93" y="15949"/>
            <a:ext cx="9144000" cy="6009426"/>
          </a:xfrm>
          <a:prstGeom prst="rect">
            <a:avLst/>
          </a:prstGeom>
        </p:spPr>
      </p:pic>
    </p:spTree>
    <p:extLst>
      <p:ext uri="{BB962C8B-B14F-4D97-AF65-F5344CB8AC3E}">
        <p14:creationId xmlns:p14="http://schemas.microsoft.com/office/powerpoint/2010/main" val="3343856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152400"/>
            <a:ext cx="8229600" cy="1143000"/>
          </a:xfrm>
        </p:spPr>
        <p:txBody>
          <a:bodyPr>
            <a:noAutofit/>
          </a:bodyPr>
          <a:lstStyle/>
          <a:p>
            <a:pPr algn="ctr" eaLnBrk="1" hangingPunct="1"/>
            <a:r>
              <a:rPr lang="en-US" altLang="en-US" dirty="0" smtClean="0"/>
              <a:t>Board Selection</a:t>
            </a:r>
          </a:p>
        </p:txBody>
      </p:sp>
      <p:sp>
        <p:nvSpPr>
          <p:cNvPr id="64515" name="Rectangle 3"/>
          <p:cNvSpPr>
            <a:spLocks noGrp="1" noChangeArrowheads="1"/>
          </p:cNvSpPr>
          <p:nvPr>
            <p:ph idx="1"/>
          </p:nvPr>
        </p:nvSpPr>
        <p:spPr>
          <a:xfrm>
            <a:off x="609600" y="1447800"/>
            <a:ext cx="8077200" cy="2362200"/>
          </a:xfrm>
        </p:spPr>
        <p:txBody>
          <a:bodyPr anchor="ctr">
            <a:normAutofit/>
          </a:bodyPr>
          <a:lstStyle/>
          <a:p>
            <a:pPr marL="0" indent="0">
              <a:spcBef>
                <a:spcPts val="800"/>
              </a:spcBef>
              <a:spcAft>
                <a:spcPts val="800"/>
              </a:spcAft>
              <a:buNone/>
            </a:pPr>
            <a:r>
              <a:rPr lang="en-US" altLang="en-US" sz="3000" dirty="0" smtClean="0"/>
              <a:t>Board members are to be chosen by the board (for nonprofit CAAs) or governing officials (for public CAAs), subject to the democratic selection process for the low-income sector</a:t>
            </a:r>
          </a:p>
          <a:p>
            <a:pPr eaLnBrk="1" hangingPunct="1">
              <a:lnSpc>
                <a:spcPct val="114000"/>
              </a:lnSpc>
              <a:spcBef>
                <a:spcPts val="800"/>
              </a:spcBef>
              <a:spcAft>
                <a:spcPts val="800"/>
              </a:spcAft>
            </a:pPr>
            <a:endParaRPr lang="en-US" altLang="en-US" sz="3000" dirty="0" smtClean="0">
              <a:cs typeface="Times New Roman" pitchFamily="18" charset="0"/>
            </a:endParaRPr>
          </a:p>
        </p:txBody>
      </p:sp>
      <p:graphicFrame>
        <p:nvGraphicFramePr>
          <p:cNvPr id="4" name="Diagram 3"/>
          <p:cNvGraphicFramePr/>
          <p:nvPr/>
        </p:nvGraphicFramePr>
        <p:xfrm>
          <a:off x="609600" y="3810000"/>
          <a:ext cx="7848600" cy="22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3245553"/>
      </p:ext>
    </p:extLst>
  </p:cSld>
  <p:clrMapOvr>
    <a:masterClrMapping/>
  </p:clrMapOvr>
  <p:transition>
    <p:cut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369888"/>
            <a:ext cx="8229600" cy="1143000"/>
          </a:xfrm>
        </p:spPr>
        <p:txBody>
          <a:bodyPr>
            <a:noAutofit/>
          </a:bodyPr>
          <a:lstStyle/>
          <a:p>
            <a:pPr algn="ctr" eaLnBrk="1" hangingPunct="1"/>
            <a:r>
              <a:rPr lang="en-US" altLang="en-US" dirty="0" smtClean="0"/>
              <a:t>Tripartite Boards –</a:t>
            </a:r>
            <a:br>
              <a:rPr lang="en-US" altLang="en-US" dirty="0" smtClean="0"/>
            </a:br>
            <a:r>
              <a:rPr lang="en-US" altLang="en-US" dirty="0" smtClean="0"/>
              <a:t>Composition and Selection</a:t>
            </a:r>
          </a:p>
        </p:txBody>
      </p:sp>
      <p:graphicFrame>
        <p:nvGraphicFramePr>
          <p:cNvPr id="4" name="Content Placeholder 3"/>
          <p:cNvGraphicFramePr>
            <a:graphicFrameLocks noGrp="1"/>
          </p:cNvGraphicFramePr>
          <p:nvPr>
            <p:ph idx="1"/>
          </p:nvPr>
        </p:nvGraphicFramePr>
        <p:xfrm>
          <a:off x="-841824" y="1295400"/>
          <a:ext cx="6705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4800600" y="1752600"/>
          <a:ext cx="3962400" cy="2133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nvGraphicFramePr>
        <p:xfrm>
          <a:off x="4876800" y="4343400"/>
          <a:ext cx="3962400" cy="18288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381381012"/>
      </p:ext>
    </p:extLst>
  </p:cSld>
  <p:clrMapOvr>
    <a:masterClrMapping/>
  </p:clrMapOvr>
  <p:transition>
    <p:cut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en-US" dirty="0" smtClean="0"/>
              <a:t>Public Sector</a:t>
            </a:r>
          </a:p>
        </p:txBody>
      </p:sp>
      <p:sp>
        <p:nvSpPr>
          <p:cNvPr id="12291" name="Rectangle 3"/>
          <p:cNvSpPr>
            <a:spLocks noGrp="1" noChangeArrowheads="1"/>
          </p:cNvSpPr>
          <p:nvPr>
            <p:ph idx="1"/>
          </p:nvPr>
        </p:nvSpPr>
        <p:spPr>
          <a:xfrm>
            <a:off x="457200" y="1524000"/>
            <a:ext cx="8229600" cy="4602163"/>
          </a:xfrm>
        </p:spPr>
        <p:txBody>
          <a:bodyPr/>
          <a:lstStyle/>
          <a:p>
            <a:pPr eaLnBrk="1" hangingPunct="1">
              <a:spcBef>
                <a:spcPts val="1000"/>
              </a:spcBef>
              <a:spcAft>
                <a:spcPts val="1000"/>
              </a:spcAft>
            </a:pPr>
            <a:r>
              <a:rPr lang="en-US" sz="3000" dirty="0" smtClean="0">
                <a:cs typeface="Arial" pitchFamily="34" charset="0"/>
              </a:rPr>
              <a:t>CSBG Act says “holding office at time of selection”</a:t>
            </a:r>
          </a:p>
          <a:p>
            <a:pPr lvl="1" eaLnBrk="1" hangingPunct="1">
              <a:spcBef>
                <a:spcPts val="1000"/>
              </a:spcBef>
              <a:spcAft>
                <a:spcPts val="1000"/>
              </a:spcAft>
            </a:pPr>
            <a:r>
              <a:rPr lang="en-US" sz="2600" dirty="0" smtClean="0">
                <a:cs typeface="Arial" pitchFamily="34" charset="0"/>
              </a:rPr>
              <a:t>OCS IM 82 recommends that public officials serve only while they are in office</a:t>
            </a:r>
          </a:p>
          <a:p>
            <a:pPr eaLnBrk="1" hangingPunct="1">
              <a:spcBef>
                <a:spcPts val="1000"/>
              </a:spcBef>
              <a:spcAft>
                <a:spcPts val="1000"/>
              </a:spcAft>
            </a:pPr>
            <a:endParaRPr lang="en-US" sz="3000" dirty="0" smtClean="0">
              <a:cs typeface="Arial" pitchFamily="34" charset="0"/>
            </a:endParaRPr>
          </a:p>
          <a:p>
            <a:pPr eaLnBrk="1" hangingPunct="1">
              <a:spcBef>
                <a:spcPts val="1000"/>
              </a:spcBef>
              <a:spcAft>
                <a:spcPts val="1000"/>
              </a:spcAft>
            </a:pPr>
            <a:endParaRPr lang="en-US" dirty="0" smtClean="0">
              <a:cs typeface="Arial" pitchFamily="34" charset="0"/>
            </a:endParaRPr>
          </a:p>
          <a:p>
            <a:pPr eaLnBrk="1" hangingPunct="1">
              <a:spcBef>
                <a:spcPts val="1000"/>
              </a:spcBef>
              <a:spcAft>
                <a:spcPts val="1000"/>
              </a:spcAft>
            </a:pPr>
            <a:endParaRPr lang="en-US" dirty="0" smtClean="0">
              <a:cs typeface="Arial" pitchFamily="34" charset="0"/>
            </a:endParaRPr>
          </a:p>
          <a:p>
            <a:pPr eaLnBrk="1" hangingPunct="1">
              <a:spcBef>
                <a:spcPts val="1000"/>
              </a:spcBef>
              <a:spcAft>
                <a:spcPts val="1000"/>
              </a:spcAft>
            </a:pPr>
            <a:endParaRPr lang="en-US" dirty="0" smtClean="0"/>
          </a:p>
        </p:txBody>
      </p:sp>
      <p:graphicFrame>
        <p:nvGraphicFramePr>
          <p:cNvPr id="5" name="Diagram 4"/>
          <p:cNvGraphicFramePr/>
          <p:nvPr/>
        </p:nvGraphicFramePr>
        <p:xfrm>
          <a:off x="533400" y="3581400"/>
          <a:ext cx="8001000" cy="236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010603"/>
      </p:ext>
    </p:extLst>
  </p:cSld>
  <p:clrMapOvr>
    <a:masterClrMapping/>
  </p:clrMapOvr>
  <p:transition>
    <p:cut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382000" cy="1401762"/>
          </a:xfrm>
        </p:spPr>
        <p:txBody>
          <a:bodyPr>
            <a:normAutofit/>
          </a:bodyPr>
          <a:lstStyle/>
          <a:p>
            <a:r>
              <a:rPr lang="en-US" dirty="0" smtClean="0"/>
              <a:t>Low-Income Sector</a:t>
            </a:r>
          </a:p>
        </p:txBody>
      </p:sp>
      <p:sp>
        <p:nvSpPr>
          <p:cNvPr id="16387" name="Rectangle 3"/>
          <p:cNvSpPr>
            <a:spLocks noGrp="1" noChangeArrowheads="1"/>
          </p:cNvSpPr>
          <p:nvPr>
            <p:ph idx="1"/>
          </p:nvPr>
        </p:nvSpPr>
        <p:spPr>
          <a:xfrm>
            <a:off x="457200" y="1905000"/>
            <a:ext cx="8229600" cy="4221163"/>
          </a:xfrm>
        </p:spPr>
        <p:txBody>
          <a:bodyPr/>
          <a:lstStyle/>
          <a:p>
            <a:pPr eaLnBrk="1" hangingPunct="1">
              <a:spcBef>
                <a:spcPts val="800"/>
              </a:spcBef>
              <a:spcAft>
                <a:spcPts val="800"/>
              </a:spcAft>
            </a:pPr>
            <a:r>
              <a:rPr lang="en-US" sz="3000" dirty="0" smtClean="0"/>
              <a:t>Should represent current low-income residents, but don’t need to be low-income themselves</a:t>
            </a:r>
          </a:p>
          <a:p>
            <a:pPr lvl="1" eaLnBrk="1" hangingPunct="1">
              <a:spcBef>
                <a:spcPts val="800"/>
              </a:spcBef>
              <a:spcAft>
                <a:spcPts val="800"/>
              </a:spcAft>
            </a:pPr>
            <a:endParaRPr lang="en-US" sz="2600" dirty="0" smtClean="0"/>
          </a:p>
          <a:p>
            <a:pPr eaLnBrk="1" hangingPunct="1">
              <a:spcBef>
                <a:spcPts val="800"/>
              </a:spcBef>
              <a:spcAft>
                <a:spcPts val="800"/>
              </a:spcAft>
              <a:buNone/>
            </a:pPr>
            <a:endParaRPr lang="en-US" dirty="0" smtClean="0"/>
          </a:p>
          <a:p>
            <a:pPr lvl="1" eaLnBrk="1" hangingPunct="1">
              <a:spcBef>
                <a:spcPts val="800"/>
              </a:spcBef>
              <a:spcAft>
                <a:spcPts val="800"/>
              </a:spcAft>
            </a:pPr>
            <a:endParaRPr lang="en-US" dirty="0" smtClean="0"/>
          </a:p>
        </p:txBody>
      </p:sp>
      <p:graphicFrame>
        <p:nvGraphicFramePr>
          <p:cNvPr id="4" name="Diagram 3"/>
          <p:cNvGraphicFramePr/>
          <p:nvPr/>
        </p:nvGraphicFramePr>
        <p:xfrm>
          <a:off x="609600" y="3429000"/>
          <a:ext cx="7696200" cy="203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0142383"/>
      </p:ext>
    </p:extLst>
  </p:cSld>
  <p:clrMapOvr>
    <a:masterClrMapping/>
  </p:clrMapOvr>
  <p:transition>
    <p:cut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gn="ctr" eaLnBrk="1" hangingPunct="1"/>
            <a:r>
              <a:rPr lang="en-US" dirty="0" smtClean="0"/>
              <a:t>Private Sector</a:t>
            </a:r>
          </a:p>
        </p:txBody>
      </p:sp>
      <p:sp>
        <p:nvSpPr>
          <p:cNvPr id="88067" name="Rectangle 3"/>
          <p:cNvSpPr>
            <a:spLocks noGrp="1" noChangeArrowheads="1"/>
          </p:cNvSpPr>
          <p:nvPr>
            <p:ph idx="1"/>
          </p:nvPr>
        </p:nvSpPr>
        <p:spPr>
          <a:xfrm>
            <a:off x="457200" y="1828800"/>
            <a:ext cx="8382000" cy="4297363"/>
          </a:xfrm>
        </p:spPr>
        <p:txBody>
          <a:bodyPr/>
          <a:lstStyle/>
          <a:p>
            <a:pPr eaLnBrk="1" hangingPunct="1">
              <a:spcAft>
                <a:spcPct val="20000"/>
              </a:spcAft>
            </a:pPr>
            <a:r>
              <a:rPr lang="en-US" sz="2800" dirty="0" smtClean="0">
                <a:cs typeface="Times New Roman" pitchFamily="18" charset="0"/>
              </a:rPr>
              <a:t>Grantee may choose representatives from organizations </a:t>
            </a:r>
            <a:r>
              <a:rPr lang="en-US" sz="2800" u="sng" dirty="0" smtClean="0">
                <a:cs typeface="Times New Roman" pitchFamily="18" charset="0"/>
              </a:rPr>
              <a:t>or individuals</a:t>
            </a:r>
          </a:p>
        </p:txBody>
      </p:sp>
      <p:graphicFrame>
        <p:nvGraphicFramePr>
          <p:cNvPr id="8" name="Diagram 7"/>
          <p:cNvGraphicFramePr/>
          <p:nvPr>
            <p:extLst/>
          </p:nvPr>
        </p:nvGraphicFramePr>
        <p:xfrm>
          <a:off x="593942" y="3429000"/>
          <a:ext cx="82296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8291332"/>
      </p:ext>
    </p:extLst>
  </p:cSld>
  <p:clrMapOvr>
    <a:masterClrMapping/>
  </p:clrMapOvr>
  <p:transition>
    <p:cut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81000" y="304800"/>
            <a:ext cx="8229600" cy="1143000"/>
          </a:xfrm>
        </p:spPr>
        <p:txBody>
          <a:bodyPr>
            <a:normAutofit/>
          </a:bodyPr>
          <a:lstStyle/>
          <a:p>
            <a:pPr algn="ctr" eaLnBrk="1" hangingPunct="1"/>
            <a:r>
              <a:rPr lang="en-US" dirty="0" smtClean="0">
                <a:solidFill>
                  <a:srgbClr val="006699"/>
                </a:solidFill>
              </a:rPr>
              <a:t>Board Size</a:t>
            </a:r>
          </a:p>
        </p:txBody>
      </p:sp>
      <p:sp>
        <p:nvSpPr>
          <p:cNvPr id="70659" name="Rectangle 3"/>
          <p:cNvSpPr>
            <a:spLocks noGrp="1" noChangeArrowheads="1"/>
          </p:cNvSpPr>
          <p:nvPr>
            <p:ph idx="1"/>
          </p:nvPr>
        </p:nvSpPr>
        <p:spPr>
          <a:xfrm>
            <a:off x="533400" y="1752600"/>
            <a:ext cx="8229600" cy="4341813"/>
          </a:xfrm>
        </p:spPr>
        <p:txBody>
          <a:bodyPr/>
          <a:lstStyle/>
          <a:p>
            <a:pPr eaLnBrk="1" hangingPunct="1">
              <a:spcBef>
                <a:spcPts val="800"/>
              </a:spcBef>
              <a:spcAft>
                <a:spcPts val="800"/>
              </a:spcAft>
            </a:pPr>
            <a:r>
              <a:rPr lang="en-US" sz="3000" dirty="0" smtClean="0"/>
              <a:t>Look at board size and decide on right number of board members</a:t>
            </a:r>
          </a:p>
          <a:p>
            <a:pPr lvl="1" eaLnBrk="1" hangingPunct="1">
              <a:spcBef>
                <a:spcPts val="800"/>
              </a:spcBef>
              <a:spcAft>
                <a:spcPts val="800"/>
              </a:spcAft>
            </a:pPr>
            <a:r>
              <a:rPr lang="en-US" sz="2800" dirty="0" smtClean="0"/>
              <a:t>Federal CSBG Act does </a:t>
            </a:r>
            <a:r>
              <a:rPr lang="en-US" sz="2800" b="1" u="sng" dirty="0" smtClean="0">
                <a:solidFill>
                  <a:schemeClr val="accent6">
                    <a:lumMod val="75000"/>
                  </a:schemeClr>
                </a:solidFill>
              </a:rPr>
              <a:t>NOT</a:t>
            </a:r>
            <a:r>
              <a:rPr lang="en-US" sz="2800" dirty="0" smtClean="0"/>
              <a:t> address board size</a:t>
            </a:r>
          </a:p>
          <a:p>
            <a:pPr lvl="1" eaLnBrk="1" hangingPunct="1">
              <a:spcBef>
                <a:spcPts val="800"/>
              </a:spcBef>
              <a:spcAft>
                <a:spcPts val="800"/>
              </a:spcAft>
            </a:pPr>
            <a:r>
              <a:rPr lang="en-US" sz="2800" dirty="0" smtClean="0"/>
              <a:t>Some states’ CSBG law and/or </a:t>
            </a:r>
            <a:r>
              <a:rPr lang="en-US" sz="2800" dirty="0" err="1" smtClean="0"/>
              <a:t>regs</a:t>
            </a:r>
            <a:r>
              <a:rPr lang="en-US" sz="2800" dirty="0" smtClean="0"/>
              <a:t> impose board size requirements</a:t>
            </a:r>
            <a:endParaRPr lang="en-US" sz="2600" dirty="0" smtClean="0"/>
          </a:p>
          <a:p>
            <a:pPr lvl="2" eaLnBrk="1" hangingPunct="1">
              <a:spcBef>
                <a:spcPts val="800"/>
              </a:spcBef>
              <a:spcAft>
                <a:spcPts val="800"/>
              </a:spcAft>
              <a:buFontTx/>
              <a:buNone/>
            </a:pPr>
            <a:endParaRPr lang="en-US" sz="2200" b="1" dirty="0" smtClean="0">
              <a:cs typeface="Times New Roman" pitchFamily="18" charset="0"/>
            </a:endParaRPr>
          </a:p>
        </p:txBody>
      </p:sp>
    </p:spTree>
    <p:extLst>
      <p:ext uri="{BB962C8B-B14F-4D97-AF65-F5344CB8AC3E}">
        <p14:creationId xmlns:p14="http://schemas.microsoft.com/office/powerpoint/2010/main" val="1965295575"/>
      </p:ext>
    </p:extLst>
  </p:cSld>
  <p:clrMapOvr>
    <a:masterClrMapping/>
  </p:clrMapOvr>
  <p:transition>
    <p:cut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228600"/>
            <a:ext cx="8229600" cy="1143000"/>
          </a:xfrm>
        </p:spPr>
        <p:txBody>
          <a:bodyPr>
            <a:normAutofit/>
          </a:bodyPr>
          <a:lstStyle/>
          <a:p>
            <a:pPr algn="ctr" eaLnBrk="1" hangingPunct="1"/>
            <a:r>
              <a:rPr lang="en-US" dirty="0" smtClean="0">
                <a:solidFill>
                  <a:srgbClr val="006699"/>
                </a:solidFill>
              </a:rPr>
              <a:t>Board Members’ Terms</a:t>
            </a:r>
          </a:p>
        </p:txBody>
      </p:sp>
      <p:sp>
        <p:nvSpPr>
          <p:cNvPr id="89091" name="Rectangle 3"/>
          <p:cNvSpPr>
            <a:spLocks noGrp="1" noChangeArrowheads="1"/>
          </p:cNvSpPr>
          <p:nvPr>
            <p:ph idx="1"/>
          </p:nvPr>
        </p:nvSpPr>
        <p:spPr>
          <a:xfrm>
            <a:off x="477838" y="1600200"/>
            <a:ext cx="8208962" cy="4953000"/>
          </a:xfrm>
        </p:spPr>
        <p:txBody>
          <a:bodyPr>
            <a:normAutofit/>
          </a:bodyPr>
          <a:lstStyle/>
          <a:p>
            <a:pPr eaLnBrk="1" hangingPunct="1">
              <a:spcBef>
                <a:spcPts val="1000"/>
              </a:spcBef>
              <a:spcAft>
                <a:spcPts val="1000"/>
              </a:spcAft>
              <a:defRPr/>
            </a:pPr>
            <a:r>
              <a:rPr lang="en-US" sz="3000" dirty="0" smtClean="0">
                <a:cs typeface="Arial" charset="0"/>
              </a:rPr>
              <a:t>Federal CSBG Act does </a:t>
            </a:r>
            <a:r>
              <a:rPr lang="en-US" sz="3000" b="1" u="sng" dirty="0" smtClean="0">
                <a:solidFill>
                  <a:schemeClr val="accent6">
                    <a:lumMod val="75000"/>
                  </a:schemeClr>
                </a:solidFill>
                <a:cs typeface="Arial" charset="0"/>
              </a:rPr>
              <a:t>NOT</a:t>
            </a:r>
            <a:r>
              <a:rPr lang="en-US" sz="3000" dirty="0" smtClean="0">
                <a:cs typeface="Arial" charset="0"/>
              </a:rPr>
              <a:t> address CAA board terms or term limits</a:t>
            </a:r>
          </a:p>
          <a:p>
            <a:pPr eaLnBrk="1" hangingPunct="1">
              <a:spcBef>
                <a:spcPts val="1000"/>
              </a:spcBef>
              <a:spcAft>
                <a:spcPts val="1000"/>
              </a:spcAft>
              <a:defRPr/>
            </a:pPr>
            <a:r>
              <a:rPr lang="en-US" sz="3000" b="1" dirty="0" smtClean="0">
                <a:solidFill>
                  <a:schemeClr val="accent6">
                    <a:lumMod val="75000"/>
                  </a:schemeClr>
                </a:solidFill>
                <a:cs typeface="Arial" charset="0"/>
              </a:rPr>
              <a:t>Bylaws</a:t>
            </a:r>
            <a:r>
              <a:rPr lang="en-US" sz="3000" dirty="0" smtClean="0">
                <a:cs typeface="Arial" charset="0"/>
              </a:rPr>
              <a:t> should </a:t>
            </a:r>
            <a:r>
              <a:rPr lang="en-US" sz="3000" b="1" dirty="0" smtClean="0">
                <a:solidFill>
                  <a:schemeClr val="accent6">
                    <a:lumMod val="75000"/>
                  </a:schemeClr>
                </a:solidFill>
                <a:cs typeface="Arial" charset="0"/>
              </a:rPr>
              <a:t>state</a:t>
            </a:r>
            <a:r>
              <a:rPr lang="en-US" sz="3000" dirty="0" smtClean="0">
                <a:cs typeface="Arial" charset="0"/>
              </a:rPr>
              <a:t> board members’ </a:t>
            </a:r>
            <a:r>
              <a:rPr lang="en-US" sz="3000" b="1" dirty="0" smtClean="0">
                <a:solidFill>
                  <a:schemeClr val="accent6">
                    <a:lumMod val="75000"/>
                  </a:schemeClr>
                </a:solidFill>
                <a:cs typeface="Arial" charset="0"/>
              </a:rPr>
              <a:t>terms</a:t>
            </a:r>
          </a:p>
          <a:p>
            <a:pPr marL="740664" indent="-283464" eaLnBrk="1" hangingPunct="1">
              <a:spcBef>
                <a:spcPts val="1000"/>
              </a:spcBef>
              <a:spcAft>
                <a:spcPts val="1000"/>
              </a:spcAft>
              <a:buSzPts val="2400"/>
              <a:buFont typeface="Arial"/>
              <a:buChar char="–"/>
              <a:defRPr/>
            </a:pPr>
            <a:r>
              <a:rPr lang="en-US" sz="2600" dirty="0" smtClean="0">
                <a:latin typeface="Calibri"/>
                <a:cs typeface="Arial"/>
              </a:rPr>
              <a:t>If the bylaws are silent, state nonprofit corporation law may set a default term (e.g., 1 year) </a:t>
            </a:r>
            <a:endParaRPr lang="en-US" sz="2600" dirty="0" smtClean="0"/>
          </a:p>
        </p:txBody>
      </p:sp>
    </p:spTree>
    <p:extLst>
      <p:ext uri="{BB962C8B-B14F-4D97-AF65-F5344CB8AC3E}">
        <p14:creationId xmlns:p14="http://schemas.microsoft.com/office/powerpoint/2010/main" val="1401150994"/>
      </p:ext>
    </p:extLst>
  </p:cSld>
  <p:clrMapOvr>
    <a:masterClrMapping/>
  </p:clrMapOvr>
  <p:transition>
    <p:cut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Board Recruitment</a:t>
            </a:r>
            <a:endParaRPr lang="en-US" dirty="0"/>
          </a:p>
        </p:txBody>
      </p:sp>
      <p:sp>
        <p:nvSpPr>
          <p:cNvPr id="3" name="Content Placeholder 2"/>
          <p:cNvSpPr>
            <a:spLocks noGrp="1"/>
          </p:cNvSpPr>
          <p:nvPr>
            <p:ph idx="1"/>
          </p:nvPr>
        </p:nvSpPr>
        <p:spPr/>
        <p:txBody>
          <a:bodyPr>
            <a:normAutofit/>
          </a:bodyPr>
          <a:lstStyle/>
          <a:p>
            <a:r>
              <a:rPr lang="en-US" dirty="0" smtClean="0"/>
              <a:t>Use case managers to identify potential board members</a:t>
            </a:r>
          </a:p>
          <a:p>
            <a:r>
              <a:rPr lang="en-US" dirty="0" smtClean="0"/>
              <a:t>Have an active communication/social media strategy advertising opportunities</a:t>
            </a:r>
          </a:p>
          <a:p>
            <a:r>
              <a:rPr lang="en-US" dirty="0" smtClean="0"/>
              <a:t>Recruit volunteers to serve in an advisory capacity on board committees</a:t>
            </a:r>
          </a:p>
          <a:p>
            <a:r>
              <a:rPr lang="en-US" dirty="0" smtClean="0"/>
              <a:t>Hold an annual community forum</a:t>
            </a:r>
          </a:p>
        </p:txBody>
      </p:sp>
    </p:spTree>
    <p:extLst>
      <p:ext uri="{BB962C8B-B14F-4D97-AF65-F5344CB8AC3E}">
        <p14:creationId xmlns:p14="http://schemas.microsoft.com/office/powerpoint/2010/main" val="1739886109"/>
      </p:ext>
    </p:extLst>
  </p:cSld>
  <p:clrMapOvr>
    <a:masterClrMapping/>
  </p:clrMapOvr>
  <p:transition>
    <p:cut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Board Recruitment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a:t>Provide leadership and community organizing training to customers and neighborhood </a:t>
            </a:r>
            <a:r>
              <a:rPr lang="en-US" dirty="0" smtClean="0"/>
              <a:t>residents</a:t>
            </a:r>
          </a:p>
          <a:p>
            <a:r>
              <a:rPr lang="en-US" dirty="0" smtClean="0"/>
              <a:t>Develop recruitment materials for front line staff to distribute</a:t>
            </a:r>
          </a:p>
          <a:p>
            <a:r>
              <a:rPr lang="en-US" dirty="0" smtClean="0"/>
              <a:t>Recruit from natural constituencies (e.g. Head Start parents, school districts, neighborhood associations)</a:t>
            </a:r>
          </a:p>
          <a:p>
            <a:r>
              <a:rPr lang="en-US" dirty="0" smtClean="0"/>
              <a:t>Build connections to other public, nonprofit, and private service providers</a:t>
            </a:r>
            <a:endParaRPr lang="en-US" dirty="0"/>
          </a:p>
        </p:txBody>
      </p:sp>
    </p:spTree>
    <p:extLst>
      <p:ext uri="{BB962C8B-B14F-4D97-AF65-F5344CB8AC3E}">
        <p14:creationId xmlns:p14="http://schemas.microsoft.com/office/powerpoint/2010/main" val="179111639"/>
      </p:ext>
    </p:extLst>
  </p:cSld>
  <p:clrMapOvr>
    <a:masterClrMapping/>
  </p:clrMapOvr>
  <p:transition>
    <p:cut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295400"/>
            <a:ext cx="8229600" cy="4525963"/>
          </a:xfrm>
        </p:spPr>
        <p:txBody>
          <a:bodyPr>
            <a:normAutofit fontScale="77500" lnSpcReduction="20000"/>
          </a:bodyPr>
          <a:lstStyle/>
          <a:p>
            <a:r>
              <a:rPr lang="en-US" dirty="0" smtClean="0"/>
              <a:t>CAA Board Basics</a:t>
            </a:r>
          </a:p>
          <a:p>
            <a:r>
              <a:rPr lang="en-US" dirty="0" smtClean="0"/>
              <a:t>Roles &amp; </a:t>
            </a:r>
            <a:r>
              <a:rPr lang="en-US" dirty="0" smtClean="0"/>
              <a:t>Responsibilities – Recruitment &amp; Orientation</a:t>
            </a:r>
            <a:endParaRPr lang="en-US" i="1" dirty="0" smtClean="0"/>
          </a:p>
          <a:p>
            <a:pPr>
              <a:buFontTx/>
              <a:buChar char="-"/>
            </a:pPr>
            <a:r>
              <a:rPr lang="en-US" i="1" dirty="0" smtClean="0">
                <a:solidFill>
                  <a:srgbClr val="C80452"/>
                </a:solidFill>
              </a:rPr>
              <a:t>- </a:t>
            </a:r>
            <a:r>
              <a:rPr lang="en-US" i="1" dirty="0" smtClean="0">
                <a:solidFill>
                  <a:srgbClr val="C80452"/>
                </a:solidFill>
              </a:rPr>
              <a:t>- - - - Lunch Break - - - - - - - - </a:t>
            </a:r>
            <a:r>
              <a:rPr lang="en-US" i="1" dirty="0" smtClean="0">
                <a:solidFill>
                  <a:srgbClr val="C80452"/>
                </a:solidFill>
              </a:rPr>
              <a:t>-</a:t>
            </a:r>
          </a:p>
          <a:p>
            <a:r>
              <a:rPr lang="en-US" dirty="0"/>
              <a:t>Roles &amp; </a:t>
            </a:r>
            <a:r>
              <a:rPr lang="en-US" dirty="0" smtClean="0"/>
              <a:t>Responsibilities – Duties, Standards, &amp; Rights</a:t>
            </a:r>
            <a:endParaRPr lang="en-US" i="1" dirty="0" smtClean="0">
              <a:solidFill>
                <a:srgbClr val="C80452"/>
              </a:solidFill>
            </a:endParaRPr>
          </a:p>
          <a:p>
            <a:r>
              <a:rPr lang="en-US" dirty="0" smtClean="0"/>
              <a:t>Leadership &amp; Engagement:</a:t>
            </a:r>
          </a:p>
          <a:p>
            <a:pPr lvl="1"/>
            <a:r>
              <a:rPr lang="en-US" dirty="0" smtClean="0"/>
              <a:t>Community Needs Assessment</a:t>
            </a:r>
          </a:p>
          <a:p>
            <a:pPr lvl="1"/>
            <a:r>
              <a:rPr lang="en-US" dirty="0" smtClean="0"/>
              <a:t>Strategic Planning</a:t>
            </a:r>
          </a:p>
          <a:p>
            <a:pPr lvl="1"/>
            <a:r>
              <a:rPr lang="en-US" dirty="0" smtClean="0"/>
              <a:t>Monitoring</a:t>
            </a:r>
          </a:p>
          <a:p>
            <a:pPr lvl="1"/>
            <a:r>
              <a:rPr lang="en-US" dirty="0" smtClean="0"/>
              <a:t>Fiscal</a:t>
            </a:r>
          </a:p>
          <a:p>
            <a:r>
              <a:rPr lang="en-US" dirty="0" smtClean="0"/>
              <a:t>Big Picture:  Board Cliff Notes</a:t>
            </a:r>
          </a:p>
          <a:p>
            <a:pPr lvl="1"/>
            <a:r>
              <a:rPr lang="en-US" dirty="0"/>
              <a:t>ROMA Next Generation</a:t>
            </a:r>
          </a:p>
          <a:p>
            <a:pPr lvl="1"/>
            <a:r>
              <a:rPr lang="en-US" dirty="0" smtClean="0"/>
              <a:t>Organizational Standards</a:t>
            </a:r>
          </a:p>
        </p:txBody>
      </p:sp>
    </p:spTree>
    <p:extLst>
      <p:ext uri="{BB962C8B-B14F-4D97-AF65-F5344CB8AC3E}">
        <p14:creationId xmlns:p14="http://schemas.microsoft.com/office/powerpoint/2010/main" val="35337575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Board Retention</a:t>
            </a:r>
            <a:endParaRPr lang="en-US" dirty="0"/>
          </a:p>
        </p:txBody>
      </p:sp>
      <p:sp>
        <p:nvSpPr>
          <p:cNvPr id="3" name="Content Placeholder 2"/>
          <p:cNvSpPr>
            <a:spLocks noGrp="1"/>
          </p:cNvSpPr>
          <p:nvPr>
            <p:ph idx="1"/>
          </p:nvPr>
        </p:nvSpPr>
        <p:spPr/>
        <p:txBody>
          <a:bodyPr>
            <a:normAutofit/>
          </a:bodyPr>
          <a:lstStyle/>
          <a:p>
            <a:r>
              <a:rPr lang="en-US" dirty="0" smtClean="0"/>
              <a:t>Be clear about board responsibilities during recruitment</a:t>
            </a:r>
          </a:p>
          <a:p>
            <a:r>
              <a:rPr lang="en-US" dirty="0" smtClean="0"/>
              <a:t>Provide adequate orientation and training, especially on “board basics”</a:t>
            </a:r>
          </a:p>
          <a:p>
            <a:r>
              <a:rPr lang="en-US" dirty="0" smtClean="0"/>
              <a:t>Actively solicit input from new board members and be intentional about providing opportunities to participate</a:t>
            </a:r>
          </a:p>
        </p:txBody>
      </p:sp>
    </p:spTree>
    <p:extLst>
      <p:ext uri="{BB962C8B-B14F-4D97-AF65-F5344CB8AC3E}">
        <p14:creationId xmlns:p14="http://schemas.microsoft.com/office/powerpoint/2010/main" val="2709975965"/>
      </p:ext>
    </p:extLst>
  </p:cSld>
  <p:clrMapOvr>
    <a:masterClrMapping/>
  </p:clrMapOvr>
  <p:transition>
    <p:cut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Board Retention</a:t>
            </a:r>
            <a:endParaRPr lang="en-US" dirty="0"/>
          </a:p>
        </p:txBody>
      </p:sp>
      <p:sp>
        <p:nvSpPr>
          <p:cNvPr id="3" name="Content Placeholder 2"/>
          <p:cNvSpPr>
            <a:spLocks noGrp="1"/>
          </p:cNvSpPr>
          <p:nvPr>
            <p:ph idx="1"/>
          </p:nvPr>
        </p:nvSpPr>
        <p:spPr/>
        <p:txBody>
          <a:bodyPr>
            <a:normAutofit/>
          </a:bodyPr>
          <a:lstStyle/>
          <a:p>
            <a:r>
              <a:rPr lang="en-US" dirty="0" smtClean="0"/>
              <a:t>Use mentors</a:t>
            </a:r>
          </a:p>
          <a:p>
            <a:r>
              <a:rPr lang="en-US" dirty="0" smtClean="0"/>
              <a:t>Use the press and social media to recognize contributions of new board members</a:t>
            </a:r>
          </a:p>
          <a:p>
            <a:r>
              <a:rPr lang="en-US" dirty="0" smtClean="0"/>
              <a:t>Think about the “extras” – child care, meals</a:t>
            </a:r>
          </a:p>
          <a:p>
            <a:r>
              <a:rPr lang="en-US" dirty="0" smtClean="0"/>
              <a:t>Conduct board assessments to identify challenges </a:t>
            </a:r>
            <a:r>
              <a:rPr lang="en-US" smtClean="0"/>
              <a:t>and concerns</a:t>
            </a:r>
            <a:endParaRPr lang="en-US" dirty="0"/>
          </a:p>
        </p:txBody>
      </p:sp>
    </p:spTree>
    <p:extLst>
      <p:ext uri="{BB962C8B-B14F-4D97-AF65-F5344CB8AC3E}">
        <p14:creationId xmlns:p14="http://schemas.microsoft.com/office/powerpoint/2010/main" val="39105028"/>
      </p:ext>
    </p:extLst>
  </p:cSld>
  <p:clrMapOvr>
    <a:masterClrMapping/>
  </p:clrMapOvr>
  <p:transition>
    <p:cut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Orienting New Board Members</a:t>
            </a:r>
          </a:p>
        </p:txBody>
      </p:sp>
      <p:sp>
        <p:nvSpPr>
          <p:cNvPr id="3" name="Content Placeholder 2"/>
          <p:cNvSpPr>
            <a:spLocks noGrp="1"/>
          </p:cNvSpPr>
          <p:nvPr>
            <p:ph idx="1"/>
          </p:nvPr>
        </p:nvSpPr>
        <p:spPr/>
        <p:txBody>
          <a:bodyPr/>
          <a:lstStyle/>
          <a:p>
            <a:r>
              <a:rPr lang="en-US" sz="2400" dirty="0"/>
              <a:t>Most Board members report that it takes a while to get “the lay of the land” and figure out how things work.  The formal orientation process will help provide some background information and the onboarding process will focus more on the interpersonal part of board service.  </a:t>
            </a:r>
          </a:p>
          <a:p>
            <a:endParaRPr lang="en-US" sz="2400" dirty="0"/>
          </a:p>
          <a:p>
            <a:r>
              <a:rPr lang="en-US" sz="2400" dirty="0"/>
              <a:t>The Board President and the Executive are not the only people who help with onboarding.  All Board members should consider themselves “ambassadors” and should work to help new members become integrated.</a:t>
            </a:r>
          </a:p>
          <a:p>
            <a:endParaRPr lang="en-US" dirty="0"/>
          </a:p>
        </p:txBody>
      </p:sp>
    </p:spTree>
    <p:extLst>
      <p:ext uri="{BB962C8B-B14F-4D97-AF65-F5344CB8AC3E}">
        <p14:creationId xmlns:p14="http://schemas.microsoft.com/office/powerpoint/2010/main" val="3367260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Orientation </a:t>
            </a:r>
            <a:r>
              <a:rPr lang="en-US" dirty="0" smtClean="0"/>
              <a:t>Components: Organizational </a:t>
            </a:r>
            <a:r>
              <a:rPr lang="en-US" dirty="0"/>
              <a:t>Documents</a:t>
            </a:r>
          </a:p>
        </p:txBody>
      </p:sp>
      <p:sp>
        <p:nvSpPr>
          <p:cNvPr id="3" name="Content Placeholder 2"/>
          <p:cNvSpPr>
            <a:spLocks noGrp="1"/>
          </p:cNvSpPr>
          <p:nvPr>
            <p:ph idx="1"/>
          </p:nvPr>
        </p:nvSpPr>
        <p:spPr/>
        <p:txBody>
          <a:bodyPr>
            <a:normAutofit lnSpcReduction="10000"/>
          </a:bodyPr>
          <a:lstStyle/>
          <a:p>
            <a:r>
              <a:rPr lang="en-US" sz="3200" dirty="0"/>
              <a:t>Background &amp; Finance:</a:t>
            </a:r>
          </a:p>
          <a:p>
            <a:pPr lvl="1"/>
            <a:r>
              <a:rPr lang="en-US" sz="2800" dirty="0"/>
              <a:t>Annual Report</a:t>
            </a:r>
          </a:p>
          <a:p>
            <a:pPr lvl="1"/>
            <a:r>
              <a:rPr lang="en-US" sz="2800" dirty="0"/>
              <a:t>Program Information</a:t>
            </a:r>
          </a:p>
          <a:p>
            <a:pPr lvl="1"/>
            <a:r>
              <a:rPr lang="en-US" sz="2800" dirty="0"/>
              <a:t>Budget</a:t>
            </a:r>
          </a:p>
          <a:p>
            <a:pPr lvl="1"/>
            <a:r>
              <a:rPr lang="en-US" sz="2800" dirty="0"/>
              <a:t>Audit or Financial Review</a:t>
            </a:r>
          </a:p>
          <a:p>
            <a:pPr lvl="1"/>
            <a:r>
              <a:rPr lang="en-US" sz="2800" dirty="0"/>
              <a:t>990 Form</a:t>
            </a:r>
          </a:p>
          <a:p>
            <a:pPr lvl="1"/>
            <a:r>
              <a:rPr lang="en-US" sz="2800" dirty="0"/>
              <a:t>Strategic Plan</a:t>
            </a:r>
          </a:p>
          <a:p>
            <a:pPr lvl="1"/>
            <a:r>
              <a:rPr lang="en-US" sz="2800" dirty="0"/>
              <a:t>Board Meeting Agenda &amp; Minutes</a:t>
            </a:r>
          </a:p>
          <a:p>
            <a:pPr lvl="1"/>
            <a:r>
              <a:rPr lang="en-US" sz="2800" dirty="0"/>
              <a:t>Organization Chart or Staff List</a:t>
            </a:r>
          </a:p>
          <a:p>
            <a:endParaRPr lang="en-US" dirty="0"/>
          </a:p>
        </p:txBody>
      </p:sp>
    </p:spTree>
    <p:extLst>
      <p:ext uri="{BB962C8B-B14F-4D97-AF65-F5344CB8AC3E}">
        <p14:creationId xmlns:p14="http://schemas.microsoft.com/office/powerpoint/2010/main" val="3191869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Orientation Components: </a:t>
            </a:r>
            <a:r>
              <a:rPr lang="en-US" dirty="0" smtClean="0"/>
              <a:t>Board </a:t>
            </a:r>
            <a:r>
              <a:rPr lang="en-US" dirty="0"/>
              <a:t>Documents</a:t>
            </a:r>
          </a:p>
        </p:txBody>
      </p:sp>
      <p:sp>
        <p:nvSpPr>
          <p:cNvPr id="3" name="Content Placeholder 2"/>
          <p:cNvSpPr>
            <a:spLocks noGrp="1"/>
          </p:cNvSpPr>
          <p:nvPr>
            <p:ph idx="1"/>
          </p:nvPr>
        </p:nvSpPr>
        <p:spPr/>
        <p:txBody>
          <a:bodyPr>
            <a:normAutofit lnSpcReduction="10000"/>
          </a:bodyPr>
          <a:lstStyle/>
          <a:p>
            <a:r>
              <a:rPr lang="en-US" sz="2800" dirty="0"/>
              <a:t>Board Member Agreement/Covenant</a:t>
            </a:r>
          </a:p>
          <a:p>
            <a:r>
              <a:rPr lang="en-US" sz="2800" dirty="0"/>
              <a:t>By-Laws</a:t>
            </a:r>
          </a:p>
          <a:p>
            <a:r>
              <a:rPr lang="en-US" sz="2800" dirty="0"/>
              <a:t>Conflict of Interest Policy</a:t>
            </a:r>
          </a:p>
          <a:p>
            <a:r>
              <a:rPr lang="en-US" sz="2800" dirty="0"/>
              <a:t>Document Retention &amp; Destruction Policy</a:t>
            </a:r>
          </a:p>
          <a:p>
            <a:r>
              <a:rPr lang="en-US" sz="2800" dirty="0"/>
              <a:t>Whistleblower Policy</a:t>
            </a:r>
          </a:p>
          <a:p>
            <a:r>
              <a:rPr lang="en-US" sz="2800" dirty="0"/>
              <a:t>Board Roster</a:t>
            </a:r>
          </a:p>
          <a:p>
            <a:r>
              <a:rPr lang="en-US" sz="2800" dirty="0"/>
              <a:t>Board Calendar</a:t>
            </a:r>
          </a:p>
          <a:p>
            <a:r>
              <a:rPr lang="en-US" sz="2800" dirty="0"/>
              <a:t>Board Norms</a:t>
            </a:r>
          </a:p>
          <a:p>
            <a:r>
              <a:rPr lang="en-US" sz="2800" dirty="0"/>
              <a:t>Job Description</a:t>
            </a:r>
          </a:p>
          <a:p>
            <a:endParaRPr lang="en-US" dirty="0"/>
          </a:p>
        </p:txBody>
      </p:sp>
    </p:spTree>
    <p:extLst>
      <p:ext uri="{BB962C8B-B14F-4D97-AF65-F5344CB8AC3E}">
        <p14:creationId xmlns:p14="http://schemas.microsoft.com/office/powerpoint/2010/main" val="3592936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Description – A Key Tool</a:t>
            </a:r>
          </a:p>
        </p:txBody>
      </p:sp>
      <p:sp>
        <p:nvSpPr>
          <p:cNvPr id="3" name="Content Placeholder 2"/>
          <p:cNvSpPr>
            <a:spLocks noGrp="1"/>
          </p:cNvSpPr>
          <p:nvPr>
            <p:ph idx="1"/>
          </p:nvPr>
        </p:nvSpPr>
        <p:spPr/>
        <p:txBody>
          <a:bodyPr/>
          <a:lstStyle/>
          <a:p>
            <a:r>
              <a:rPr lang="en-US" sz="2800" dirty="0"/>
              <a:t>This document can serve as the foundation for orienting new Board members.  </a:t>
            </a:r>
          </a:p>
          <a:p>
            <a:endParaRPr lang="en-US" sz="2800" dirty="0"/>
          </a:p>
          <a:p>
            <a:r>
              <a:rPr lang="en-US" sz="2800" dirty="0"/>
              <a:t>A formal written Job Description should be developed and approved by the Board.  </a:t>
            </a:r>
          </a:p>
          <a:p>
            <a:endParaRPr lang="en-US" sz="2800" dirty="0"/>
          </a:p>
          <a:p>
            <a:r>
              <a:rPr lang="en-US" sz="2800" dirty="0"/>
              <a:t>Start with a sample description &amp; customize it for your agency.</a:t>
            </a:r>
          </a:p>
          <a:p>
            <a:endParaRPr lang="en-US" dirty="0"/>
          </a:p>
        </p:txBody>
      </p:sp>
    </p:spTree>
    <p:extLst>
      <p:ext uri="{BB962C8B-B14F-4D97-AF65-F5344CB8AC3E}">
        <p14:creationId xmlns:p14="http://schemas.microsoft.com/office/powerpoint/2010/main" val="2144045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C80452"/>
                </a:solidFill>
              </a:rPr>
              <a:t>Lunch</a:t>
            </a:r>
            <a:endParaRPr lang="en-US" dirty="0">
              <a:solidFill>
                <a:srgbClr val="C80452"/>
              </a:solidFill>
            </a:endParaRPr>
          </a:p>
        </p:txBody>
      </p:sp>
      <p:sp>
        <p:nvSpPr>
          <p:cNvPr id="5" name="Text Placeholder 4"/>
          <p:cNvSpPr>
            <a:spLocks noGrp="1"/>
          </p:cNvSpPr>
          <p:nvPr>
            <p:ph type="body" idx="1"/>
          </p:nvPr>
        </p:nvSpPr>
        <p:spPr/>
        <p:txBody>
          <a:bodyPr/>
          <a:lstStyle/>
          <a:p>
            <a:r>
              <a:rPr lang="en-US" dirty="0" smtClean="0"/>
              <a:t>See you back at 2pm!</a:t>
            </a:r>
            <a:endParaRPr lang="en-US" dirty="0"/>
          </a:p>
        </p:txBody>
      </p:sp>
    </p:spTree>
    <p:extLst>
      <p:ext uri="{BB962C8B-B14F-4D97-AF65-F5344CB8AC3E}">
        <p14:creationId xmlns:p14="http://schemas.microsoft.com/office/powerpoint/2010/main" val="3570412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Board Responsibilities</a:t>
            </a:r>
          </a:p>
        </p:txBody>
      </p:sp>
      <p:sp>
        <p:nvSpPr>
          <p:cNvPr id="3" name="Content Placeholder 2"/>
          <p:cNvSpPr>
            <a:spLocks noGrp="1"/>
          </p:cNvSpPr>
          <p:nvPr>
            <p:ph idx="1"/>
          </p:nvPr>
        </p:nvSpPr>
        <p:spPr/>
        <p:txBody>
          <a:bodyPr>
            <a:normAutofit fontScale="77500" lnSpcReduction="20000"/>
          </a:bodyPr>
          <a:lstStyle/>
          <a:p>
            <a:pPr marL="457200" indent="-457200">
              <a:buFont typeface="+mj-lt"/>
              <a:buAutoNum type="arabicPeriod"/>
            </a:pPr>
            <a:r>
              <a:rPr lang="en-US" sz="3800" dirty="0" smtClean="0"/>
              <a:t>Set </a:t>
            </a:r>
            <a:r>
              <a:rPr lang="en-US" sz="3800" dirty="0"/>
              <a:t>Direction</a:t>
            </a:r>
          </a:p>
          <a:p>
            <a:pPr marL="457200" indent="-457200">
              <a:buFont typeface="+mj-lt"/>
              <a:buAutoNum type="arabicPeriod"/>
            </a:pPr>
            <a:r>
              <a:rPr lang="en-US" sz="3800" dirty="0"/>
              <a:t>Ensure Necessary Resources</a:t>
            </a:r>
          </a:p>
          <a:p>
            <a:pPr marL="457200" indent="-457200">
              <a:buFont typeface="+mj-lt"/>
              <a:buAutoNum type="arabicPeriod"/>
            </a:pPr>
            <a:r>
              <a:rPr lang="en-US" sz="3800" dirty="0"/>
              <a:t>Provide Oversight</a:t>
            </a:r>
          </a:p>
          <a:p>
            <a:pPr marL="457200" indent="-457200">
              <a:buFont typeface="+mj-lt"/>
              <a:buAutoNum type="arabicPeriod"/>
            </a:pPr>
            <a:r>
              <a:rPr lang="en-US" sz="3800" dirty="0"/>
              <a:t>Tend to Board Structure &amp; Operation</a:t>
            </a:r>
          </a:p>
          <a:p>
            <a:endParaRPr lang="en-US" dirty="0"/>
          </a:p>
          <a:p>
            <a:endParaRPr lang="en-US" dirty="0"/>
          </a:p>
          <a:p>
            <a:endParaRPr lang="en-US" dirty="0"/>
          </a:p>
          <a:p>
            <a:endParaRPr lang="en-US" dirty="0" smtClean="0"/>
          </a:p>
          <a:p>
            <a:endParaRPr lang="en-US" dirty="0"/>
          </a:p>
          <a:p>
            <a:r>
              <a:rPr lang="en-US" sz="2100" i="1" dirty="0" smtClean="0"/>
              <a:t>handout</a:t>
            </a:r>
            <a:endParaRPr lang="en-US" sz="2100" i="1" dirty="0"/>
          </a:p>
          <a:p>
            <a:pPr marL="0" indent="0">
              <a:buNone/>
            </a:pPr>
            <a:r>
              <a:rPr lang="en-US" sz="1600" dirty="0"/>
              <a:t>Adapted by Nonprofit Services Center from </a:t>
            </a:r>
            <a:r>
              <a:rPr lang="en-US" sz="1600" dirty="0" err="1"/>
              <a:t>BoardSource</a:t>
            </a:r>
            <a:r>
              <a:rPr lang="en-US" sz="1600" dirty="0"/>
              <a:t>, Assessment of Governing Boards Practitioner Program, Presented by </a:t>
            </a:r>
            <a:r>
              <a:rPr lang="en-US" sz="1600" dirty="0" err="1"/>
              <a:t>Berit</a:t>
            </a:r>
            <a:r>
              <a:rPr lang="en-US" sz="1600" dirty="0"/>
              <a:t> M. </a:t>
            </a:r>
            <a:r>
              <a:rPr lang="en-US" sz="1600" dirty="0" err="1"/>
              <a:t>Lakey</a:t>
            </a:r>
            <a:r>
              <a:rPr lang="en-US" sz="1600" dirty="0"/>
              <a:t>, PhD. 2010</a:t>
            </a:r>
          </a:p>
          <a:p>
            <a:endParaRPr lang="en-US" dirty="0"/>
          </a:p>
        </p:txBody>
      </p:sp>
    </p:spTree>
    <p:extLst>
      <p:ext uri="{BB962C8B-B14F-4D97-AF65-F5344CB8AC3E}">
        <p14:creationId xmlns:p14="http://schemas.microsoft.com/office/powerpoint/2010/main" val="3069360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Set Direction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8555873"/>
              </p:ext>
            </p:extLst>
          </p:nvPr>
        </p:nvGraphicFramePr>
        <p:xfrm>
          <a:off x="457200" y="1600201"/>
          <a:ext cx="8229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14999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Ensure Necessary Resources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4533752"/>
              </p:ext>
            </p:extLst>
          </p:nvPr>
        </p:nvGraphicFramePr>
        <p:xfrm>
          <a:off x="609600" y="142295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2744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Partnership</a:t>
            </a:r>
            <a:endParaRPr lang="en-US" dirty="0"/>
          </a:p>
        </p:txBody>
      </p:sp>
      <p:sp>
        <p:nvSpPr>
          <p:cNvPr id="3" name="Content Placeholder 2"/>
          <p:cNvSpPr>
            <a:spLocks noGrp="1"/>
          </p:cNvSpPr>
          <p:nvPr>
            <p:ph idx="1"/>
          </p:nvPr>
        </p:nvSpPr>
        <p:spPr>
          <a:xfrm>
            <a:off x="228600" y="4800600"/>
            <a:ext cx="8686800" cy="1219200"/>
          </a:xfrm>
        </p:spPr>
        <p:txBody>
          <a:bodyPr>
            <a:normAutofit fontScale="47500" lnSpcReduction="20000"/>
          </a:bodyPr>
          <a:lstStyle/>
          <a:p>
            <a:pPr marL="0" indent="0" algn="ctr">
              <a:buNone/>
            </a:pPr>
            <a:r>
              <a:rPr lang="en-US" sz="5500" dirty="0" smtClean="0"/>
              <a:t>1000+ Agencies  |  44 State Associations  |  15 million served</a:t>
            </a:r>
          </a:p>
          <a:p>
            <a:pPr marL="0" indent="0" algn="ctr">
              <a:buNone/>
            </a:pPr>
            <a:r>
              <a:rPr lang="en-US" sz="3300" i="1" dirty="0" smtClean="0">
                <a:latin typeface="Calibri Light" panose="020F0302020204030204" pitchFamily="34" charset="0"/>
              </a:rPr>
              <a:t>Community Action changes people’s lives, embodies the spirit of hope, improves communities and makes America a better place to live.  We care about the entire community and we are dedicated to helping people help themselves and each other.  </a:t>
            </a:r>
            <a:endParaRPr lang="en-US" sz="3300" i="1" dirty="0">
              <a:latin typeface="Calibri Light" panose="020F0302020204030204" pitchFamily="34" charset="0"/>
            </a:endParaRPr>
          </a:p>
        </p:txBody>
      </p:sp>
      <p:grpSp>
        <p:nvGrpSpPr>
          <p:cNvPr id="6" name="Group 5"/>
          <p:cNvGrpSpPr/>
          <p:nvPr/>
        </p:nvGrpSpPr>
        <p:grpSpPr>
          <a:xfrm>
            <a:off x="1714500" y="828675"/>
            <a:ext cx="5715000" cy="3971925"/>
            <a:chOff x="1714500" y="828675"/>
            <a:chExt cx="5715000" cy="3971925"/>
          </a:xfrm>
        </p:grpSpPr>
        <p:pic>
          <p:nvPicPr>
            <p:cNvPr id="4" name="Picture 3"/>
            <p:cNvPicPr>
              <a:picLocks noChangeAspect="1"/>
            </p:cNvPicPr>
            <p:nvPr/>
          </p:nvPicPr>
          <p:blipFill>
            <a:blip r:embed="rId2"/>
            <a:stretch>
              <a:fillRect/>
            </a:stretch>
          </p:blipFill>
          <p:spPr>
            <a:xfrm>
              <a:off x="1714500" y="828675"/>
              <a:ext cx="5715000" cy="3971925"/>
            </a:xfrm>
            <a:prstGeom prst="rect">
              <a:avLst/>
            </a:prstGeom>
          </p:spPr>
        </p:pic>
        <p:sp>
          <p:nvSpPr>
            <p:cNvPr id="5" name="Oval 4"/>
            <p:cNvSpPr/>
            <p:nvPr/>
          </p:nvSpPr>
          <p:spPr>
            <a:xfrm>
              <a:off x="2819400" y="4495800"/>
              <a:ext cx="3810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1926" y="1143000"/>
            <a:ext cx="2360148" cy="2739587"/>
          </a:xfrm>
          <a:prstGeom prst="rect">
            <a:avLst/>
          </a:prstGeom>
          <a:noFill/>
        </p:spPr>
      </p:pic>
    </p:spTree>
    <p:extLst>
      <p:ext uri="{BB962C8B-B14F-4D97-AF65-F5344CB8AC3E}">
        <p14:creationId xmlns:p14="http://schemas.microsoft.com/office/powerpoint/2010/main" val="3141165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Provide Oversight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6122963"/>
              </p:ext>
            </p:extLst>
          </p:nvPr>
        </p:nvGraphicFramePr>
        <p:xfrm>
          <a:off x="533400" y="141763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70465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 Tend to Board Structure &amp; Operation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6030265"/>
              </p:ext>
            </p:extLst>
          </p:nvPr>
        </p:nvGraphicFramePr>
        <p:xfrm>
          <a:off x="457200" y="1524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3138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Board Member Duties</a:t>
            </a:r>
            <a:endParaRPr lang="en-US" dirty="0"/>
          </a:p>
        </p:txBody>
      </p:sp>
      <p:sp>
        <p:nvSpPr>
          <p:cNvPr id="3" name="Content Placeholder 2"/>
          <p:cNvSpPr>
            <a:spLocks noGrp="1"/>
          </p:cNvSpPr>
          <p:nvPr>
            <p:ph idx="1"/>
          </p:nvPr>
        </p:nvSpPr>
        <p:spPr/>
        <p:txBody>
          <a:bodyPr/>
          <a:lstStyle/>
          <a:p>
            <a:r>
              <a:rPr lang="en-US" sz="3200" dirty="0"/>
              <a:t>All nonprofit board members and staff need to be aware of and comply with the three legal fiduciary duties related to their work</a:t>
            </a:r>
            <a:r>
              <a:rPr lang="en-US" sz="3200" dirty="0" smtClean="0"/>
              <a:t>:</a:t>
            </a:r>
            <a:endParaRPr lang="en-US" sz="3200" dirty="0"/>
          </a:p>
          <a:p>
            <a:pPr lvl="1"/>
            <a:r>
              <a:rPr lang="en-US" sz="2400" dirty="0"/>
              <a:t>Duty of Care – exercise responsibilities in good faith and with diligence, attention, care and </a:t>
            </a:r>
            <a:r>
              <a:rPr lang="en-US" sz="2400" dirty="0" smtClean="0"/>
              <a:t>skill</a:t>
            </a:r>
            <a:endParaRPr lang="en-US" sz="2400" dirty="0"/>
          </a:p>
          <a:p>
            <a:pPr lvl="1"/>
            <a:r>
              <a:rPr lang="en-US" sz="2400" dirty="0"/>
              <a:t>Duty of Loyalty – place the interests of the organization before own private </a:t>
            </a:r>
            <a:r>
              <a:rPr lang="en-US" sz="2400" dirty="0" smtClean="0"/>
              <a:t>interests</a:t>
            </a:r>
            <a:endParaRPr lang="en-US" sz="2400" dirty="0"/>
          </a:p>
          <a:p>
            <a:pPr lvl="1"/>
            <a:r>
              <a:rPr lang="en-US" sz="2400" dirty="0"/>
              <a:t>Duty of Obedience – carry out the purposes and mission of the organization</a:t>
            </a:r>
          </a:p>
          <a:p>
            <a:endParaRPr lang="en-US" dirty="0"/>
          </a:p>
        </p:txBody>
      </p:sp>
    </p:spTree>
    <p:extLst>
      <p:ext uri="{BB962C8B-B14F-4D97-AF65-F5344CB8AC3E}">
        <p14:creationId xmlns:p14="http://schemas.microsoft.com/office/powerpoint/2010/main" val="15935402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Board Member </a:t>
            </a:r>
            <a:r>
              <a:rPr lang="en-US" dirty="0" smtClean="0"/>
              <a:t>Rights</a:t>
            </a:r>
            <a:endParaRPr lang="en-US" dirty="0"/>
          </a:p>
        </p:txBody>
      </p:sp>
      <p:sp>
        <p:nvSpPr>
          <p:cNvPr id="3" name="Content Placeholder 2"/>
          <p:cNvSpPr>
            <a:spLocks noGrp="1"/>
          </p:cNvSpPr>
          <p:nvPr>
            <p:ph idx="1"/>
          </p:nvPr>
        </p:nvSpPr>
        <p:spPr/>
        <p:txBody>
          <a:bodyPr/>
          <a:lstStyle/>
          <a:p>
            <a:r>
              <a:rPr lang="en-US" sz="2400" dirty="0"/>
              <a:t>Receive notice of board meetings and agenda</a:t>
            </a:r>
          </a:p>
          <a:p>
            <a:r>
              <a:rPr lang="en-US" sz="2400" dirty="0"/>
              <a:t>Attend and participate in board meetings</a:t>
            </a:r>
          </a:p>
          <a:p>
            <a:r>
              <a:rPr lang="en-US" sz="2400" dirty="0"/>
              <a:t>Examine meeting minutes, agency policies, financial records, and  contracts</a:t>
            </a:r>
          </a:p>
          <a:p>
            <a:r>
              <a:rPr lang="en-US" sz="2400" dirty="0"/>
              <a:t>Place items on the board meeting agenda</a:t>
            </a:r>
          </a:p>
          <a:p>
            <a:endParaRPr lang="en-US" dirty="0"/>
          </a:p>
        </p:txBody>
      </p:sp>
      <p:pic>
        <p:nvPicPr>
          <p:cNvPr id="4" name="Picture 3"/>
          <p:cNvPicPr>
            <a:picLocks noChangeAspect="1"/>
          </p:cNvPicPr>
          <p:nvPr/>
        </p:nvPicPr>
        <p:blipFill>
          <a:blip r:embed="rId3"/>
          <a:stretch>
            <a:fillRect/>
          </a:stretch>
        </p:blipFill>
        <p:spPr>
          <a:xfrm>
            <a:off x="3316733" y="3858003"/>
            <a:ext cx="2424748" cy="1818561"/>
          </a:xfrm>
          <a:prstGeom prst="rect">
            <a:avLst/>
          </a:prstGeom>
        </p:spPr>
      </p:pic>
    </p:spTree>
    <p:extLst>
      <p:ext uri="{BB962C8B-B14F-4D97-AF65-F5344CB8AC3E}">
        <p14:creationId xmlns:p14="http://schemas.microsoft.com/office/powerpoint/2010/main" val="23267076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Board Member Standards</a:t>
            </a:r>
            <a:endParaRPr lang="en-US" dirty="0"/>
          </a:p>
        </p:txBody>
      </p:sp>
      <p:sp>
        <p:nvSpPr>
          <p:cNvPr id="3" name="Content Placeholder 2"/>
          <p:cNvSpPr>
            <a:spLocks noGrp="1"/>
          </p:cNvSpPr>
          <p:nvPr>
            <p:ph idx="1"/>
          </p:nvPr>
        </p:nvSpPr>
        <p:spPr>
          <a:xfrm>
            <a:off x="457200" y="1600200"/>
            <a:ext cx="8305800" cy="4525963"/>
          </a:xfrm>
        </p:spPr>
        <p:txBody>
          <a:bodyPr>
            <a:normAutofit lnSpcReduction="10000"/>
          </a:bodyPr>
          <a:lstStyle/>
          <a:p>
            <a:pPr marL="0" indent="0">
              <a:buNone/>
            </a:pPr>
            <a:r>
              <a:rPr lang="en-US" sz="3200" dirty="0"/>
              <a:t>For the board to operate effectively each member should be aware of the following standards:</a:t>
            </a:r>
          </a:p>
          <a:p>
            <a:pPr>
              <a:spcBef>
                <a:spcPts val="0"/>
              </a:spcBef>
            </a:pPr>
            <a:endParaRPr lang="en-US" sz="3200" dirty="0"/>
          </a:p>
          <a:p>
            <a:pPr lvl="1">
              <a:spcBef>
                <a:spcPts val="0"/>
              </a:spcBef>
              <a:buFont typeface="Arial" panose="020B0604020202020204" pitchFamily="34" charset="0"/>
              <a:buChar char="•"/>
            </a:pPr>
            <a:r>
              <a:rPr lang="en-US" sz="2800" dirty="0"/>
              <a:t>Role of the board is of a policy body, not administrative</a:t>
            </a:r>
            <a:br>
              <a:rPr lang="en-US" sz="2800" dirty="0"/>
            </a:br>
            <a:endParaRPr lang="en-US" sz="2800" dirty="0"/>
          </a:p>
          <a:p>
            <a:pPr lvl="1">
              <a:spcBef>
                <a:spcPts val="0"/>
              </a:spcBef>
              <a:buFont typeface="Arial" panose="020B0604020202020204" pitchFamily="34" charset="0"/>
              <a:buChar char="•"/>
            </a:pPr>
            <a:r>
              <a:rPr lang="en-US" sz="2800" dirty="0"/>
              <a:t>Actively participate in meetings</a:t>
            </a:r>
          </a:p>
          <a:p>
            <a:pPr>
              <a:spcBef>
                <a:spcPts val="0"/>
              </a:spcBef>
            </a:pPr>
            <a:endParaRPr lang="en-US" sz="3200" dirty="0"/>
          </a:p>
          <a:p>
            <a:pPr lvl="1">
              <a:spcBef>
                <a:spcPts val="0"/>
              </a:spcBef>
              <a:buFont typeface="Arial" panose="020B0604020202020204" pitchFamily="34" charset="0"/>
              <a:buChar char="•"/>
            </a:pPr>
            <a:r>
              <a:rPr lang="en-US" sz="2800" dirty="0"/>
              <a:t>Mission takes priority over personal interests</a:t>
            </a:r>
          </a:p>
        </p:txBody>
      </p:sp>
    </p:spTree>
    <p:extLst>
      <p:ext uri="{BB962C8B-B14F-4D97-AF65-F5344CB8AC3E}">
        <p14:creationId xmlns:p14="http://schemas.microsoft.com/office/powerpoint/2010/main" val="29366519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Standards</a:t>
            </a:r>
            <a:endParaRPr lang="en-US" dirty="0"/>
          </a:p>
        </p:txBody>
      </p:sp>
      <p:sp>
        <p:nvSpPr>
          <p:cNvPr id="3" name="Content Placeholder 2"/>
          <p:cNvSpPr>
            <a:spLocks noGrp="1"/>
          </p:cNvSpPr>
          <p:nvPr>
            <p:ph idx="1"/>
          </p:nvPr>
        </p:nvSpPr>
        <p:spPr/>
        <p:txBody>
          <a:bodyPr>
            <a:normAutofit lnSpcReduction="10000"/>
          </a:bodyPr>
          <a:lstStyle/>
          <a:p>
            <a:r>
              <a:rPr lang="en-US" sz="2800" b="1" dirty="0"/>
              <a:t>Respect and support majority decisions of the full board</a:t>
            </a:r>
            <a:r>
              <a:rPr lang="en-US" sz="2800" dirty="0"/>
              <a:t/>
            </a:r>
            <a:br>
              <a:rPr lang="en-US" sz="2800" dirty="0"/>
            </a:br>
            <a:endParaRPr lang="en-US" sz="2800" dirty="0"/>
          </a:p>
          <a:p>
            <a:r>
              <a:rPr lang="en-US" sz="2800" dirty="0"/>
              <a:t>Conduct self in a respectful manner</a:t>
            </a:r>
            <a:br>
              <a:rPr lang="en-US" sz="2800" dirty="0"/>
            </a:br>
            <a:endParaRPr lang="en-US" sz="2800" dirty="0"/>
          </a:p>
          <a:p>
            <a:r>
              <a:rPr lang="en-US" sz="2800" dirty="0"/>
              <a:t>Be committed to positive and constructive interaction</a:t>
            </a:r>
            <a:br>
              <a:rPr lang="en-US" sz="2800" dirty="0"/>
            </a:br>
            <a:endParaRPr lang="en-US" sz="2800" dirty="0"/>
          </a:p>
          <a:p>
            <a:r>
              <a:rPr lang="en-US" sz="2800" b="1" dirty="0"/>
              <a:t>Respect the dignity, values and opinions of fellow board members</a:t>
            </a:r>
          </a:p>
          <a:p>
            <a:endParaRPr lang="en-US" dirty="0"/>
          </a:p>
        </p:txBody>
      </p:sp>
    </p:spTree>
    <p:extLst>
      <p:ext uri="{BB962C8B-B14F-4D97-AF65-F5344CB8AC3E}">
        <p14:creationId xmlns:p14="http://schemas.microsoft.com/office/powerpoint/2010/main" val="4761217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Not discuss confidential information outside of the board meeting</a:t>
            </a:r>
            <a:r>
              <a:rPr lang="en-US" dirty="0"/>
              <a:t/>
            </a:r>
            <a:br>
              <a:rPr lang="en-US" dirty="0"/>
            </a:br>
            <a:endParaRPr lang="en-US" dirty="0"/>
          </a:p>
          <a:p>
            <a:r>
              <a:rPr lang="en-US" dirty="0"/>
              <a:t>Recognize chain of command</a:t>
            </a:r>
            <a:br>
              <a:rPr lang="en-US" dirty="0"/>
            </a:br>
            <a:endParaRPr lang="en-US" dirty="0"/>
          </a:p>
          <a:p>
            <a:r>
              <a:rPr lang="en-US" dirty="0"/>
              <a:t>Not interfere with the duties of the Executive Director</a:t>
            </a:r>
            <a:br>
              <a:rPr lang="en-US" dirty="0"/>
            </a:br>
            <a:endParaRPr lang="en-US" dirty="0"/>
          </a:p>
          <a:p>
            <a:r>
              <a:rPr lang="en-US" b="1" dirty="0"/>
              <a:t>Serve as supporter, defender and advocate of the agency</a:t>
            </a:r>
          </a:p>
        </p:txBody>
      </p:sp>
    </p:spTree>
    <p:extLst>
      <p:ext uri="{BB962C8B-B14F-4D97-AF65-F5344CB8AC3E}">
        <p14:creationId xmlns:p14="http://schemas.microsoft.com/office/powerpoint/2010/main" val="42012782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57200" y="381000"/>
            <a:ext cx="8220615" cy="5681896"/>
          </a:xfrm>
          <a:prstGeom prst="rect">
            <a:avLst/>
          </a:prstGeom>
          <a:ln>
            <a:noFill/>
          </a:ln>
          <a:effectLst>
            <a:softEdge rad="112500"/>
          </a:effectLst>
        </p:spPr>
      </p:pic>
    </p:spTree>
    <p:extLst>
      <p:ext uri="{BB962C8B-B14F-4D97-AF65-F5344CB8AC3E}">
        <p14:creationId xmlns:p14="http://schemas.microsoft.com/office/powerpoint/2010/main" val="39367055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641" y="838200"/>
            <a:ext cx="7886700" cy="516866"/>
          </a:xfrm>
        </p:spPr>
        <p:txBody>
          <a:bodyPr>
            <a:normAutofit fontScale="90000"/>
          </a:bodyPr>
          <a:lstStyle/>
          <a:p>
            <a:r>
              <a:rPr lang="en-US" dirty="0"/>
              <a:t>What is the relationship between the board and the executive director?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733793"/>
              </p:ext>
            </p:extLst>
          </p:nvPr>
        </p:nvGraphicFramePr>
        <p:xfrm>
          <a:off x="351902" y="2286000"/>
          <a:ext cx="8512178" cy="3589338"/>
        </p:xfrm>
        <a:graphic>
          <a:graphicData uri="http://schemas.openxmlformats.org/drawingml/2006/table">
            <a:tbl>
              <a:tblPr firstRow="1" bandRow="1">
                <a:tableStyleId>{5C22544A-7EE6-4342-B048-85BDC9FD1C3A}</a:tableStyleId>
              </a:tblPr>
              <a:tblGrid>
                <a:gridCol w="4256089"/>
                <a:gridCol w="4256089"/>
              </a:tblGrid>
              <a:tr h="566738">
                <a:tc>
                  <a:txBody>
                    <a:bodyPr/>
                    <a:lstStyle/>
                    <a:p>
                      <a:pPr algn="ctr"/>
                      <a:r>
                        <a:rPr lang="en-US" sz="2100" dirty="0" smtClean="0"/>
                        <a:t>BOARD</a:t>
                      </a:r>
                      <a:endParaRPr lang="en-US" sz="2100" dirty="0"/>
                    </a:p>
                  </a:txBody>
                  <a:tcPr/>
                </a:tc>
                <a:tc>
                  <a:txBody>
                    <a:bodyPr/>
                    <a:lstStyle/>
                    <a:p>
                      <a:pPr algn="ctr"/>
                      <a:r>
                        <a:rPr lang="en-US" sz="2100" dirty="0" smtClean="0"/>
                        <a:t>EXECUTIVE DIRECTOR</a:t>
                      </a:r>
                      <a:endParaRPr lang="en-US" sz="2100" dirty="0"/>
                    </a:p>
                  </a:txBody>
                  <a:tcPr/>
                </a:tc>
              </a:tr>
              <a:tr h="3022600">
                <a:tc>
                  <a:txBody>
                    <a:bodyPr/>
                    <a:lstStyle/>
                    <a:p>
                      <a:pPr marL="285750" indent="-285750">
                        <a:buFont typeface="Arial" panose="020B0604020202020204" pitchFamily="34" charset="0"/>
                        <a:buChar char="•"/>
                      </a:pPr>
                      <a:r>
                        <a:rPr lang="en-US" sz="2400" dirty="0" smtClean="0"/>
                        <a:t>Board supervises and supports executive director</a:t>
                      </a:r>
                    </a:p>
                    <a:p>
                      <a:pPr marL="285750" indent="-285750">
                        <a:buFont typeface="Arial" panose="020B0604020202020204" pitchFamily="34" charset="0"/>
                        <a:buChar char="•"/>
                      </a:pPr>
                      <a:r>
                        <a:rPr lang="en-US" sz="2400" dirty="0" smtClean="0"/>
                        <a:t>Board establishes policy, mission, and goals</a:t>
                      </a:r>
                    </a:p>
                    <a:p>
                      <a:pPr marL="285750" indent="-285750">
                        <a:buFont typeface="Arial" panose="020B0604020202020204" pitchFamily="34" charset="0"/>
                        <a:buChar char="•"/>
                      </a:pPr>
                      <a:r>
                        <a:rPr lang="en-US" sz="2400" dirty="0" smtClean="0"/>
                        <a:t>Open communication </a:t>
                      </a:r>
                    </a:p>
                    <a:p>
                      <a:pPr marL="285750" indent="-285750">
                        <a:buFont typeface="Arial" panose="020B0604020202020204" pitchFamily="34" charset="0"/>
                        <a:buChar char="•"/>
                      </a:pPr>
                      <a:r>
                        <a:rPr lang="en-US" sz="2400" dirty="0" smtClean="0"/>
                        <a:t>Assess impact and outcomes</a:t>
                      </a:r>
                    </a:p>
                    <a:p>
                      <a:endParaRPr lang="en-US" sz="2100" dirty="0"/>
                    </a:p>
                  </a:txBody>
                  <a:tcPr/>
                </a:tc>
                <a:tc>
                  <a:txBody>
                    <a:bodyPr/>
                    <a:lstStyle/>
                    <a:p>
                      <a:pPr marL="285750" indent="-285750">
                        <a:buFont typeface="Arial" panose="020B0604020202020204" pitchFamily="34" charset="0"/>
                        <a:buChar char="•"/>
                      </a:pPr>
                      <a:r>
                        <a:rPr lang="en-US" sz="2400" dirty="0" smtClean="0"/>
                        <a:t>Executive Director supervises and develops staff</a:t>
                      </a:r>
                    </a:p>
                    <a:p>
                      <a:pPr marL="285750" indent="-285750">
                        <a:buFont typeface="Arial" panose="020B0604020202020204" pitchFamily="34" charset="0"/>
                        <a:buChar char="•"/>
                      </a:pPr>
                      <a:r>
                        <a:rPr lang="en-US" sz="2400" dirty="0" smtClean="0"/>
                        <a:t>Executive Director implements mission, policies, and goals </a:t>
                      </a:r>
                    </a:p>
                    <a:p>
                      <a:pPr marL="285750" indent="-285750">
                        <a:buFont typeface="Arial" panose="020B0604020202020204" pitchFamily="34" charset="0"/>
                        <a:buChar char="•"/>
                      </a:pPr>
                      <a:r>
                        <a:rPr lang="en-US" sz="2400" dirty="0" smtClean="0"/>
                        <a:t>Recommends policies </a:t>
                      </a:r>
                    </a:p>
                    <a:p>
                      <a:pPr marL="285750" indent="-285750">
                        <a:buFont typeface="Arial" panose="020B0604020202020204" pitchFamily="34" charset="0"/>
                        <a:buChar char="•"/>
                      </a:pPr>
                      <a:r>
                        <a:rPr lang="en-US" sz="2400" dirty="0" smtClean="0"/>
                        <a:t>Open communication </a:t>
                      </a:r>
                    </a:p>
                    <a:p>
                      <a:pPr marL="285750" indent="-285750">
                        <a:buFont typeface="Arial" panose="020B0604020202020204" pitchFamily="34" charset="0"/>
                        <a:buChar char="•"/>
                      </a:pPr>
                      <a:r>
                        <a:rPr lang="en-US" sz="2400" dirty="0" smtClean="0"/>
                        <a:t>Assess impact and outcomes </a:t>
                      </a:r>
                    </a:p>
                    <a:p>
                      <a:endParaRPr lang="en-US" sz="2100" dirty="0"/>
                    </a:p>
                  </a:txBody>
                  <a:tcPr/>
                </a:tc>
              </a:tr>
            </a:tbl>
          </a:graphicData>
        </a:graphic>
      </p:graphicFrame>
    </p:spTree>
    <p:extLst>
      <p:ext uri="{BB962C8B-B14F-4D97-AF65-F5344CB8AC3E}">
        <p14:creationId xmlns:p14="http://schemas.microsoft.com/office/powerpoint/2010/main" val="138561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516" y="83288"/>
            <a:ext cx="8229600" cy="1143000"/>
          </a:xfrm>
        </p:spPr>
        <p:txBody>
          <a:bodyPr/>
          <a:lstStyle/>
          <a:p>
            <a:r>
              <a:rPr lang="en-US" dirty="0"/>
              <a:t>Characteristics of a </a:t>
            </a:r>
            <a:r>
              <a:rPr lang="en-US" i="1" dirty="0"/>
              <a:t>Great</a:t>
            </a:r>
            <a:r>
              <a:rPr lang="en-US" dirty="0"/>
              <a:t> Board</a:t>
            </a:r>
          </a:p>
        </p:txBody>
      </p:sp>
      <p:sp>
        <p:nvSpPr>
          <p:cNvPr id="3" name="Content Placeholder 2"/>
          <p:cNvSpPr>
            <a:spLocks noGrp="1"/>
          </p:cNvSpPr>
          <p:nvPr>
            <p:ph idx="1"/>
          </p:nvPr>
        </p:nvSpPr>
        <p:spPr>
          <a:xfrm>
            <a:off x="462516" y="1084123"/>
            <a:ext cx="8229600" cy="1639874"/>
          </a:xfrm>
        </p:spPr>
        <p:txBody>
          <a:bodyPr>
            <a:normAutofit fontScale="92500" lnSpcReduction="10000"/>
          </a:bodyPr>
          <a:lstStyle/>
          <a:p>
            <a:pPr marL="0" indent="0">
              <a:buNone/>
            </a:pPr>
            <a:r>
              <a:rPr lang="en-US" sz="2400" dirty="0"/>
              <a:t>Great board members emerge by having a broader perspective than self or even the nonprofit: they develop a vision that links the nonprofit to the broader nonprofit sector and act to serve, strengthen, and transform the entire community. Indeed, great board members are “community trustees.”</a:t>
            </a:r>
          </a:p>
          <a:p>
            <a:endParaRPr lang="en-US" dirty="0"/>
          </a:p>
        </p:txBody>
      </p:sp>
      <p:pic>
        <p:nvPicPr>
          <p:cNvPr id="4" name="Picture 3"/>
          <p:cNvPicPr>
            <a:picLocks noChangeAspect="1"/>
          </p:cNvPicPr>
          <p:nvPr/>
        </p:nvPicPr>
        <p:blipFill>
          <a:blip r:embed="rId3"/>
          <a:stretch>
            <a:fillRect/>
          </a:stretch>
        </p:blipFill>
        <p:spPr>
          <a:xfrm>
            <a:off x="259610" y="2723997"/>
            <a:ext cx="8635411" cy="2991003"/>
          </a:xfrm>
          <a:prstGeom prst="rect">
            <a:avLst/>
          </a:prstGeom>
        </p:spPr>
      </p:pic>
      <p:sp>
        <p:nvSpPr>
          <p:cNvPr id="5" name="Rectangle 4"/>
          <p:cNvSpPr/>
          <p:nvPr/>
        </p:nvSpPr>
        <p:spPr>
          <a:xfrm>
            <a:off x="15949" y="6096000"/>
            <a:ext cx="7559894" cy="646331"/>
          </a:xfrm>
          <a:prstGeom prst="rect">
            <a:avLst/>
          </a:prstGeom>
        </p:spPr>
        <p:txBody>
          <a:bodyPr wrap="square">
            <a:spAutoFit/>
          </a:bodyPr>
          <a:lstStyle/>
          <a:p>
            <a:pPr algn="ctr"/>
            <a:r>
              <a:rPr lang="en-US" dirty="0">
                <a:latin typeface="Segoe Print" panose="02000600000000000000" pitchFamily="2" charset="0"/>
                <a:ea typeface="Source Sans Pro" panose="020B0503030403020204" pitchFamily="34" charset="0"/>
              </a:rPr>
              <a:t>“Voluntary action on behalf of the common good is the inherited legacy of every American…”  </a:t>
            </a:r>
            <a:r>
              <a:rPr lang="en-US" sz="1600" dirty="0">
                <a:latin typeface="Segoe Print" panose="02000600000000000000" pitchFamily="2" charset="0"/>
                <a:ea typeface="Source Sans Pro" panose="020B0503030403020204" pitchFamily="34" charset="0"/>
              </a:rPr>
              <a:t>Katherine Tyler Scott</a:t>
            </a:r>
          </a:p>
        </p:txBody>
      </p:sp>
    </p:spTree>
    <p:extLst>
      <p:ext uri="{BB962C8B-B14F-4D97-AF65-F5344CB8AC3E}">
        <p14:creationId xmlns:p14="http://schemas.microsoft.com/office/powerpoint/2010/main" val="2571610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Promise of Community Action </a:t>
            </a:r>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i="1" dirty="0" smtClean="0"/>
              <a:t>Community </a:t>
            </a:r>
            <a:r>
              <a:rPr lang="en-US" i="1" dirty="0"/>
              <a:t>Action changes people’s lives, embodies the spirit of hope, improves communities, and makes America a better place to live. We care about the entire community, and we are dedicated to helping people help themselves and each other.</a:t>
            </a:r>
          </a:p>
          <a:p>
            <a:endParaRPr lang="en-US" dirty="0"/>
          </a:p>
        </p:txBody>
      </p:sp>
    </p:spTree>
    <p:extLst>
      <p:ext uri="{BB962C8B-B14F-4D97-AF65-F5344CB8AC3E}">
        <p14:creationId xmlns:p14="http://schemas.microsoft.com/office/powerpoint/2010/main" val="26930923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Governance </a:t>
            </a:r>
            <a:endParaRPr lang="en-US" dirty="0"/>
          </a:p>
        </p:txBody>
      </p:sp>
      <p:sp>
        <p:nvSpPr>
          <p:cNvPr id="3" name="Content Placeholder 2"/>
          <p:cNvSpPr>
            <a:spLocks noGrp="1"/>
          </p:cNvSpPr>
          <p:nvPr>
            <p:ph idx="1"/>
          </p:nvPr>
        </p:nvSpPr>
        <p:spPr>
          <a:xfrm>
            <a:off x="628650" y="1219200"/>
            <a:ext cx="7886700" cy="4351338"/>
          </a:xfrm>
        </p:spPr>
        <p:txBody>
          <a:bodyPr>
            <a:normAutofit fontScale="92500" lnSpcReduction="10000"/>
          </a:bodyPr>
          <a:lstStyle/>
          <a:p>
            <a:pPr marL="0" indent="0" algn="ctr">
              <a:buNone/>
            </a:pPr>
            <a:endParaRPr lang="en-US" i="1" dirty="0" smtClean="0"/>
          </a:p>
          <a:p>
            <a:pPr marL="0" indent="0" algn="ctr">
              <a:buNone/>
            </a:pPr>
            <a:r>
              <a:rPr lang="en-US" sz="4000" i="1" dirty="0">
                <a:effectLst>
                  <a:outerShdw blurRad="38100" dist="38100" dir="2700000" algn="tl">
                    <a:srgbClr val="000000">
                      <a:alpha val="43137"/>
                    </a:srgbClr>
                  </a:outerShdw>
                </a:effectLst>
              </a:rPr>
              <a:t/>
            </a:r>
            <a:br>
              <a:rPr lang="en-US" sz="4000" i="1" dirty="0">
                <a:effectLst>
                  <a:outerShdw blurRad="38100" dist="38100" dir="2700000" algn="tl">
                    <a:srgbClr val="000000">
                      <a:alpha val="43137"/>
                    </a:srgbClr>
                  </a:outerShdw>
                </a:effectLst>
              </a:rPr>
            </a:br>
            <a:r>
              <a:rPr lang="en-US" sz="4000" i="1" dirty="0" smtClean="0">
                <a:effectLst>
                  <a:outerShdw blurRad="38100" dist="38100" dir="2700000" algn="tl">
                    <a:srgbClr val="000000">
                      <a:alpha val="43137"/>
                    </a:srgbClr>
                  </a:outerShdw>
                </a:effectLst>
                <a:ea typeface="Roboto Slab" pitchFamily="2" charset="0"/>
              </a:rPr>
              <a:t>“The most effective governing boards of nonprofit organizations not only carry out their fundamental responsibility to act in the public interest and to fulfill their legal duties, but also provide leadership.”</a:t>
            </a:r>
            <a:endParaRPr lang="en-US" sz="4000" i="1" dirty="0">
              <a:effectLst>
                <a:outerShdw blurRad="38100" dist="38100" dir="2700000" algn="tl">
                  <a:srgbClr val="000000">
                    <a:alpha val="43137"/>
                  </a:srgbClr>
                </a:outerShdw>
              </a:effectLst>
              <a:ea typeface="Roboto Slab" pitchFamily="2" charset="0"/>
            </a:endParaRPr>
          </a:p>
        </p:txBody>
      </p:sp>
    </p:spTree>
    <p:extLst>
      <p:ext uri="{BB962C8B-B14F-4D97-AF65-F5344CB8AC3E}">
        <p14:creationId xmlns:p14="http://schemas.microsoft.com/office/powerpoint/2010/main" val="31243404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Leadership &amp; Engagement</a:t>
            </a:r>
            <a:endParaRPr lang="en-US" dirty="0"/>
          </a:p>
        </p:txBody>
      </p:sp>
      <p:sp>
        <p:nvSpPr>
          <p:cNvPr id="5" name="Text Placeholder 4"/>
          <p:cNvSpPr>
            <a:spLocks noGrp="1"/>
          </p:cNvSpPr>
          <p:nvPr>
            <p:ph type="body" idx="1"/>
          </p:nvPr>
        </p:nvSpPr>
        <p:spPr/>
        <p:txBody>
          <a:bodyPr>
            <a:normAutofit/>
          </a:bodyPr>
          <a:lstStyle/>
          <a:p>
            <a:r>
              <a:rPr lang="en-US" sz="2800" dirty="0" smtClean="0"/>
              <a:t>CAA Board Governance</a:t>
            </a:r>
            <a:endParaRPr lang="en-US" sz="2800" dirty="0"/>
          </a:p>
        </p:txBody>
      </p:sp>
    </p:spTree>
    <p:extLst>
      <p:ext uri="{BB962C8B-B14F-4D97-AF65-F5344CB8AC3E}">
        <p14:creationId xmlns:p14="http://schemas.microsoft.com/office/powerpoint/2010/main" val="4918727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Community Needs Assessment</a:t>
            </a:r>
            <a:endParaRPr lang="en-US" dirty="0"/>
          </a:p>
        </p:txBody>
      </p:sp>
      <p:sp>
        <p:nvSpPr>
          <p:cNvPr id="5" name="Content Placeholder 4"/>
          <p:cNvSpPr>
            <a:spLocks noGrp="1"/>
          </p:cNvSpPr>
          <p:nvPr>
            <p:ph idx="1"/>
          </p:nvPr>
        </p:nvSpPr>
        <p:spPr/>
        <p:txBody>
          <a:bodyPr/>
          <a:lstStyle/>
          <a:p>
            <a:pPr marL="0" indent="0">
              <a:buNone/>
            </a:pPr>
            <a:r>
              <a:rPr lang="en-US" dirty="0"/>
              <a:t>Participation in all phases of the needs assessment process</a:t>
            </a:r>
          </a:p>
          <a:p>
            <a:pPr lvl="1"/>
            <a:r>
              <a:rPr lang="en-US" dirty="0"/>
              <a:t>Creation of a needs assessment committee</a:t>
            </a:r>
          </a:p>
          <a:p>
            <a:pPr lvl="1"/>
            <a:r>
              <a:rPr lang="en-US" dirty="0"/>
              <a:t>Engagement of key </a:t>
            </a:r>
            <a:r>
              <a:rPr lang="en-US" dirty="0" smtClean="0"/>
              <a:t>stakeholders</a:t>
            </a:r>
          </a:p>
          <a:p>
            <a:pPr lvl="1"/>
            <a:r>
              <a:rPr lang="en-US" dirty="0" smtClean="0"/>
              <a:t>Survey input</a:t>
            </a:r>
            <a:endParaRPr lang="en-US" dirty="0"/>
          </a:p>
          <a:p>
            <a:pPr lvl="1"/>
            <a:r>
              <a:rPr lang="en-US" dirty="0"/>
              <a:t>Review and approval of needs assessment results</a:t>
            </a:r>
          </a:p>
          <a:p>
            <a:endParaRPr lang="en-US" dirty="0"/>
          </a:p>
        </p:txBody>
      </p:sp>
    </p:spTree>
    <p:extLst>
      <p:ext uri="{BB962C8B-B14F-4D97-AF65-F5344CB8AC3E}">
        <p14:creationId xmlns:p14="http://schemas.microsoft.com/office/powerpoint/2010/main" val="22885728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Planning</a:t>
            </a:r>
            <a:endParaRPr lang="en-US" dirty="0"/>
          </a:p>
        </p:txBody>
      </p:sp>
      <p:sp>
        <p:nvSpPr>
          <p:cNvPr id="3" name="Content Placeholder 2"/>
          <p:cNvSpPr>
            <a:spLocks noGrp="1"/>
          </p:cNvSpPr>
          <p:nvPr>
            <p:ph idx="1"/>
          </p:nvPr>
        </p:nvSpPr>
        <p:spPr/>
        <p:txBody>
          <a:bodyPr/>
          <a:lstStyle/>
          <a:p>
            <a:pPr marL="57150" indent="0">
              <a:buNone/>
            </a:pPr>
            <a:r>
              <a:rPr lang="en-US" dirty="0"/>
              <a:t>Participation in all phases of the strategic planning process</a:t>
            </a:r>
          </a:p>
          <a:p>
            <a:pPr marL="914400" lvl="1" indent="-457200"/>
            <a:r>
              <a:rPr lang="en-US" dirty="0"/>
              <a:t>Creation of a strategic planning committee</a:t>
            </a:r>
          </a:p>
          <a:p>
            <a:pPr marL="914400" lvl="1" indent="-457200"/>
            <a:r>
              <a:rPr lang="en-US" dirty="0"/>
              <a:t>Provision of advice on strategic direction</a:t>
            </a:r>
          </a:p>
          <a:p>
            <a:pPr marL="914400" lvl="1" indent="-457200"/>
            <a:r>
              <a:rPr lang="en-US" dirty="0"/>
              <a:t>Review of mission and vision</a:t>
            </a:r>
          </a:p>
          <a:p>
            <a:pPr marL="914400" lvl="1" indent="-457200"/>
            <a:r>
              <a:rPr lang="en-US" dirty="0"/>
              <a:t>Approval of strategic plan</a:t>
            </a:r>
          </a:p>
          <a:p>
            <a:pPr marL="914400" lvl="1" indent="-457200"/>
            <a:r>
              <a:rPr lang="en-US" dirty="0"/>
              <a:t>Oversight of strategic plan implementation</a:t>
            </a:r>
          </a:p>
          <a:p>
            <a:endParaRPr lang="en-US" dirty="0"/>
          </a:p>
        </p:txBody>
      </p:sp>
    </p:spTree>
    <p:extLst>
      <p:ext uri="{BB962C8B-B14F-4D97-AF65-F5344CB8AC3E}">
        <p14:creationId xmlns:p14="http://schemas.microsoft.com/office/powerpoint/2010/main" val="14719672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Attentiveness with agency monitoring</a:t>
            </a:r>
          </a:p>
          <a:p>
            <a:pPr lvl="1"/>
            <a:r>
              <a:rPr lang="en-US" dirty="0" smtClean="0"/>
              <a:t>Staying informed about monitoring visits</a:t>
            </a:r>
          </a:p>
          <a:p>
            <a:pPr lvl="1"/>
            <a:r>
              <a:rPr lang="en-US" dirty="0" smtClean="0"/>
              <a:t>Anticipating findings</a:t>
            </a:r>
          </a:p>
          <a:p>
            <a:pPr lvl="1"/>
            <a:r>
              <a:rPr lang="en-US" dirty="0" smtClean="0"/>
              <a:t>Leading by example</a:t>
            </a:r>
          </a:p>
          <a:p>
            <a:pPr lvl="1"/>
            <a:r>
              <a:rPr lang="en-US" dirty="0" smtClean="0"/>
              <a:t>Reviewing monitoring reports</a:t>
            </a:r>
          </a:p>
          <a:p>
            <a:pPr lvl="1"/>
            <a:r>
              <a:rPr lang="en-US" dirty="0" smtClean="0"/>
              <a:t>Ensuring prompt corrective action when needed</a:t>
            </a:r>
          </a:p>
          <a:p>
            <a:pPr marL="457200" lvl="1" indent="0">
              <a:buNone/>
            </a:pPr>
            <a:endParaRPr lang="en-US" dirty="0" smtClean="0"/>
          </a:p>
          <a:p>
            <a:pPr marL="57150" indent="0">
              <a:buNone/>
            </a:pPr>
            <a:r>
              <a:rPr lang="en-US" dirty="0">
                <a:latin typeface="Gill Sans MT Condensed" panose="020B0506020104020203" pitchFamily="34" charset="0"/>
                <a:hlinkClick r:id="rId3"/>
              </a:rPr>
              <a:t>Commonly Faced CSBG Monitoring Findings and Potential Approaches for Addressing </a:t>
            </a:r>
            <a:r>
              <a:rPr lang="en-US" dirty="0" smtClean="0">
                <a:latin typeface="Gill Sans MT Condensed" panose="020B0506020104020203" pitchFamily="34" charset="0"/>
                <a:hlinkClick r:id="rId3"/>
              </a:rPr>
              <a:t>Them</a:t>
            </a:r>
            <a:r>
              <a:rPr lang="en-US" dirty="0" smtClean="0">
                <a:latin typeface="Gill Sans MT Condensed" panose="020B0506020104020203" pitchFamily="34" charset="0"/>
              </a:rPr>
              <a:t> </a:t>
            </a:r>
            <a:r>
              <a:rPr lang="en-US" dirty="0" smtClean="0">
                <a:solidFill>
                  <a:srgbClr val="C80452"/>
                </a:solidFill>
                <a:latin typeface="Gill Sans MT Condensed" panose="020B0506020104020203" pitchFamily="34" charset="0"/>
              </a:rPr>
              <a:t>– CAPLAW RESOURCE</a:t>
            </a:r>
          </a:p>
          <a:p>
            <a:pPr marL="57150" indent="0">
              <a:buNone/>
            </a:pPr>
            <a:endParaRPr lang="en-US" dirty="0">
              <a:latin typeface="Gill Sans MT Condensed" panose="020B0506020104020203" pitchFamily="34" charset="0"/>
            </a:endParaRPr>
          </a:p>
        </p:txBody>
      </p:sp>
    </p:spTree>
    <p:extLst>
      <p:ext uri="{BB962C8B-B14F-4D97-AF65-F5344CB8AC3E}">
        <p14:creationId xmlns:p14="http://schemas.microsoft.com/office/powerpoint/2010/main" val="38438999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Fiscal</a:t>
            </a:r>
            <a:endParaRPr lang="en-US" dirty="0"/>
          </a:p>
        </p:txBody>
      </p:sp>
      <p:sp>
        <p:nvSpPr>
          <p:cNvPr id="3" name="Content Placeholder 2"/>
          <p:cNvSpPr>
            <a:spLocks noGrp="1"/>
          </p:cNvSpPr>
          <p:nvPr>
            <p:ph idx="1"/>
          </p:nvPr>
        </p:nvSpPr>
        <p:spPr/>
        <p:txBody>
          <a:bodyPr/>
          <a:lstStyle/>
          <a:p>
            <a:pPr marL="0" indent="0">
              <a:buNone/>
            </a:pPr>
            <a:r>
              <a:rPr lang="en-US" dirty="0" smtClean="0"/>
              <a:t>Oversight for sound fiscal management</a:t>
            </a:r>
          </a:p>
          <a:p>
            <a:pPr lvl="1"/>
            <a:r>
              <a:rPr lang="en-US" dirty="0" smtClean="0"/>
              <a:t>Knowledge, understanding, and approval of financial statements</a:t>
            </a:r>
          </a:p>
          <a:p>
            <a:pPr lvl="1"/>
            <a:r>
              <a:rPr lang="en-US" dirty="0" smtClean="0"/>
              <a:t>Audit process involvement </a:t>
            </a:r>
          </a:p>
          <a:p>
            <a:pPr lvl="1"/>
            <a:r>
              <a:rPr lang="en-US" dirty="0" smtClean="0"/>
              <a:t>Policies and procedures in place and followed</a:t>
            </a:r>
          </a:p>
          <a:p>
            <a:pPr lvl="2"/>
            <a:r>
              <a:rPr lang="en-US" dirty="0" smtClean="0"/>
              <a:t>Internal financial controls </a:t>
            </a:r>
          </a:p>
          <a:p>
            <a:pPr lvl="2"/>
            <a:r>
              <a:rPr lang="en-US" dirty="0" smtClean="0"/>
              <a:t>Timeliness</a:t>
            </a:r>
            <a:endParaRPr lang="en-US" dirty="0"/>
          </a:p>
          <a:p>
            <a:pPr lvl="1"/>
            <a:r>
              <a:rPr lang="en-US" dirty="0" smtClean="0"/>
              <a:t>Finance Committee with financial expertise</a:t>
            </a:r>
            <a:endParaRPr lang="en-US" dirty="0"/>
          </a:p>
        </p:txBody>
      </p:sp>
    </p:spTree>
    <p:extLst>
      <p:ext uri="{BB962C8B-B14F-4D97-AF65-F5344CB8AC3E}">
        <p14:creationId xmlns:p14="http://schemas.microsoft.com/office/powerpoint/2010/main" val="4919194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Big </a:t>
            </a:r>
            <a:r>
              <a:rPr lang="en-US" dirty="0" smtClean="0"/>
              <a:t>Picture:  Board </a:t>
            </a:r>
            <a:r>
              <a:rPr lang="en-US" dirty="0" smtClean="0"/>
              <a:t>Cliff Notes</a:t>
            </a:r>
            <a:endParaRPr lang="en-US" dirty="0"/>
          </a:p>
        </p:txBody>
      </p:sp>
      <p:sp>
        <p:nvSpPr>
          <p:cNvPr id="5" name="Text Placeholder 4"/>
          <p:cNvSpPr>
            <a:spLocks noGrp="1"/>
          </p:cNvSpPr>
          <p:nvPr>
            <p:ph type="body" idx="1"/>
          </p:nvPr>
        </p:nvSpPr>
        <p:spPr/>
        <p:txBody>
          <a:bodyPr>
            <a:normAutofit/>
          </a:bodyPr>
          <a:lstStyle/>
          <a:p>
            <a:r>
              <a:rPr lang="en-US" sz="2800" dirty="0" smtClean="0"/>
              <a:t>CAA Board Governance</a:t>
            </a:r>
            <a:endParaRPr lang="en-US" sz="2800" dirty="0"/>
          </a:p>
        </p:txBody>
      </p:sp>
    </p:spTree>
    <p:extLst>
      <p:ext uri="{BB962C8B-B14F-4D97-AF65-F5344CB8AC3E}">
        <p14:creationId xmlns:p14="http://schemas.microsoft.com/office/powerpoint/2010/main" val="35710688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76"/>
            <a:ext cx="8229600" cy="1143000"/>
          </a:xfrm>
        </p:spPr>
        <p:txBody>
          <a:bodyPr/>
          <a:lstStyle/>
          <a:p>
            <a:r>
              <a:rPr lang="en-US" dirty="0" smtClean="0"/>
              <a:t>ROMA Next Generation</a:t>
            </a:r>
            <a:endParaRPr lang="en-US" dirty="0"/>
          </a:p>
        </p:txBody>
      </p:sp>
      <p:sp>
        <p:nvSpPr>
          <p:cNvPr id="3" name="Content Placeholder 2"/>
          <p:cNvSpPr>
            <a:spLocks noGrp="1"/>
          </p:cNvSpPr>
          <p:nvPr>
            <p:ph idx="1"/>
          </p:nvPr>
        </p:nvSpPr>
        <p:spPr>
          <a:xfrm>
            <a:off x="161828" y="1325225"/>
            <a:ext cx="4791172" cy="4694575"/>
          </a:xfrm>
        </p:spPr>
        <p:txBody>
          <a:bodyPr>
            <a:normAutofit fontScale="92500" lnSpcReduction="10000"/>
          </a:bodyPr>
          <a:lstStyle/>
          <a:p>
            <a:r>
              <a:rPr lang="en-US" sz="2400" dirty="0" smtClean="0"/>
              <a:t>Three National </a:t>
            </a:r>
            <a:r>
              <a:rPr lang="en-US" sz="2400" dirty="0"/>
              <a:t>Goals</a:t>
            </a:r>
          </a:p>
          <a:p>
            <a:pPr lvl="1"/>
            <a:r>
              <a:rPr lang="en-US" dirty="0" smtClean="0"/>
              <a:t>Individuals and families with low incomes are stable and achieve economic security</a:t>
            </a:r>
          </a:p>
          <a:p>
            <a:pPr lvl="1"/>
            <a:r>
              <a:rPr lang="en-US" dirty="0" smtClean="0"/>
              <a:t>Communities where people with low incomes live are healthy and offer economic opportunity</a:t>
            </a:r>
          </a:p>
          <a:p>
            <a:pPr lvl="1"/>
            <a:r>
              <a:rPr lang="en-US" dirty="0" smtClean="0"/>
              <a:t>People with low incomes are engaged and active in building opportunities in communities  </a:t>
            </a:r>
          </a:p>
          <a:p>
            <a:pPr lvl="1"/>
            <a:endParaRPr lang="en-US" dirty="0" smtClean="0"/>
          </a:p>
          <a:p>
            <a:pPr lvl="1"/>
            <a:endParaRPr lang="en-US" dirty="0"/>
          </a:p>
        </p:txBody>
      </p:sp>
      <p:pic>
        <p:nvPicPr>
          <p:cNvPr id="4" name="Picture 3"/>
          <p:cNvPicPr>
            <a:picLocks noChangeAspect="1"/>
          </p:cNvPicPr>
          <p:nvPr/>
        </p:nvPicPr>
        <p:blipFill>
          <a:blip r:embed="rId3"/>
          <a:stretch>
            <a:fillRect/>
          </a:stretch>
        </p:blipFill>
        <p:spPr>
          <a:xfrm>
            <a:off x="4953000" y="1325225"/>
            <a:ext cx="3913971" cy="4255377"/>
          </a:xfrm>
          <a:prstGeom prst="rect">
            <a:avLst/>
          </a:prstGeom>
        </p:spPr>
      </p:pic>
    </p:spTree>
    <p:extLst>
      <p:ext uri="{BB962C8B-B14F-4D97-AF65-F5344CB8AC3E}">
        <p14:creationId xmlns:p14="http://schemas.microsoft.com/office/powerpoint/2010/main" val="39241399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Theory of Change</a:t>
            </a:r>
            <a:endParaRPr lang="en-US" dirty="0"/>
          </a:p>
        </p:txBody>
      </p:sp>
      <p:pic>
        <p:nvPicPr>
          <p:cNvPr id="4" name="Content Placeholder 3"/>
          <p:cNvPicPr>
            <a:picLocks noGrp="1" noChangeAspect="1"/>
          </p:cNvPicPr>
          <p:nvPr>
            <p:ph idx="1"/>
          </p:nvPr>
        </p:nvPicPr>
        <p:blipFill>
          <a:blip r:embed="rId2"/>
          <a:stretch>
            <a:fillRect/>
          </a:stretch>
        </p:blipFill>
        <p:spPr>
          <a:xfrm>
            <a:off x="0" y="33670"/>
            <a:ext cx="9144000" cy="5927188"/>
          </a:xfrm>
          <a:prstGeom prst="rect">
            <a:avLst/>
          </a:prstGeom>
        </p:spPr>
      </p:pic>
    </p:spTree>
    <p:extLst>
      <p:ext uri="{BB962C8B-B14F-4D97-AF65-F5344CB8AC3E}">
        <p14:creationId xmlns:p14="http://schemas.microsoft.com/office/powerpoint/2010/main" val="12222538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647" y="187524"/>
            <a:ext cx="8228707" cy="944314"/>
          </a:xfrm>
        </p:spPr>
        <p:txBody>
          <a:bodyPr/>
          <a:lstStyle/>
          <a:p>
            <a:r>
              <a:rPr lang="en-US" altLang="en-US" smtClean="0"/>
              <a:t>CSBG Organizational Standards</a:t>
            </a:r>
          </a:p>
        </p:txBody>
      </p:sp>
      <p:sp>
        <p:nvSpPr>
          <p:cNvPr id="19459" name="Content Placeholder 2"/>
          <p:cNvSpPr>
            <a:spLocks noGrp="1"/>
          </p:cNvSpPr>
          <p:nvPr>
            <p:ph idx="1"/>
          </p:nvPr>
        </p:nvSpPr>
        <p:spPr>
          <a:xfrm>
            <a:off x="457647" y="1072275"/>
            <a:ext cx="8228707" cy="456531"/>
          </a:xfrm>
        </p:spPr>
        <p:txBody>
          <a:bodyPr>
            <a:normAutofit fontScale="70000" lnSpcReduction="20000"/>
          </a:bodyPr>
          <a:lstStyle/>
          <a:p>
            <a:pPr algn="ctr">
              <a:spcBef>
                <a:spcPts val="800"/>
              </a:spcBef>
              <a:spcAft>
                <a:spcPts val="800"/>
              </a:spcAft>
              <a:buNone/>
              <a:defRPr/>
            </a:pPr>
            <a:r>
              <a:rPr lang="en-US" altLang="en-US" sz="2800" b="1" dirty="0"/>
              <a:t>Organized into three thematic groups</a:t>
            </a:r>
          </a:p>
          <a:p>
            <a:pPr lvl="2">
              <a:spcBef>
                <a:spcPct val="0"/>
              </a:spcBef>
              <a:defRPr/>
            </a:pPr>
            <a:endParaRPr lang="en-US" altLang="en-US" dirty="0" smtClean="0"/>
          </a:p>
          <a:p>
            <a:pPr lvl="2">
              <a:spcBef>
                <a:spcPct val="0"/>
              </a:spcBef>
              <a:defRPr/>
            </a:pPr>
            <a:endParaRPr lang="en-US" altLang="en-US" dirty="0" smtClean="0"/>
          </a:p>
          <a:p>
            <a:pPr lvl="1">
              <a:spcBef>
                <a:spcPct val="0"/>
              </a:spcBef>
              <a:defRPr/>
            </a:pPr>
            <a:endParaRPr lang="en-US" altLang="en-US" dirty="0" smtClean="0"/>
          </a:p>
          <a:p>
            <a:pPr>
              <a:defRPr/>
            </a:pPr>
            <a:endParaRPr lang="en-US" dirty="0" smtClean="0"/>
          </a:p>
        </p:txBody>
      </p:sp>
      <p:graphicFrame>
        <p:nvGraphicFramePr>
          <p:cNvPr id="8" name="Diagram 7"/>
          <p:cNvGraphicFramePr/>
          <p:nvPr>
            <p:extLst>
              <p:ext uri="{D42A27DB-BD31-4B8C-83A1-F6EECF244321}">
                <p14:modId xmlns:p14="http://schemas.microsoft.com/office/powerpoint/2010/main" val="1441788229"/>
              </p:ext>
            </p:extLst>
          </p:nvPr>
        </p:nvGraphicFramePr>
        <p:xfrm>
          <a:off x="609600" y="1528806"/>
          <a:ext cx="7924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0958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Board Basics</a:t>
            </a:r>
            <a:endParaRPr lang="en-US" dirty="0"/>
          </a:p>
        </p:txBody>
      </p:sp>
      <p:sp>
        <p:nvSpPr>
          <p:cNvPr id="3" name="Content Placeholder 2"/>
          <p:cNvSpPr>
            <a:spLocks noGrp="1"/>
          </p:cNvSpPr>
          <p:nvPr>
            <p:ph type="body" idx="1"/>
          </p:nvPr>
        </p:nvSpPr>
        <p:spPr/>
        <p:txBody>
          <a:bodyPr>
            <a:normAutofit fontScale="775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sz="3600" dirty="0" smtClean="0"/>
              <a:t>CAA Board Governance</a:t>
            </a:r>
          </a:p>
        </p:txBody>
      </p:sp>
    </p:spTree>
    <p:extLst>
      <p:ext uri="{BB962C8B-B14F-4D97-AF65-F5344CB8AC3E}">
        <p14:creationId xmlns:p14="http://schemas.microsoft.com/office/powerpoint/2010/main" val="28950514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101576" y="254496"/>
            <a:ext cx="8686354" cy="1143000"/>
          </a:xfrm>
        </p:spPr>
        <p:txBody>
          <a:bodyPr>
            <a:normAutofit fontScale="90000"/>
          </a:bodyPr>
          <a:lstStyle/>
          <a:p>
            <a:pPr>
              <a:defRPr/>
            </a:pPr>
            <a:r>
              <a:rPr lang="en-US" altLang="en-US" sz="3797" dirty="0"/>
              <a:t>T/A Guides Toolkits and Webinars</a:t>
            </a:r>
            <a:br>
              <a:rPr lang="en-US" altLang="en-US" sz="3797" dirty="0"/>
            </a:br>
            <a:r>
              <a:rPr lang="en-US" altLang="en-US" sz="3797" dirty="0"/>
              <a:t> for Each of the Nine Categories</a:t>
            </a:r>
          </a:p>
        </p:txBody>
      </p:sp>
      <p:sp>
        <p:nvSpPr>
          <p:cNvPr id="20483" name="Content Placeholder 2"/>
          <p:cNvSpPr>
            <a:spLocks noGrp="1"/>
          </p:cNvSpPr>
          <p:nvPr>
            <p:ph idx="1"/>
          </p:nvPr>
        </p:nvSpPr>
        <p:spPr>
          <a:xfrm>
            <a:off x="125015" y="1397497"/>
            <a:ext cx="4071938" cy="4525119"/>
          </a:xfrm>
        </p:spPr>
        <p:txBody>
          <a:bodyPr/>
          <a:lstStyle/>
          <a:p>
            <a:r>
              <a:rPr lang="en-US" altLang="en-US" smtClean="0"/>
              <a:t>Additional Guidance</a:t>
            </a:r>
          </a:p>
          <a:p>
            <a:pPr lvl="1"/>
            <a:r>
              <a:rPr lang="en-US" altLang="en-US" smtClean="0"/>
              <a:t>Definition</a:t>
            </a:r>
          </a:p>
          <a:p>
            <a:pPr lvl="1"/>
            <a:r>
              <a:rPr lang="en-US" altLang="en-US" smtClean="0"/>
              <a:t>Compliance</a:t>
            </a:r>
          </a:p>
          <a:p>
            <a:pPr lvl="1"/>
            <a:r>
              <a:rPr lang="en-US" altLang="en-US" smtClean="0"/>
              <a:t>Document</a:t>
            </a:r>
          </a:p>
          <a:p>
            <a:r>
              <a:rPr lang="en-US" altLang="en-US" smtClean="0"/>
              <a:t>Beyond Compliance</a:t>
            </a:r>
          </a:p>
          <a:p>
            <a:r>
              <a:rPr lang="en-US" altLang="en-US" smtClean="0"/>
              <a:t>Resources</a:t>
            </a:r>
          </a:p>
          <a:p>
            <a:r>
              <a:rPr lang="en-US" altLang="en-US" smtClean="0"/>
              <a:t>Assessment Scales</a:t>
            </a:r>
          </a:p>
          <a:p>
            <a:endParaRPr lang="en-US" altLang="en-US" smtClean="0"/>
          </a:p>
        </p:txBody>
      </p:sp>
      <p:pic>
        <p:nvPicPr>
          <p:cNvPr id="2048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21510" y="1714500"/>
            <a:ext cx="2028156" cy="2668861"/>
          </a:xfrm>
          <a:prstGeom prst="rect">
            <a:avLst/>
          </a:prstGeom>
          <a:noFill/>
          <a:ln>
            <a:noFill/>
          </a:ln>
          <a:extLst>
            <a:ext uri="{909E8E84-426E-40DD-AFC4-6F175D3DCCD1}">
              <a14:hiddenFill xmlns:a14="http://schemas.microsoft.com/office/drawing/2010/main">
                <a:solidFill>
                  <a:srgbClr val="095CC4"/>
                </a:solidFill>
              </a14:hiddenFill>
            </a:ext>
            <a:ext uri="{91240B29-F687-4F45-9708-019B960494DF}">
              <a14:hiddenLine xmlns:a14="http://schemas.microsoft.com/office/drawing/2010/main" w="12700">
                <a:solidFill>
                  <a:schemeClr val="tx1"/>
                </a:solidFill>
                <a:miter lim="0"/>
                <a:headEnd/>
                <a:tailEnd/>
              </a14:hiddenLine>
            </a:ext>
          </a:extLst>
        </p:spPr>
      </p:pic>
      <p:pic>
        <p:nvPicPr>
          <p:cNvPr id="2048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7538" y="3536156"/>
            <a:ext cx="1953369" cy="266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41914" y="2035969"/>
            <a:ext cx="2046015" cy="2688953"/>
          </a:xfrm>
          <a:prstGeom prst="rect">
            <a:avLst/>
          </a:prstGeom>
          <a:noFill/>
          <a:ln>
            <a:noFill/>
          </a:ln>
          <a:extLst>
            <a:ext uri="{909E8E84-426E-40DD-AFC4-6F175D3DCCD1}">
              <a14:hiddenFill xmlns:a14="http://schemas.microsoft.com/office/drawing/2010/main">
                <a:solidFill>
                  <a:srgbClr val="095CC4"/>
                </a:solidFill>
              </a14:hiddenFill>
            </a:ext>
            <a:ext uri="{91240B29-F687-4F45-9708-019B960494DF}">
              <a14:hiddenLine xmlns:a14="http://schemas.microsoft.com/office/drawing/2010/main" w="12700">
                <a:solidFill>
                  <a:schemeClr val="tx1"/>
                </a:solidFill>
                <a:miter lim="0"/>
                <a:headEnd/>
                <a:tailEnd/>
              </a14:hiddenLine>
            </a:ext>
          </a:extLst>
        </p:spPr>
      </p:pic>
    </p:spTree>
    <p:extLst>
      <p:ext uri="{BB962C8B-B14F-4D97-AF65-F5344CB8AC3E}">
        <p14:creationId xmlns:p14="http://schemas.microsoft.com/office/powerpoint/2010/main" val="12640945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CSBG Organizational Standards</a:t>
            </a:r>
          </a:p>
        </p:txBody>
      </p:sp>
      <p:sp>
        <p:nvSpPr>
          <p:cNvPr id="3" name="Content Placeholder 2"/>
          <p:cNvSpPr>
            <a:spLocks noGrp="1"/>
          </p:cNvSpPr>
          <p:nvPr>
            <p:ph idx="1"/>
          </p:nvPr>
        </p:nvSpPr>
        <p:spPr/>
        <p:txBody>
          <a:bodyPr>
            <a:normAutofit fontScale="92500" lnSpcReduction="20000"/>
          </a:bodyPr>
          <a:lstStyle/>
          <a:p>
            <a:r>
              <a:rPr lang="en-US" sz="2800" dirty="0"/>
              <a:t>Category 5:  Board Governance</a:t>
            </a:r>
          </a:p>
          <a:p>
            <a:pPr lvl="1"/>
            <a:r>
              <a:rPr lang="en-US" sz="2400" dirty="0"/>
              <a:t>Tripartite Board</a:t>
            </a:r>
          </a:p>
          <a:p>
            <a:pPr lvl="1"/>
            <a:r>
              <a:rPr lang="en-US" sz="2400" dirty="0"/>
              <a:t>Democratic Selection</a:t>
            </a:r>
          </a:p>
          <a:p>
            <a:pPr lvl="1"/>
            <a:r>
              <a:rPr lang="en-US" sz="2400" dirty="0"/>
              <a:t>Bylaws reviewed by an attorney</a:t>
            </a:r>
          </a:p>
          <a:p>
            <a:pPr lvl="1"/>
            <a:r>
              <a:rPr lang="en-US" sz="2400" dirty="0"/>
              <a:t>Bylaws for each board member</a:t>
            </a:r>
          </a:p>
          <a:p>
            <a:pPr lvl="1"/>
            <a:r>
              <a:rPr lang="en-US" sz="2400" dirty="0"/>
              <a:t>Quorum &amp; Filling Vacancies</a:t>
            </a:r>
          </a:p>
          <a:p>
            <a:pPr lvl="1"/>
            <a:r>
              <a:rPr lang="en-US" sz="2400" dirty="0"/>
              <a:t>Conflict of Interest Policy</a:t>
            </a:r>
          </a:p>
          <a:p>
            <a:pPr lvl="1"/>
            <a:r>
              <a:rPr lang="en-US" sz="2400" dirty="0"/>
              <a:t>Board Orientation – new members</a:t>
            </a:r>
          </a:p>
          <a:p>
            <a:pPr lvl="1"/>
            <a:r>
              <a:rPr lang="en-US" sz="2400" dirty="0"/>
              <a:t>Board Training – ongoing</a:t>
            </a:r>
          </a:p>
          <a:p>
            <a:pPr lvl="1"/>
            <a:r>
              <a:rPr lang="en-US" sz="2400" dirty="0"/>
              <a:t>Program status reports</a:t>
            </a:r>
          </a:p>
          <a:p>
            <a:r>
              <a:rPr lang="en-US" sz="2800" dirty="0"/>
              <a:t>With board components in many other categories, as </a:t>
            </a:r>
            <a:r>
              <a:rPr lang="en-US" sz="2800" dirty="0" smtClean="0"/>
              <a:t>well.</a:t>
            </a:r>
          </a:p>
        </p:txBody>
      </p:sp>
      <p:pic>
        <p:nvPicPr>
          <p:cNvPr id="4" name="Picture 3"/>
          <p:cNvPicPr>
            <a:picLocks noChangeAspect="1"/>
          </p:cNvPicPr>
          <p:nvPr/>
        </p:nvPicPr>
        <p:blipFill>
          <a:blip r:embed="rId3"/>
          <a:stretch>
            <a:fillRect/>
          </a:stretch>
        </p:blipFill>
        <p:spPr>
          <a:xfrm>
            <a:off x="5791200" y="1417638"/>
            <a:ext cx="2560411" cy="3445688"/>
          </a:xfrm>
          <a:prstGeom prst="rect">
            <a:avLst/>
          </a:prstGeom>
        </p:spPr>
      </p:pic>
    </p:spTree>
    <p:extLst>
      <p:ext uri="{BB962C8B-B14F-4D97-AF65-F5344CB8AC3E}">
        <p14:creationId xmlns:p14="http://schemas.microsoft.com/office/powerpoint/2010/main" val="16571916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Boards of Directors/Advisory Boards</a:t>
            </a:r>
            <a:endParaRPr lang="en-US" dirty="0"/>
          </a:p>
        </p:txBody>
      </p:sp>
      <p:sp>
        <p:nvSpPr>
          <p:cNvPr id="28675" name="Content Placeholder 2"/>
          <p:cNvSpPr>
            <a:spLocks noGrp="1"/>
          </p:cNvSpPr>
          <p:nvPr>
            <p:ph idx="1"/>
          </p:nvPr>
        </p:nvSpPr>
        <p:spPr>
          <a:xfrm>
            <a:off x="609451" y="1417588"/>
            <a:ext cx="2514824" cy="1292572"/>
          </a:xfrm>
        </p:spPr>
        <p:txBody>
          <a:bodyPr/>
          <a:lstStyle/>
          <a:p>
            <a:r>
              <a:rPr lang="en-US" altLang="en-US" smtClean="0"/>
              <a:t>Handouts</a:t>
            </a:r>
          </a:p>
          <a:p>
            <a:r>
              <a:rPr lang="en-US" altLang="en-US" smtClean="0"/>
              <a:t>Videos</a:t>
            </a:r>
          </a:p>
          <a:p>
            <a:endParaRPr lang="en-US" altLang="en-US" smtClean="0"/>
          </a:p>
        </p:txBody>
      </p:sp>
      <p:pic>
        <p:nvPicPr>
          <p:cNvPr id="2867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3383" y="2971354"/>
            <a:ext cx="7177236" cy="232953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2713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646" y="1600647"/>
            <a:ext cx="7804547" cy="460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p:txBody>
          <a:bodyPr>
            <a:normAutofit fontScale="90000"/>
          </a:bodyPr>
          <a:lstStyle/>
          <a:p>
            <a:pPr>
              <a:defRPr/>
            </a:pPr>
            <a:r>
              <a:rPr lang="en-US" dirty="0" smtClean="0"/>
              <a:t>Community Action Partnership YouTube Channel-Board Videos</a:t>
            </a:r>
            <a:endParaRPr lang="en-US" dirty="0"/>
          </a:p>
        </p:txBody>
      </p:sp>
    </p:spTree>
    <p:extLst>
      <p:ext uri="{BB962C8B-B14F-4D97-AF65-F5344CB8AC3E}">
        <p14:creationId xmlns:p14="http://schemas.microsoft.com/office/powerpoint/2010/main" val="13435104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p:cNvSpPr>
          <p:nvPr/>
        </p:nvSpPr>
        <p:spPr bwMode="auto">
          <a:xfrm>
            <a:off x="0" y="5752951"/>
            <a:ext cx="9144000" cy="1103933"/>
          </a:xfrm>
          <a:prstGeom prst="rect">
            <a:avLst/>
          </a:prstGeom>
          <a:gradFill rotWithShape="0">
            <a:gsLst>
              <a:gs pos="0">
                <a:srgbClr val="005288"/>
              </a:gs>
              <a:gs pos="50000">
                <a:srgbClr val="CEE1F7"/>
              </a:gs>
              <a:gs pos="100000">
                <a:srgbClr val="E7F0FB"/>
              </a:gs>
            </a:gsLst>
            <a:lin ang="0"/>
          </a:gradFill>
          <a:ln>
            <a:noFill/>
          </a:ln>
          <a:effectLst/>
          <a:extLs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799" tIns="50799" rIns="50799" bIns="50799" anchor="ctr"/>
          <a:lstStyle>
            <a:lvl1pPr>
              <a:defRPr sz="3600">
                <a:solidFill>
                  <a:srgbClr val="000000"/>
                </a:solidFill>
                <a:latin typeface="Helvetica Light"/>
                <a:ea typeface="MS PGothic" panose="020B0600070205080204" pitchFamily="34" charset="-128"/>
                <a:sym typeface="Helvetica Light"/>
              </a:defRPr>
            </a:lvl1pPr>
            <a:lvl2pPr marL="742950" indent="-285750">
              <a:defRPr sz="3600">
                <a:solidFill>
                  <a:srgbClr val="000000"/>
                </a:solidFill>
                <a:latin typeface="Helvetica Light"/>
                <a:ea typeface="MS PGothic" panose="020B0600070205080204" pitchFamily="34" charset="-128"/>
                <a:sym typeface="Helvetica Light"/>
              </a:defRPr>
            </a:lvl2pPr>
            <a:lvl3pPr marL="1143000" indent="-228600">
              <a:defRPr sz="3600">
                <a:solidFill>
                  <a:srgbClr val="000000"/>
                </a:solidFill>
                <a:latin typeface="Helvetica Light"/>
                <a:ea typeface="MS PGothic" panose="020B0600070205080204" pitchFamily="34" charset="-128"/>
                <a:sym typeface="Helvetica Light"/>
              </a:defRPr>
            </a:lvl3pPr>
            <a:lvl4pPr marL="1600200" indent="-228600">
              <a:defRPr sz="3600">
                <a:solidFill>
                  <a:srgbClr val="000000"/>
                </a:solidFill>
                <a:latin typeface="Helvetica Light"/>
                <a:ea typeface="MS PGothic" panose="020B0600070205080204" pitchFamily="34" charset="-128"/>
                <a:sym typeface="Helvetica Light"/>
              </a:defRPr>
            </a:lvl4pPr>
            <a:lvl5pPr marL="2057400" indent="-228600">
              <a:defRPr sz="3600">
                <a:solidFill>
                  <a:srgbClr val="000000"/>
                </a:solidFill>
                <a:latin typeface="Helvetica Light"/>
                <a:ea typeface="MS PGothic" panose="020B0600070205080204" pitchFamily="34" charset="-128"/>
                <a:sym typeface="Helvetica Light"/>
              </a:defRPr>
            </a:lvl5pPr>
            <a:lvl6pPr marL="2514600" indent="-228600" defTabSz="571500" eaLnBrk="0" fontAlgn="base" hangingPunct="0">
              <a:spcBef>
                <a:spcPct val="0"/>
              </a:spcBef>
              <a:spcAft>
                <a:spcPct val="0"/>
              </a:spcAft>
              <a:defRPr sz="3600">
                <a:solidFill>
                  <a:srgbClr val="000000"/>
                </a:solidFill>
                <a:latin typeface="Helvetica Light"/>
                <a:ea typeface="MS PGothic" panose="020B0600070205080204" pitchFamily="34" charset="-128"/>
                <a:sym typeface="Helvetica Light"/>
              </a:defRPr>
            </a:lvl6pPr>
            <a:lvl7pPr marL="2971800" indent="-228600" defTabSz="571500" eaLnBrk="0" fontAlgn="base" hangingPunct="0">
              <a:spcBef>
                <a:spcPct val="0"/>
              </a:spcBef>
              <a:spcAft>
                <a:spcPct val="0"/>
              </a:spcAft>
              <a:defRPr sz="3600">
                <a:solidFill>
                  <a:srgbClr val="000000"/>
                </a:solidFill>
                <a:latin typeface="Helvetica Light"/>
                <a:ea typeface="MS PGothic" panose="020B0600070205080204" pitchFamily="34" charset="-128"/>
                <a:sym typeface="Helvetica Light"/>
              </a:defRPr>
            </a:lvl7pPr>
            <a:lvl8pPr marL="3429000" indent="-228600" defTabSz="571500" eaLnBrk="0" fontAlgn="base" hangingPunct="0">
              <a:spcBef>
                <a:spcPct val="0"/>
              </a:spcBef>
              <a:spcAft>
                <a:spcPct val="0"/>
              </a:spcAft>
              <a:defRPr sz="3600">
                <a:solidFill>
                  <a:srgbClr val="000000"/>
                </a:solidFill>
                <a:latin typeface="Helvetica Light"/>
                <a:ea typeface="MS PGothic" panose="020B0600070205080204" pitchFamily="34" charset="-128"/>
                <a:sym typeface="Helvetica Light"/>
              </a:defRPr>
            </a:lvl8pPr>
            <a:lvl9pPr marL="3886200" indent="-228600" defTabSz="571500" eaLnBrk="0" fontAlgn="base" hangingPunct="0">
              <a:spcBef>
                <a:spcPct val="0"/>
              </a:spcBef>
              <a:spcAft>
                <a:spcPct val="0"/>
              </a:spcAft>
              <a:defRPr sz="3600">
                <a:solidFill>
                  <a:srgbClr val="000000"/>
                </a:solidFill>
                <a:latin typeface="Helvetica Light"/>
                <a:ea typeface="MS PGothic" panose="020B0600070205080204" pitchFamily="34" charset="-128"/>
                <a:sym typeface="Helvetica Light"/>
              </a:defRPr>
            </a:lvl9pPr>
          </a:lstStyle>
          <a:p>
            <a:pPr algn="ctr" eaLnBrk="1"/>
            <a:endParaRPr lang="en-US" altLang="en-US" sz="2531">
              <a:ea typeface="Helvetica Light"/>
              <a:cs typeface="Helvetica Light"/>
            </a:endParaRPr>
          </a:p>
        </p:txBody>
      </p:sp>
      <p:pic>
        <p:nvPicPr>
          <p:cNvPr id="41987" name="Picture 2" descr="image1.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0433" y="5942707"/>
            <a:ext cx="1572741" cy="6864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88" name="Rectangle 3"/>
          <p:cNvSpPr>
            <a:spLocks/>
          </p:cNvSpPr>
          <p:nvPr/>
        </p:nvSpPr>
        <p:spPr bwMode="auto">
          <a:xfrm>
            <a:off x="456531" y="456531"/>
            <a:ext cx="8229823" cy="1375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799" rIns="88900" bIns="50799"/>
          <a:lstStyle>
            <a:lvl1pPr defTabSz="1300163">
              <a:defRPr sz="3600">
                <a:solidFill>
                  <a:srgbClr val="000000"/>
                </a:solidFill>
                <a:latin typeface="Helvetica Light"/>
                <a:ea typeface="MS PGothic" panose="020B0600070205080204" pitchFamily="34" charset="-128"/>
                <a:sym typeface="Helvetica Light"/>
              </a:defRPr>
            </a:lvl1pPr>
            <a:lvl2pPr marL="742950" indent="-285750" defTabSz="1300163">
              <a:defRPr sz="3600">
                <a:solidFill>
                  <a:srgbClr val="000000"/>
                </a:solidFill>
                <a:latin typeface="Helvetica Light"/>
                <a:ea typeface="MS PGothic" panose="020B0600070205080204" pitchFamily="34" charset="-128"/>
                <a:sym typeface="Helvetica Light"/>
              </a:defRPr>
            </a:lvl2pPr>
            <a:lvl3pPr marL="1143000" indent="-228600" defTabSz="1300163">
              <a:defRPr sz="3600">
                <a:solidFill>
                  <a:srgbClr val="000000"/>
                </a:solidFill>
                <a:latin typeface="Helvetica Light"/>
                <a:ea typeface="MS PGothic" panose="020B0600070205080204" pitchFamily="34" charset="-128"/>
                <a:sym typeface="Helvetica Light"/>
              </a:defRPr>
            </a:lvl3pPr>
            <a:lvl4pPr marL="1600200" indent="-228600" defTabSz="1300163">
              <a:defRPr sz="3600">
                <a:solidFill>
                  <a:srgbClr val="000000"/>
                </a:solidFill>
                <a:latin typeface="Helvetica Light"/>
                <a:ea typeface="MS PGothic" panose="020B0600070205080204" pitchFamily="34" charset="-128"/>
                <a:sym typeface="Helvetica Light"/>
              </a:defRPr>
            </a:lvl4pPr>
            <a:lvl5pPr marL="2057400" indent="-228600" defTabSz="1300163">
              <a:defRPr sz="3600">
                <a:solidFill>
                  <a:srgbClr val="000000"/>
                </a:solidFill>
                <a:latin typeface="Helvetica Light"/>
                <a:ea typeface="MS PGothic" panose="020B0600070205080204" pitchFamily="34" charset="-128"/>
                <a:sym typeface="Helvetica Light"/>
              </a:defRPr>
            </a:lvl5pPr>
            <a:lvl6pPr marL="2514600" indent="-228600" defTabSz="1300163" eaLnBrk="0" fontAlgn="base" hangingPunct="0">
              <a:spcBef>
                <a:spcPct val="0"/>
              </a:spcBef>
              <a:spcAft>
                <a:spcPct val="0"/>
              </a:spcAft>
              <a:defRPr sz="3600">
                <a:solidFill>
                  <a:srgbClr val="000000"/>
                </a:solidFill>
                <a:latin typeface="Helvetica Light"/>
                <a:ea typeface="MS PGothic" panose="020B0600070205080204" pitchFamily="34" charset="-128"/>
                <a:sym typeface="Helvetica Light"/>
              </a:defRPr>
            </a:lvl6pPr>
            <a:lvl7pPr marL="2971800" indent="-228600" defTabSz="1300163" eaLnBrk="0" fontAlgn="base" hangingPunct="0">
              <a:spcBef>
                <a:spcPct val="0"/>
              </a:spcBef>
              <a:spcAft>
                <a:spcPct val="0"/>
              </a:spcAft>
              <a:defRPr sz="3600">
                <a:solidFill>
                  <a:srgbClr val="000000"/>
                </a:solidFill>
                <a:latin typeface="Helvetica Light"/>
                <a:ea typeface="MS PGothic" panose="020B0600070205080204" pitchFamily="34" charset="-128"/>
                <a:sym typeface="Helvetica Light"/>
              </a:defRPr>
            </a:lvl7pPr>
            <a:lvl8pPr marL="3429000" indent="-228600" defTabSz="1300163" eaLnBrk="0" fontAlgn="base" hangingPunct="0">
              <a:spcBef>
                <a:spcPct val="0"/>
              </a:spcBef>
              <a:spcAft>
                <a:spcPct val="0"/>
              </a:spcAft>
              <a:defRPr sz="3600">
                <a:solidFill>
                  <a:srgbClr val="000000"/>
                </a:solidFill>
                <a:latin typeface="Helvetica Light"/>
                <a:ea typeface="MS PGothic" panose="020B0600070205080204" pitchFamily="34" charset="-128"/>
                <a:sym typeface="Helvetica Light"/>
              </a:defRPr>
            </a:lvl8pPr>
            <a:lvl9pPr marL="3886200" indent="-228600" defTabSz="1300163" eaLnBrk="0" fontAlgn="base" hangingPunct="0">
              <a:spcBef>
                <a:spcPct val="0"/>
              </a:spcBef>
              <a:spcAft>
                <a:spcPct val="0"/>
              </a:spcAft>
              <a:defRPr sz="3600">
                <a:solidFill>
                  <a:srgbClr val="000000"/>
                </a:solidFill>
                <a:latin typeface="Helvetica Light"/>
                <a:ea typeface="MS PGothic" panose="020B0600070205080204" pitchFamily="34" charset="-128"/>
                <a:sym typeface="Helvetica Light"/>
              </a:defRPr>
            </a:lvl9pPr>
          </a:lstStyle>
          <a:p>
            <a:pPr algn="ctr" eaLnBrk="1"/>
            <a:endParaRPr lang="en-US" altLang="en-US" sz="2531">
              <a:ea typeface="Helvetica Light"/>
              <a:cs typeface="Helvetica Light"/>
            </a:endParaRPr>
          </a:p>
        </p:txBody>
      </p:sp>
      <p:sp>
        <p:nvSpPr>
          <p:cNvPr id="41989" name="Rectangle 4"/>
          <p:cNvSpPr>
            <a:spLocks/>
          </p:cNvSpPr>
          <p:nvPr/>
        </p:nvSpPr>
        <p:spPr bwMode="auto">
          <a:xfrm>
            <a:off x="456531" y="1980159"/>
            <a:ext cx="8229823" cy="38866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799" rIns="88900" bIns="50799"/>
          <a:lstStyle>
            <a:lvl1pPr marL="685800" indent="-685800" defTabSz="1300163">
              <a:defRPr sz="3600">
                <a:solidFill>
                  <a:srgbClr val="000000"/>
                </a:solidFill>
                <a:latin typeface="Helvetica Light"/>
                <a:ea typeface="MS PGothic" panose="020B0600070205080204" pitchFamily="34" charset="-128"/>
                <a:sym typeface="Helvetica Light"/>
              </a:defRPr>
            </a:lvl1pPr>
            <a:lvl2pPr indent="-342900" defTabSz="1300163">
              <a:defRPr sz="3600">
                <a:solidFill>
                  <a:srgbClr val="000000"/>
                </a:solidFill>
                <a:latin typeface="Helvetica Light"/>
                <a:ea typeface="MS PGothic" panose="020B0600070205080204" pitchFamily="34" charset="-128"/>
                <a:sym typeface="Helvetica Light"/>
              </a:defRPr>
            </a:lvl2pPr>
            <a:lvl3pPr marL="1143000" indent="-228600" defTabSz="1300163">
              <a:defRPr sz="3600">
                <a:solidFill>
                  <a:srgbClr val="000000"/>
                </a:solidFill>
                <a:latin typeface="Helvetica Light"/>
                <a:ea typeface="MS PGothic" panose="020B0600070205080204" pitchFamily="34" charset="-128"/>
                <a:sym typeface="Helvetica Light"/>
              </a:defRPr>
            </a:lvl3pPr>
            <a:lvl4pPr marL="1600200" indent="-228600" defTabSz="1300163">
              <a:defRPr sz="3600">
                <a:solidFill>
                  <a:srgbClr val="000000"/>
                </a:solidFill>
                <a:latin typeface="Helvetica Light"/>
                <a:ea typeface="MS PGothic" panose="020B0600070205080204" pitchFamily="34" charset="-128"/>
                <a:sym typeface="Helvetica Light"/>
              </a:defRPr>
            </a:lvl4pPr>
            <a:lvl5pPr marL="2057400" indent="-228600" defTabSz="1300163">
              <a:defRPr sz="3600">
                <a:solidFill>
                  <a:srgbClr val="000000"/>
                </a:solidFill>
                <a:latin typeface="Helvetica Light"/>
                <a:ea typeface="MS PGothic" panose="020B0600070205080204" pitchFamily="34" charset="-128"/>
                <a:sym typeface="Helvetica Light"/>
              </a:defRPr>
            </a:lvl5pPr>
            <a:lvl6pPr marL="2514600" indent="-228600" defTabSz="1300163" eaLnBrk="0" fontAlgn="base" hangingPunct="0">
              <a:spcBef>
                <a:spcPct val="0"/>
              </a:spcBef>
              <a:spcAft>
                <a:spcPct val="0"/>
              </a:spcAft>
              <a:defRPr sz="3600">
                <a:solidFill>
                  <a:srgbClr val="000000"/>
                </a:solidFill>
                <a:latin typeface="Helvetica Light"/>
                <a:ea typeface="MS PGothic" panose="020B0600070205080204" pitchFamily="34" charset="-128"/>
                <a:sym typeface="Helvetica Light"/>
              </a:defRPr>
            </a:lvl6pPr>
            <a:lvl7pPr marL="2971800" indent="-228600" defTabSz="1300163" eaLnBrk="0" fontAlgn="base" hangingPunct="0">
              <a:spcBef>
                <a:spcPct val="0"/>
              </a:spcBef>
              <a:spcAft>
                <a:spcPct val="0"/>
              </a:spcAft>
              <a:defRPr sz="3600">
                <a:solidFill>
                  <a:srgbClr val="000000"/>
                </a:solidFill>
                <a:latin typeface="Helvetica Light"/>
                <a:ea typeface="MS PGothic" panose="020B0600070205080204" pitchFamily="34" charset="-128"/>
                <a:sym typeface="Helvetica Light"/>
              </a:defRPr>
            </a:lvl7pPr>
            <a:lvl8pPr marL="3429000" indent="-228600" defTabSz="1300163" eaLnBrk="0" fontAlgn="base" hangingPunct="0">
              <a:spcBef>
                <a:spcPct val="0"/>
              </a:spcBef>
              <a:spcAft>
                <a:spcPct val="0"/>
              </a:spcAft>
              <a:defRPr sz="3600">
                <a:solidFill>
                  <a:srgbClr val="000000"/>
                </a:solidFill>
                <a:latin typeface="Helvetica Light"/>
                <a:ea typeface="MS PGothic" panose="020B0600070205080204" pitchFamily="34" charset="-128"/>
                <a:sym typeface="Helvetica Light"/>
              </a:defRPr>
            </a:lvl8pPr>
            <a:lvl9pPr marL="3886200" indent="-228600" defTabSz="1300163" eaLnBrk="0" fontAlgn="base" hangingPunct="0">
              <a:spcBef>
                <a:spcPct val="0"/>
              </a:spcBef>
              <a:spcAft>
                <a:spcPct val="0"/>
              </a:spcAft>
              <a:defRPr sz="3600">
                <a:solidFill>
                  <a:srgbClr val="000000"/>
                </a:solidFill>
                <a:latin typeface="Helvetica Light"/>
                <a:ea typeface="MS PGothic" panose="020B0600070205080204" pitchFamily="34" charset="-128"/>
                <a:sym typeface="Helvetica Light"/>
              </a:defRPr>
            </a:lvl9pPr>
          </a:lstStyle>
          <a:p>
            <a:pPr>
              <a:spcBef>
                <a:spcPts val="492"/>
              </a:spcBef>
              <a:buClr>
                <a:srgbClr val="C80452"/>
              </a:buClr>
              <a:buSzPct val="100000"/>
              <a:buFont typeface="Wingdings" panose="05000000000000000000" pitchFamily="2" charset="2"/>
              <a:buChar char="§"/>
            </a:pPr>
            <a:endParaRPr lang="en-US" altLang="en-US" sz="2531">
              <a:ea typeface="Helvetica Light"/>
              <a:cs typeface="Arial" panose="020B0604020202020204" pitchFamily="34" charset="0"/>
            </a:endParaRPr>
          </a:p>
        </p:txBody>
      </p:sp>
      <p:sp>
        <p:nvSpPr>
          <p:cNvPr id="41990" name="Title 3"/>
          <p:cNvSpPr>
            <a:spLocks noGrp="1"/>
          </p:cNvSpPr>
          <p:nvPr>
            <p:ph type="title"/>
          </p:nvPr>
        </p:nvSpPr>
        <p:spPr>
          <a:xfrm>
            <a:off x="455414" y="457646"/>
            <a:ext cx="8228707" cy="1143000"/>
          </a:xfrm>
        </p:spPr>
        <p:txBody>
          <a:bodyPr>
            <a:normAutofit fontScale="90000"/>
          </a:bodyPr>
          <a:lstStyle/>
          <a:p>
            <a:r>
              <a:rPr lang="en-US" altLang="en-US" sz="4219"/>
              <a:t>What Are the Community Action Standards of Excellence?</a:t>
            </a:r>
          </a:p>
        </p:txBody>
      </p:sp>
      <p:sp>
        <p:nvSpPr>
          <p:cNvPr id="41991" name="Content Placeholder 4"/>
          <p:cNvSpPr>
            <a:spLocks noGrp="1"/>
          </p:cNvSpPr>
          <p:nvPr>
            <p:ph idx="1"/>
          </p:nvPr>
        </p:nvSpPr>
        <p:spPr>
          <a:xfrm>
            <a:off x="380628" y="1660922"/>
            <a:ext cx="6828979" cy="4525119"/>
          </a:xfrm>
        </p:spPr>
        <p:txBody>
          <a:bodyPr>
            <a:normAutofit/>
          </a:bodyPr>
          <a:lstStyle/>
          <a:p>
            <a:r>
              <a:rPr lang="en-US" altLang="en-US" dirty="0"/>
              <a:t>The Community Action Standards of Excellence represent 35 of the very best practices of the very best agencies.</a:t>
            </a:r>
          </a:p>
          <a:p>
            <a:r>
              <a:rPr lang="en-US" altLang="en-US" dirty="0"/>
              <a:t>They represent real-world administrative and operational benchmarks that every agency can strive for.</a:t>
            </a:r>
          </a:p>
        </p:txBody>
      </p:sp>
      <p:pic>
        <p:nvPicPr>
          <p:cNvPr id="4199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1670" y="2710160"/>
            <a:ext cx="2060525" cy="3042791"/>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435831"/>
      </p:ext>
    </p:extLst>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p:cNvSpPr>
          <p:nvPr/>
        </p:nvSpPr>
        <p:spPr bwMode="auto">
          <a:xfrm>
            <a:off x="0" y="5752951"/>
            <a:ext cx="9144000" cy="1103933"/>
          </a:xfrm>
          <a:prstGeom prst="rect">
            <a:avLst/>
          </a:prstGeom>
          <a:gradFill rotWithShape="0">
            <a:gsLst>
              <a:gs pos="0">
                <a:srgbClr val="005288"/>
              </a:gs>
              <a:gs pos="50000">
                <a:srgbClr val="CEE1F7"/>
              </a:gs>
              <a:gs pos="100000">
                <a:srgbClr val="E7F0FB"/>
              </a:gs>
            </a:gsLst>
            <a:lin ang="0"/>
          </a:gradFill>
          <a:ln>
            <a:noFill/>
          </a:ln>
          <a:effectLst/>
          <a:extLs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799" tIns="50799" rIns="50799" bIns="50799" anchor="ctr"/>
          <a:lstStyle>
            <a:lvl1pPr>
              <a:defRPr sz="3600">
                <a:solidFill>
                  <a:srgbClr val="000000"/>
                </a:solidFill>
                <a:latin typeface="Helvetica Light"/>
                <a:ea typeface="MS PGothic" panose="020B0600070205080204" pitchFamily="34" charset="-128"/>
                <a:sym typeface="Helvetica Light"/>
              </a:defRPr>
            </a:lvl1pPr>
            <a:lvl2pPr marL="742950" indent="-285750">
              <a:defRPr sz="3600">
                <a:solidFill>
                  <a:srgbClr val="000000"/>
                </a:solidFill>
                <a:latin typeface="Helvetica Light"/>
                <a:ea typeface="MS PGothic" panose="020B0600070205080204" pitchFamily="34" charset="-128"/>
                <a:sym typeface="Helvetica Light"/>
              </a:defRPr>
            </a:lvl2pPr>
            <a:lvl3pPr marL="1143000" indent="-228600">
              <a:defRPr sz="3600">
                <a:solidFill>
                  <a:srgbClr val="000000"/>
                </a:solidFill>
                <a:latin typeface="Helvetica Light"/>
                <a:ea typeface="MS PGothic" panose="020B0600070205080204" pitchFamily="34" charset="-128"/>
                <a:sym typeface="Helvetica Light"/>
              </a:defRPr>
            </a:lvl3pPr>
            <a:lvl4pPr marL="1600200" indent="-228600">
              <a:defRPr sz="3600">
                <a:solidFill>
                  <a:srgbClr val="000000"/>
                </a:solidFill>
                <a:latin typeface="Helvetica Light"/>
                <a:ea typeface="MS PGothic" panose="020B0600070205080204" pitchFamily="34" charset="-128"/>
                <a:sym typeface="Helvetica Light"/>
              </a:defRPr>
            </a:lvl4pPr>
            <a:lvl5pPr marL="2057400" indent="-228600">
              <a:defRPr sz="3600">
                <a:solidFill>
                  <a:srgbClr val="000000"/>
                </a:solidFill>
                <a:latin typeface="Helvetica Light"/>
                <a:ea typeface="MS PGothic" panose="020B0600070205080204" pitchFamily="34" charset="-128"/>
                <a:sym typeface="Helvetica Light"/>
              </a:defRPr>
            </a:lvl5pPr>
            <a:lvl6pPr marL="2514600" indent="-228600" defTabSz="571500" eaLnBrk="0" fontAlgn="base" hangingPunct="0">
              <a:spcBef>
                <a:spcPct val="0"/>
              </a:spcBef>
              <a:spcAft>
                <a:spcPct val="0"/>
              </a:spcAft>
              <a:defRPr sz="3600">
                <a:solidFill>
                  <a:srgbClr val="000000"/>
                </a:solidFill>
                <a:latin typeface="Helvetica Light"/>
                <a:ea typeface="MS PGothic" panose="020B0600070205080204" pitchFamily="34" charset="-128"/>
                <a:sym typeface="Helvetica Light"/>
              </a:defRPr>
            </a:lvl6pPr>
            <a:lvl7pPr marL="2971800" indent="-228600" defTabSz="571500" eaLnBrk="0" fontAlgn="base" hangingPunct="0">
              <a:spcBef>
                <a:spcPct val="0"/>
              </a:spcBef>
              <a:spcAft>
                <a:spcPct val="0"/>
              </a:spcAft>
              <a:defRPr sz="3600">
                <a:solidFill>
                  <a:srgbClr val="000000"/>
                </a:solidFill>
                <a:latin typeface="Helvetica Light"/>
                <a:ea typeface="MS PGothic" panose="020B0600070205080204" pitchFamily="34" charset="-128"/>
                <a:sym typeface="Helvetica Light"/>
              </a:defRPr>
            </a:lvl7pPr>
            <a:lvl8pPr marL="3429000" indent="-228600" defTabSz="571500" eaLnBrk="0" fontAlgn="base" hangingPunct="0">
              <a:spcBef>
                <a:spcPct val="0"/>
              </a:spcBef>
              <a:spcAft>
                <a:spcPct val="0"/>
              </a:spcAft>
              <a:defRPr sz="3600">
                <a:solidFill>
                  <a:srgbClr val="000000"/>
                </a:solidFill>
                <a:latin typeface="Helvetica Light"/>
                <a:ea typeface="MS PGothic" panose="020B0600070205080204" pitchFamily="34" charset="-128"/>
                <a:sym typeface="Helvetica Light"/>
              </a:defRPr>
            </a:lvl8pPr>
            <a:lvl9pPr marL="3886200" indent="-228600" defTabSz="571500" eaLnBrk="0" fontAlgn="base" hangingPunct="0">
              <a:spcBef>
                <a:spcPct val="0"/>
              </a:spcBef>
              <a:spcAft>
                <a:spcPct val="0"/>
              </a:spcAft>
              <a:defRPr sz="3600">
                <a:solidFill>
                  <a:srgbClr val="000000"/>
                </a:solidFill>
                <a:latin typeface="Helvetica Light"/>
                <a:ea typeface="MS PGothic" panose="020B0600070205080204" pitchFamily="34" charset="-128"/>
                <a:sym typeface="Helvetica Light"/>
              </a:defRPr>
            </a:lvl9pPr>
          </a:lstStyle>
          <a:p>
            <a:pPr algn="ctr" eaLnBrk="1"/>
            <a:endParaRPr lang="en-US" altLang="en-US" sz="2531">
              <a:ea typeface="Helvetica Light"/>
              <a:cs typeface="Helvetica Light"/>
            </a:endParaRPr>
          </a:p>
        </p:txBody>
      </p:sp>
      <p:pic>
        <p:nvPicPr>
          <p:cNvPr id="43011" name="Picture 2" descr="image1.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0433" y="5942707"/>
            <a:ext cx="1572741" cy="6864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9780"/>
            <a:ext cx="5603171" cy="5603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307532"/>
      </p:ext>
    </p:extLst>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Resources for CA Boards</a:t>
            </a:r>
          </a:p>
        </p:txBody>
      </p:sp>
      <p:sp>
        <p:nvSpPr>
          <p:cNvPr id="3" name="Content Placeholder 2"/>
          <p:cNvSpPr>
            <a:spLocks noGrp="1"/>
          </p:cNvSpPr>
          <p:nvPr>
            <p:ph idx="1"/>
          </p:nvPr>
        </p:nvSpPr>
        <p:spPr/>
        <p:txBody>
          <a:bodyPr/>
          <a:lstStyle/>
          <a:p>
            <a:r>
              <a:rPr lang="en-US" sz="2800" dirty="0"/>
              <a:t>Virtual </a:t>
            </a:r>
            <a:r>
              <a:rPr lang="en-US" sz="2800" dirty="0" smtClean="0"/>
              <a:t>CAP: </a:t>
            </a:r>
            <a:r>
              <a:rPr lang="en-US" sz="2800" dirty="0" smtClean="0">
                <a:hlinkClick r:id="rId3"/>
              </a:rPr>
              <a:t>http</a:t>
            </a:r>
            <a:r>
              <a:rPr lang="en-US" sz="2800" dirty="0">
                <a:hlinkClick r:id="rId3"/>
              </a:rPr>
              <a:t>://</a:t>
            </a:r>
            <a:r>
              <a:rPr lang="en-US" sz="2800" dirty="0" smtClean="0">
                <a:hlinkClick r:id="rId3"/>
              </a:rPr>
              <a:t>www.virtualcap.org/Index.cfm</a:t>
            </a:r>
            <a:r>
              <a:rPr lang="en-US" sz="2800" dirty="0" smtClean="0"/>
              <a:t>   </a:t>
            </a:r>
            <a:endParaRPr lang="en-US" sz="2800" dirty="0"/>
          </a:p>
          <a:p>
            <a:r>
              <a:rPr lang="en-US" sz="2800" dirty="0" smtClean="0"/>
              <a:t>CAPLAW: </a:t>
            </a:r>
            <a:r>
              <a:rPr lang="en-US" sz="2800" dirty="0" smtClean="0">
                <a:hlinkClick r:id="rId4"/>
              </a:rPr>
              <a:t>http</a:t>
            </a:r>
            <a:r>
              <a:rPr lang="en-US" sz="2800" dirty="0">
                <a:hlinkClick r:id="rId4"/>
              </a:rPr>
              <a:t>://caplaw.org</a:t>
            </a:r>
            <a:r>
              <a:rPr lang="en-US" sz="2800" dirty="0" smtClean="0">
                <a:hlinkClick r:id="rId4"/>
              </a:rPr>
              <a:t>/</a:t>
            </a:r>
            <a:r>
              <a:rPr lang="en-US" sz="2800" dirty="0" smtClean="0"/>
              <a:t>  </a:t>
            </a:r>
            <a:endParaRPr lang="en-US" sz="2800" dirty="0"/>
          </a:p>
          <a:p>
            <a:r>
              <a:rPr lang="en-US" sz="2800" dirty="0" smtClean="0"/>
              <a:t>National </a:t>
            </a:r>
            <a:r>
              <a:rPr lang="en-US" sz="2800" dirty="0"/>
              <a:t>Community Action </a:t>
            </a:r>
            <a:r>
              <a:rPr lang="en-US" sz="2800" dirty="0" smtClean="0"/>
              <a:t>Foundation: </a:t>
            </a:r>
            <a:r>
              <a:rPr lang="en-US" sz="2800" dirty="0" smtClean="0">
                <a:hlinkClick r:id="rId5"/>
              </a:rPr>
              <a:t>http</a:t>
            </a:r>
            <a:r>
              <a:rPr lang="en-US" sz="2800" dirty="0">
                <a:hlinkClick r:id="rId5"/>
              </a:rPr>
              <a:t>://ncaf.org</a:t>
            </a:r>
            <a:r>
              <a:rPr lang="en-US" sz="2800" dirty="0" smtClean="0">
                <a:hlinkClick r:id="rId5"/>
              </a:rPr>
              <a:t>/</a:t>
            </a:r>
            <a:r>
              <a:rPr lang="en-US" sz="2800" dirty="0" smtClean="0"/>
              <a:t>   </a:t>
            </a:r>
            <a:endParaRPr lang="en-US" sz="2800" dirty="0"/>
          </a:p>
          <a:p>
            <a:r>
              <a:rPr lang="en-US" sz="2800" dirty="0" smtClean="0"/>
              <a:t>Community </a:t>
            </a:r>
            <a:r>
              <a:rPr lang="en-US" sz="2800" dirty="0"/>
              <a:t>Action </a:t>
            </a:r>
            <a:r>
              <a:rPr lang="en-US" sz="2800" dirty="0" smtClean="0"/>
              <a:t>Partnership: </a:t>
            </a:r>
            <a:r>
              <a:rPr lang="en-US" sz="2800" dirty="0" smtClean="0">
                <a:hlinkClick r:id="rId6"/>
              </a:rPr>
              <a:t>http</a:t>
            </a:r>
            <a:r>
              <a:rPr lang="en-US" sz="2800" dirty="0">
                <a:hlinkClick r:id="rId6"/>
              </a:rPr>
              <a:t>://www.communityactionpartnership.com</a:t>
            </a:r>
            <a:r>
              <a:rPr lang="en-US" sz="2800" dirty="0" smtClean="0">
                <a:hlinkClick r:id="rId6"/>
              </a:rPr>
              <a:t>/</a:t>
            </a:r>
            <a:endParaRPr lang="en-US" sz="2800" dirty="0" smtClean="0"/>
          </a:p>
          <a:p>
            <a:r>
              <a:rPr lang="en-US" sz="2800" dirty="0" smtClean="0"/>
              <a:t>NASCSP:  </a:t>
            </a:r>
            <a:r>
              <a:rPr lang="en-US" sz="2800" dirty="0" smtClean="0">
                <a:hlinkClick r:id="rId7"/>
              </a:rPr>
              <a:t>www.nascsp.org</a:t>
            </a:r>
            <a:endParaRPr lang="en-US" sz="2800" dirty="0" smtClean="0"/>
          </a:p>
          <a:p>
            <a:r>
              <a:rPr lang="en-US" sz="2800" dirty="0" smtClean="0"/>
              <a:t>Board Source:  </a:t>
            </a:r>
            <a:r>
              <a:rPr lang="en-US" sz="2800" dirty="0" smtClean="0">
                <a:hlinkClick r:id="rId8"/>
              </a:rPr>
              <a:t>www.boardsource.org</a:t>
            </a:r>
            <a:r>
              <a:rPr lang="en-US" sz="2800" dirty="0" smtClean="0"/>
              <a:t>    </a:t>
            </a:r>
            <a:endParaRPr lang="en-US" sz="2800" dirty="0"/>
          </a:p>
          <a:p>
            <a:r>
              <a:rPr lang="en-US" sz="2800" dirty="0"/>
              <a:t>Blue </a:t>
            </a:r>
            <a:r>
              <a:rPr lang="en-US" sz="2800" dirty="0" err="1" smtClean="0"/>
              <a:t>Avacado</a:t>
            </a:r>
            <a:r>
              <a:rPr lang="en-US" sz="2800" dirty="0" smtClean="0"/>
              <a:t>: </a:t>
            </a:r>
            <a:r>
              <a:rPr lang="en-US" sz="2800" dirty="0" smtClean="0">
                <a:hlinkClick r:id="rId9"/>
              </a:rPr>
              <a:t>www.blueavacado.org</a:t>
            </a:r>
            <a:r>
              <a:rPr lang="en-US" sz="2800" dirty="0" smtClean="0"/>
              <a:t> </a:t>
            </a:r>
            <a:endParaRPr lang="en-US" sz="2800" dirty="0"/>
          </a:p>
          <a:p>
            <a:endParaRPr lang="en-US" dirty="0"/>
          </a:p>
        </p:txBody>
      </p:sp>
    </p:spTree>
    <p:extLst>
      <p:ext uri="{BB962C8B-B14F-4D97-AF65-F5344CB8AC3E}">
        <p14:creationId xmlns:p14="http://schemas.microsoft.com/office/powerpoint/2010/main" val="23199216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81" y="75902"/>
            <a:ext cx="8763372" cy="1143000"/>
          </a:xfrm>
        </p:spPr>
        <p:txBody>
          <a:bodyPr>
            <a:normAutofit fontScale="90000"/>
          </a:bodyPr>
          <a:lstStyle/>
          <a:p>
            <a:pPr>
              <a:defRPr/>
            </a:pPr>
            <a:r>
              <a:rPr lang="en-US" dirty="0" smtClean="0">
                <a:hlinkClick r:id="rId3"/>
              </a:rPr>
              <a:t>www.communityactionpartnership.com</a:t>
            </a:r>
            <a:r>
              <a:rPr lang="en-US" dirty="0" smtClean="0"/>
              <a:t> </a:t>
            </a:r>
            <a:endParaRPr lang="en-US" dirty="0"/>
          </a:p>
        </p:txBody>
      </p:sp>
      <p:pic>
        <p:nvPicPr>
          <p:cNvPr id="3" name="Picture 2"/>
          <p:cNvPicPr>
            <a:picLocks noChangeAspect="1"/>
          </p:cNvPicPr>
          <p:nvPr/>
        </p:nvPicPr>
        <p:blipFill rotWithShape="1">
          <a:blip r:embed="rId4"/>
          <a:srcRect t="10619" r="1266" b="10619"/>
          <a:stretch/>
        </p:blipFill>
        <p:spPr>
          <a:xfrm>
            <a:off x="-762000" y="1066800"/>
            <a:ext cx="10442447" cy="4980877"/>
          </a:xfrm>
          <a:prstGeom prst="rect">
            <a:avLst/>
          </a:prstGeom>
        </p:spPr>
      </p:pic>
      <p:sp>
        <p:nvSpPr>
          <p:cNvPr id="5" name="Down Arrow 4"/>
          <p:cNvSpPr/>
          <p:nvPr/>
        </p:nvSpPr>
        <p:spPr>
          <a:xfrm rot="3520010">
            <a:off x="7565267" y="650664"/>
            <a:ext cx="315476" cy="1172546"/>
          </a:xfrm>
          <a:prstGeom prst="downArrow">
            <a:avLst>
              <a:gd name="adj1" fmla="val 50000"/>
              <a:gd name="adj2" fmla="val 76311"/>
            </a:avLst>
          </a:prstGeom>
        </p:spPr>
        <p:style>
          <a:lnRef idx="3">
            <a:schemeClr val="lt1"/>
          </a:lnRef>
          <a:fillRef idx="1">
            <a:schemeClr val="accent6"/>
          </a:fillRef>
          <a:effectRef idx="1">
            <a:schemeClr val="accent6"/>
          </a:effectRef>
          <a:fontRef idx="minor">
            <a:schemeClr val="lt1"/>
          </a:fontRef>
        </p:style>
        <p:txBody>
          <a:bodyPr lIns="91397" tIns="45698" rIns="91397" bIns="45698" anchor="ctr"/>
          <a:lstStyle/>
          <a:p>
            <a:pPr algn="ctr">
              <a:defRPr/>
            </a:pPr>
            <a:endParaRPr lang="en-US" sz="3600" dirty="0"/>
          </a:p>
        </p:txBody>
      </p:sp>
    </p:spTree>
    <p:extLst>
      <p:ext uri="{BB962C8B-B14F-4D97-AF65-F5344CB8AC3E}">
        <p14:creationId xmlns:p14="http://schemas.microsoft.com/office/powerpoint/2010/main" val="2154254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ltLang="en-US" smtClean="0"/>
              <a:t>      CSBG T/TA Resource Center</a:t>
            </a:r>
          </a:p>
        </p:txBody>
      </p:sp>
      <p:sp>
        <p:nvSpPr>
          <p:cNvPr id="3" name="Content Placeholder 2"/>
          <p:cNvSpPr>
            <a:spLocks noGrp="1"/>
          </p:cNvSpPr>
          <p:nvPr>
            <p:ph idx="1"/>
          </p:nvPr>
        </p:nvSpPr>
        <p:spPr>
          <a:xfrm>
            <a:off x="228824" y="2057178"/>
            <a:ext cx="3474764" cy="3810744"/>
          </a:xfrm>
        </p:spPr>
        <p:txBody>
          <a:bodyPr>
            <a:normAutofit/>
          </a:bodyPr>
          <a:lstStyle/>
          <a:p>
            <a:pPr>
              <a:defRPr/>
            </a:pPr>
            <a:r>
              <a:rPr lang="en-US" sz="2400" dirty="0">
                <a:hlinkClick r:id="rId2"/>
              </a:rPr>
              <a:t>www.csbgtta.org</a:t>
            </a:r>
            <a:endParaRPr lang="en-US" sz="2400" dirty="0"/>
          </a:p>
          <a:p>
            <a:pPr>
              <a:defRPr/>
            </a:pPr>
            <a:r>
              <a:rPr lang="en-US" sz="2200" i="1" dirty="0"/>
              <a:t>Many more toolkits, webinars, and print resources</a:t>
            </a:r>
          </a:p>
          <a:p>
            <a:pPr>
              <a:defRPr/>
            </a:pPr>
            <a:r>
              <a:rPr lang="en-US" sz="2200" dirty="0"/>
              <a:t>Consultant Bank</a:t>
            </a:r>
          </a:p>
          <a:p>
            <a:pPr>
              <a:defRPr/>
            </a:pPr>
            <a:r>
              <a:rPr lang="en-US" sz="2200" dirty="0"/>
              <a:t>Training Calendar</a:t>
            </a:r>
          </a:p>
          <a:p>
            <a:pPr>
              <a:defRPr/>
            </a:pPr>
            <a:r>
              <a:rPr lang="en-US" sz="2200" dirty="0"/>
              <a:t>Discussion Forum</a:t>
            </a:r>
          </a:p>
          <a:p>
            <a:pPr>
              <a:defRPr/>
            </a:pPr>
            <a:r>
              <a:rPr lang="en-US" sz="2200" dirty="0"/>
              <a:t>Shared Calendar</a:t>
            </a:r>
            <a:endParaRPr lang="en-US" dirty="0" smtClean="0"/>
          </a:p>
          <a:p>
            <a:pPr>
              <a:defRPr/>
            </a:pPr>
            <a:endParaRPr lang="en-US" dirty="0"/>
          </a:p>
        </p:txBody>
      </p:sp>
      <p:pic>
        <p:nvPicPr>
          <p:cNvPr id="1126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824" y="234404"/>
            <a:ext cx="1371823" cy="1499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4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275" y="1733476"/>
            <a:ext cx="5841131" cy="385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47301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Content Placeholder 2"/>
          <p:cNvSpPr>
            <a:spLocks noGrp="1"/>
          </p:cNvSpPr>
          <p:nvPr>
            <p:ph idx="1"/>
          </p:nvPr>
        </p:nvSpPr>
        <p:spPr>
          <a:xfrm>
            <a:off x="457200" y="1600200"/>
            <a:ext cx="8305800" cy="4525963"/>
          </a:xfrm>
        </p:spPr>
        <p:txBody>
          <a:bodyPr/>
          <a:lstStyle/>
          <a:p>
            <a:r>
              <a:rPr lang="en-US" sz="2000" dirty="0" smtClean="0">
                <a:solidFill>
                  <a:srgbClr val="C80452"/>
                </a:solidFill>
              </a:rPr>
              <a:t>Sample </a:t>
            </a:r>
            <a:r>
              <a:rPr lang="en-US" sz="2000" dirty="0">
                <a:solidFill>
                  <a:srgbClr val="C80452"/>
                </a:solidFill>
              </a:rPr>
              <a:t>Job Description from </a:t>
            </a:r>
            <a:r>
              <a:rPr lang="en-US" sz="2000" dirty="0" err="1" smtClean="0">
                <a:solidFill>
                  <a:srgbClr val="C80452"/>
                </a:solidFill>
              </a:rPr>
              <a:t>Bridgespan</a:t>
            </a:r>
            <a:r>
              <a:rPr lang="en-US" sz="2000" dirty="0" smtClean="0">
                <a:solidFill>
                  <a:srgbClr val="C80452"/>
                </a:solidFill>
              </a:rPr>
              <a:t>:</a:t>
            </a:r>
          </a:p>
          <a:p>
            <a:pPr marL="0" indent="0">
              <a:buNone/>
            </a:pPr>
            <a:r>
              <a:rPr lang="en-US" sz="2000" dirty="0" smtClean="0">
                <a:hlinkClick r:id="rId3"/>
              </a:rPr>
              <a:t>http</a:t>
            </a:r>
            <a:r>
              <a:rPr lang="en-US" sz="2000" dirty="0">
                <a:hlinkClick r:id="rId3"/>
              </a:rPr>
              <a:t>://</a:t>
            </a:r>
            <a:r>
              <a:rPr lang="en-US" sz="2000" dirty="0" smtClean="0">
                <a:hlinkClick r:id="rId3"/>
              </a:rPr>
              <a:t>www.bridgespan.org/getattachment/cf0eabfc-c5d4-4870-816b-e004f27eef7f/Board-Member-Job-Description-Sample.aspx</a:t>
            </a:r>
            <a:r>
              <a:rPr lang="en-US" sz="2000" dirty="0" smtClean="0"/>
              <a:t> </a:t>
            </a:r>
            <a:endParaRPr lang="en-US" sz="2000" dirty="0"/>
          </a:p>
          <a:p>
            <a:r>
              <a:rPr lang="en-US" sz="2000" dirty="0">
                <a:solidFill>
                  <a:srgbClr val="C80452"/>
                </a:solidFill>
              </a:rPr>
              <a:t>Sample Board Mentor Job </a:t>
            </a:r>
            <a:r>
              <a:rPr lang="en-US" sz="2000" dirty="0" smtClean="0">
                <a:solidFill>
                  <a:srgbClr val="C80452"/>
                </a:solidFill>
              </a:rPr>
              <a:t>Description:</a:t>
            </a:r>
          </a:p>
          <a:p>
            <a:pPr marL="0" indent="0">
              <a:buNone/>
            </a:pPr>
            <a:r>
              <a:rPr lang="en-US" sz="2000" dirty="0" smtClean="0">
                <a:hlinkClick r:id="rId4"/>
              </a:rPr>
              <a:t>http</a:t>
            </a:r>
            <a:r>
              <a:rPr lang="en-US" sz="2000" dirty="0">
                <a:hlinkClick r:id="rId4"/>
              </a:rPr>
              <a:t>://</a:t>
            </a:r>
            <a:r>
              <a:rPr lang="en-US" sz="2000" dirty="0" smtClean="0">
                <a:hlinkClick r:id="rId4"/>
              </a:rPr>
              <a:t>agb.org/sites/agb.org/files/u16/Mentor%20Program%20Scripps.pdf</a:t>
            </a:r>
            <a:endParaRPr lang="en-US" sz="2000" dirty="0" smtClean="0"/>
          </a:p>
          <a:p>
            <a:r>
              <a:rPr lang="en-US" sz="2000" dirty="0" smtClean="0">
                <a:solidFill>
                  <a:srgbClr val="C80452"/>
                </a:solidFill>
              </a:rPr>
              <a:t>Board Best Practices Checklist:</a:t>
            </a:r>
          </a:p>
          <a:p>
            <a:pPr marL="0" indent="0">
              <a:buNone/>
            </a:pPr>
            <a:r>
              <a:rPr lang="en-US" sz="2000" dirty="0" smtClean="0">
                <a:hlinkClick r:id="rId5"/>
              </a:rPr>
              <a:t>http</a:t>
            </a:r>
            <a:r>
              <a:rPr lang="en-US" sz="2000" dirty="0">
                <a:hlinkClick r:id="rId5"/>
              </a:rPr>
              <a:t>://</a:t>
            </a:r>
            <a:r>
              <a:rPr lang="en-US" sz="2000" dirty="0" smtClean="0">
                <a:hlinkClick r:id="rId5"/>
              </a:rPr>
              <a:t>www.caplaw.org/resources/SelfAssessmentDocuments/CAPLAW_BoardResponsibilitiesChecklist_2010.pdf</a:t>
            </a:r>
            <a:r>
              <a:rPr lang="en-US" sz="2000" dirty="0" smtClean="0"/>
              <a:t>  </a:t>
            </a:r>
            <a:endParaRPr lang="en-US" sz="2000" dirty="0"/>
          </a:p>
          <a:p>
            <a:r>
              <a:rPr lang="en-US" sz="2000" dirty="0">
                <a:solidFill>
                  <a:srgbClr val="C80452"/>
                </a:solidFill>
              </a:rPr>
              <a:t>Board </a:t>
            </a:r>
            <a:r>
              <a:rPr lang="en-US" sz="2000" dirty="0" smtClean="0">
                <a:solidFill>
                  <a:srgbClr val="C80452"/>
                </a:solidFill>
              </a:rPr>
              <a:t>Crisis Management Checklist:</a:t>
            </a:r>
          </a:p>
          <a:p>
            <a:pPr marL="0" indent="0">
              <a:buNone/>
            </a:pPr>
            <a:r>
              <a:rPr lang="en-US" sz="2000" dirty="0">
                <a:solidFill>
                  <a:srgbClr val="C80452"/>
                </a:solidFill>
                <a:hlinkClick r:id="rId6"/>
              </a:rPr>
              <a:t>http://</a:t>
            </a:r>
            <a:r>
              <a:rPr lang="en-US" sz="2000" dirty="0" smtClean="0">
                <a:solidFill>
                  <a:srgbClr val="C80452"/>
                </a:solidFill>
                <a:hlinkClick r:id="rId6"/>
              </a:rPr>
              <a:t>www.virtualcap.com/downloads/US/US_ROMA_CAA_Management_Crisis_Checklist.pdf</a:t>
            </a:r>
            <a:r>
              <a:rPr lang="en-US" sz="2000" dirty="0" smtClean="0">
                <a:solidFill>
                  <a:srgbClr val="C80452"/>
                </a:solidFill>
              </a:rPr>
              <a:t>  </a:t>
            </a:r>
            <a:endParaRPr lang="en-US" sz="2000" dirty="0">
              <a:solidFill>
                <a:srgbClr val="C80452"/>
              </a:solidFill>
            </a:endParaRPr>
          </a:p>
          <a:p>
            <a:endParaRPr lang="en-US" dirty="0"/>
          </a:p>
        </p:txBody>
      </p:sp>
    </p:spTree>
    <p:extLst>
      <p:ext uri="{BB962C8B-B14F-4D97-AF65-F5344CB8AC3E}">
        <p14:creationId xmlns:p14="http://schemas.microsoft.com/office/powerpoint/2010/main" val="244669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makes you a Community Action Agency?</a:t>
            </a:r>
          </a:p>
        </p:txBody>
      </p:sp>
      <p:sp>
        <p:nvSpPr>
          <p:cNvPr id="3" name="Content Placeholder 2"/>
          <p:cNvSpPr>
            <a:spLocks noGrp="1"/>
          </p:cNvSpPr>
          <p:nvPr>
            <p:ph idx="1"/>
          </p:nvPr>
        </p:nvSpPr>
        <p:spPr/>
        <p:txBody>
          <a:bodyPr/>
          <a:lstStyle/>
          <a:p>
            <a:r>
              <a:rPr lang="en-US" dirty="0"/>
              <a:t> Has received designation as a CAA from local or state government</a:t>
            </a:r>
          </a:p>
          <a:p>
            <a:r>
              <a:rPr lang="en-US" dirty="0"/>
              <a:t> Is recognized as an eligible entity by CSBG Act and can receive funding from  the state under CSBG;</a:t>
            </a:r>
          </a:p>
          <a:p>
            <a:r>
              <a:rPr lang="en-US" dirty="0"/>
              <a:t> Tripartite Board; and</a:t>
            </a:r>
          </a:p>
          <a:p>
            <a:r>
              <a:rPr lang="en-US" dirty="0"/>
              <a:t> Belongs to a national and state network of similar agencies.</a:t>
            </a:r>
          </a:p>
          <a:p>
            <a:endParaRPr lang="en-US" dirty="0"/>
          </a:p>
        </p:txBody>
      </p:sp>
    </p:spTree>
    <p:extLst>
      <p:ext uri="{BB962C8B-B14F-4D97-AF65-F5344CB8AC3E}">
        <p14:creationId xmlns:p14="http://schemas.microsoft.com/office/powerpoint/2010/main" val="39835676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533400" y="228600"/>
            <a:ext cx="8229824" cy="1143000"/>
          </a:xfrm>
        </p:spPr>
        <p:txBody>
          <a:bodyPr/>
          <a:lstStyle/>
          <a:p>
            <a:r>
              <a:rPr lang="en-US" altLang="en-US" dirty="0" smtClean="0">
                <a:solidFill>
                  <a:schemeClr val="tx2"/>
                </a:solidFill>
              </a:rPr>
              <a:t>Contact Information </a:t>
            </a:r>
          </a:p>
        </p:txBody>
      </p:sp>
      <p:sp>
        <p:nvSpPr>
          <p:cNvPr id="3" name="Content Placeholder 2"/>
          <p:cNvSpPr>
            <a:spLocks noGrp="1"/>
          </p:cNvSpPr>
          <p:nvPr>
            <p:ph idx="1"/>
          </p:nvPr>
        </p:nvSpPr>
        <p:spPr>
          <a:xfrm>
            <a:off x="497958" y="1447800"/>
            <a:ext cx="8229824" cy="4466034"/>
          </a:xfrm>
        </p:spPr>
        <p:txBody>
          <a:bodyPr>
            <a:normAutofit fontScale="70000" lnSpcReduction="20000"/>
          </a:bodyPr>
          <a:lstStyle/>
          <a:p>
            <a:pPr marL="0" indent="0" algn="ctr">
              <a:spcBef>
                <a:spcPts val="0"/>
              </a:spcBef>
              <a:buNone/>
              <a:defRPr/>
            </a:pPr>
            <a:endParaRPr lang="en-US" sz="2100" kern="0" dirty="0">
              <a:solidFill>
                <a:srgbClr val="000000"/>
              </a:solidFill>
            </a:endParaRPr>
          </a:p>
          <a:p>
            <a:pPr marL="0" indent="0" algn="ctr">
              <a:buNone/>
            </a:pPr>
            <a:r>
              <a:rPr lang="en-US" dirty="0">
                <a:solidFill>
                  <a:schemeClr val="tx1"/>
                </a:solidFill>
              </a:rPr>
              <a:t>Courtney Kohler, CCAP, NCRT</a:t>
            </a:r>
            <a:br>
              <a:rPr lang="en-US" dirty="0">
                <a:solidFill>
                  <a:schemeClr val="tx1"/>
                </a:solidFill>
              </a:rPr>
            </a:br>
            <a:r>
              <a:rPr lang="en-US" dirty="0">
                <a:solidFill>
                  <a:schemeClr val="tx1"/>
                </a:solidFill>
              </a:rPr>
              <a:t>Senior Associate</a:t>
            </a:r>
            <a:br>
              <a:rPr lang="en-US" dirty="0">
                <a:solidFill>
                  <a:schemeClr val="tx1"/>
                </a:solidFill>
              </a:rPr>
            </a:br>
            <a:r>
              <a:rPr lang="en-US" dirty="0">
                <a:solidFill>
                  <a:schemeClr val="tx1"/>
                </a:solidFill>
              </a:rPr>
              <a:t>Community Action Partnership</a:t>
            </a:r>
          </a:p>
          <a:p>
            <a:pPr marL="0" indent="0" algn="ctr">
              <a:spcBef>
                <a:spcPts val="0"/>
              </a:spcBef>
              <a:buNone/>
              <a:defRPr/>
            </a:pPr>
            <a:r>
              <a:rPr lang="en-US" dirty="0">
                <a:solidFill>
                  <a:schemeClr val="tx1"/>
                </a:solidFill>
                <a:hlinkClick r:id="rId3"/>
              </a:rPr>
              <a:t>ckohler@communityactionpartnership.com</a:t>
            </a:r>
            <a:r>
              <a:rPr lang="en-US" dirty="0">
                <a:solidFill>
                  <a:schemeClr val="tx1"/>
                </a:solidFill>
              </a:rPr>
              <a:t> </a:t>
            </a:r>
            <a:endParaRPr lang="en-US" dirty="0" smtClean="0">
              <a:solidFill>
                <a:schemeClr val="tx1"/>
              </a:solidFill>
            </a:endParaRPr>
          </a:p>
          <a:p>
            <a:pPr marL="0" indent="0" algn="ctr">
              <a:spcBef>
                <a:spcPts val="0"/>
              </a:spcBef>
              <a:buNone/>
              <a:defRPr/>
            </a:pPr>
            <a:endParaRPr lang="en-US" kern="0" dirty="0">
              <a:solidFill>
                <a:srgbClr val="000000"/>
              </a:solidFill>
            </a:endParaRPr>
          </a:p>
          <a:p>
            <a:pPr marL="0" indent="0" algn="ctr">
              <a:spcBef>
                <a:spcPts val="0"/>
              </a:spcBef>
              <a:buNone/>
              <a:defRPr/>
            </a:pPr>
            <a:r>
              <a:rPr lang="en-US" kern="0" dirty="0" smtClean="0">
                <a:solidFill>
                  <a:srgbClr val="000000"/>
                </a:solidFill>
              </a:rPr>
              <a:t>Jarle </a:t>
            </a:r>
            <a:r>
              <a:rPr lang="en-US" kern="0" dirty="0" smtClean="0">
                <a:solidFill>
                  <a:srgbClr val="000000"/>
                </a:solidFill>
              </a:rPr>
              <a:t>Crocker, PhD, NCRT</a:t>
            </a:r>
          </a:p>
          <a:p>
            <a:pPr marL="0" indent="0" algn="ctr">
              <a:spcBef>
                <a:spcPts val="0"/>
              </a:spcBef>
              <a:buNone/>
              <a:defRPr/>
            </a:pPr>
            <a:r>
              <a:rPr lang="en-US" kern="0" dirty="0" smtClean="0">
                <a:solidFill>
                  <a:srgbClr val="000000"/>
                </a:solidFill>
              </a:rPr>
              <a:t>Director of Training and Technical Assistance</a:t>
            </a:r>
          </a:p>
          <a:p>
            <a:pPr marL="0" indent="0" algn="ctr">
              <a:spcBef>
                <a:spcPts val="0"/>
              </a:spcBef>
              <a:buNone/>
              <a:defRPr/>
            </a:pPr>
            <a:r>
              <a:rPr lang="en-US" kern="0" dirty="0" smtClean="0">
                <a:solidFill>
                  <a:srgbClr val="000000"/>
                </a:solidFill>
              </a:rPr>
              <a:t>Community Action Partnership</a:t>
            </a:r>
          </a:p>
          <a:p>
            <a:pPr marL="0" indent="0" algn="ctr">
              <a:spcBef>
                <a:spcPts val="0"/>
              </a:spcBef>
              <a:buNone/>
              <a:defRPr/>
            </a:pPr>
            <a:r>
              <a:rPr lang="en-US" kern="0" dirty="0">
                <a:solidFill>
                  <a:srgbClr val="000000"/>
                </a:solidFill>
                <a:hlinkClick r:id="rId4"/>
              </a:rPr>
              <a:t>J</a:t>
            </a:r>
            <a:r>
              <a:rPr lang="en-US" kern="0" dirty="0" smtClean="0">
                <a:solidFill>
                  <a:srgbClr val="000000"/>
                </a:solidFill>
                <a:hlinkClick r:id="rId4"/>
              </a:rPr>
              <a:t>crocker@communityactionpartnership.com</a:t>
            </a:r>
            <a:endParaRPr lang="en-US" kern="0" dirty="0" smtClean="0">
              <a:solidFill>
                <a:srgbClr val="000000"/>
              </a:solidFill>
            </a:endParaRPr>
          </a:p>
          <a:p>
            <a:pPr marL="0" indent="0" algn="ctr">
              <a:spcBef>
                <a:spcPts val="0"/>
              </a:spcBef>
              <a:buNone/>
              <a:defRPr/>
            </a:pPr>
            <a:endParaRPr lang="en-US" kern="0" dirty="0">
              <a:solidFill>
                <a:srgbClr val="000000"/>
              </a:solidFill>
            </a:endParaRPr>
          </a:p>
          <a:p>
            <a:pPr marL="0" indent="0" algn="ctr">
              <a:spcBef>
                <a:spcPts val="0"/>
              </a:spcBef>
              <a:buNone/>
              <a:defRPr/>
            </a:pPr>
            <a:r>
              <a:rPr lang="en-US" kern="0" dirty="0" smtClean="0">
                <a:solidFill>
                  <a:srgbClr val="000000"/>
                </a:solidFill>
              </a:rPr>
              <a:t>Lisa An</a:t>
            </a:r>
          </a:p>
          <a:p>
            <a:pPr marL="0" indent="0" algn="ctr">
              <a:spcBef>
                <a:spcPts val="0"/>
              </a:spcBef>
              <a:buNone/>
              <a:defRPr/>
            </a:pPr>
            <a:r>
              <a:rPr lang="en-US" kern="0" dirty="0" smtClean="0">
                <a:solidFill>
                  <a:srgbClr val="000000"/>
                </a:solidFill>
              </a:rPr>
              <a:t>Program Associate</a:t>
            </a:r>
          </a:p>
          <a:p>
            <a:pPr marL="0" indent="0" algn="ctr">
              <a:spcBef>
                <a:spcPts val="0"/>
              </a:spcBef>
              <a:buNone/>
              <a:defRPr/>
            </a:pPr>
            <a:r>
              <a:rPr lang="en-US" kern="0" dirty="0" smtClean="0">
                <a:solidFill>
                  <a:srgbClr val="000000"/>
                </a:solidFill>
              </a:rPr>
              <a:t>Community Action Partnership</a:t>
            </a:r>
          </a:p>
          <a:p>
            <a:pPr marL="0" indent="0" algn="ctr">
              <a:spcBef>
                <a:spcPts val="0"/>
              </a:spcBef>
              <a:buNone/>
              <a:defRPr/>
            </a:pPr>
            <a:r>
              <a:rPr lang="en-US" kern="0" dirty="0" smtClean="0">
                <a:solidFill>
                  <a:srgbClr val="000000"/>
                </a:solidFill>
                <a:hlinkClick r:id="rId5"/>
              </a:rPr>
              <a:t>Lan@communityactionpartnership.com</a:t>
            </a:r>
            <a:endParaRPr lang="en-US" kern="0" dirty="0" smtClean="0">
              <a:solidFill>
                <a:srgbClr val="000000"/>
              </a:solidFill>
            </a:endParaRPr>
          </a:p>
          <a:p>
            <a:pPr marL="0" indent="0" algn="ctr">
              <a:spcBef>
                <a:spcPts val="0"/>
              </a:spcBef>
              <a:buNone/>
              <a:defRPr/>
            </a:pPr>
            <a:endParaRPr lang="en-US" kern="0" dirty="0">
              <a:solidFill>
                <a:srgbClr val="000000"/>
              </a:solidFill>
            </a:endParaRPr>
          </a:p>
          <a:p>
            <a:pPr marL="0" indent="0" algn="ctr">
              <a:spcBef>
                <a:spcPts val="0"/>
              </a:spcBef>
              <a:buNone/>
              <a:defRPr/>
            </a:pPr>
            <a:endParaRPr lang="en-US" kern="0" dirty="0">
              <a:solidFill>
                <a:srgbClr val="000000"/>
              </a:solidFill>
            </a:endParaRPr>
          </a:p>
          <a:p>
            <a:pPr marL="0" indent="0" algn="ctr">
              <a:spcBef>
                <a:spcPts val="0"/>
              </a:spcBef>
              <a:buNone/>
              <a:defRPr/>
            </a:pPr>
            <a:endParaRPr lang="en-US" kern="0" dirty="0">
              <a:solidFill>
                <a:srgbClr val="000000"/>
              </a:solidFill>
            </a:endParaRPr>
          </a:p>
          <a:p>
            <a:pPr marL="0" indent="0" algn="ctr">
              <a:spcBef>
                <a:spcPts val="0"/>
              </a:spcBef>
              <a:buNone/>
              <a:defRPr/>
            </a:pPr>
            <a:endParaRPr lang="en-US" sz="2100" kern="0" dirty="0">
              <a:solidFill>
                <a:srgbClr val="000000"/>
              </a:solidFill>
            </a:endParaRPr>
          </a:p>
          <a:p>
            <a:pPr marL="109722" indent="0" algn="ctr">
              <a:buNone/>
              <a:defRPr/>
            </a:pPr>
            <a:endParaRPr lang="en-US" sz="2100" kern="0" dirty="0">
              <a:solidFill>
                <a:srgbClr val="000000"/>
              </a:solidFill>
            </a:endParaRPr>
          </a:p>
          <a:p>
            <a:pPr marL="0" indent="0" algn="ctr">
              <a:spcBef>
                <a:spcPts val="0"/>
              </a:spcBef>
              <a:buNone/>
              <a:defRPr/>
            </a:pPr>
            <a:endParaRPr lang="en-US" sz="2100" kern="0" dirty="0">
              <a:solidFill>
                <a:srgbClr val="000000"/>
              </a:solidFill>
            </a:endParaRPr>
          </a:p>
          <a:p>
            <a:pPr marL="0" indent="0" algn="ctr">
              <a:spcBef>
                <a:spcPts val="0"/>
              </a:spcBef>
              <a:buNone/>
              <a:defRPr/>
            </a:pPr>
            <a:endParaRPr lang="en-US" sz="900" i="1" kern="0" dirty="0">
              <a:solidFill>
                <a:srgbClr val="000000"/>
              </a:solidFill>
              <a:latin typeface="Formata-LightItalic"/>
            </a:endParaRPr>
          </a:p>
          <a:p>
            <a:pPr marL="0" indent="0" algn="ctr">
              <a:spcBef>
                <a:spcPts val="0"/>
              </a:spcBef>
              <a:buNone/>
              <a:defRPr/>
            </a:pPr>
            <a:endParaRPr lang="en-US" sz="2400" kern="0" dirty="0">
              <a:solidFill>
                <a:srgbClr val="000000"/>
              </a:solidFill>
            </a:endParaRPr>
          </a:p>
        </p:txBody>
      </p:sp>
    </p:spTree>
    <p:extLst>
      <p:ext uri="{BB962C8B-B14F-4D97-AF65-F5344CB8AC3E}">
        <p14:creationId xmlns:p14="http://schemas.microsoft.com/office/powerpoint/2010/main" val="231732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CAAs Are Unique</a:t>
            </a:r>
          </a:p>
        </p:txBody>
      </p:sp>
      <p:sp>
        <p:nvSpPr>
          <p:cNvPr id="3" name="Content Placeholder 2"/>
          <p:cNvSpPr>
            <a:spLocks noGrp="1"/>
          </p:cNvSpPr>
          <p:nvPr>
            <p:ph idx="1"/>
          </p:nvPr>
        </p:nvSpPr>
        <p:spPr/>
        <p:txBody>
          <a:bodyPr/>
          <a:lstStyle/>
          <a:p>
            <a:r>
              <a:rPr lang="en-US" dirty="0"/>
              <a:t>CAAs:</a:t>
            </a:r>
          </a:p>
          <a:p>
            <a:pPr lvl="1"/>
            <a:r>
              <a:rPr lang="en-US" dirty="0"/>
              <a:t>Revitalize Communities</a:t>
            </a:r>
          </a:p>
          <a:p>
            <a:pPr lvl="1"/>
            <a:r>
              <a:rPr lang="en-US" dirty="0"/>
              <a:t>Empower Families</a:t>
            </a:r>
          </a:p>
          <a:p>
            <a:pPr lvl="1"/>
            <a:r>
              <a:rPr lang="en-US" dirty="0"/>
              <a:t>Reduce Poverty </a:t>
            </a:r>
          </a:p>
          <a:p>
            <a:r>
              <a:rPr lang="en-US" dirty="0"/>
              <a:t>Flexibility</a:t>
            </a:r>
          </a:p>
          <a:p>
            <a:r>
              <a:rPr lang="en-US" dirty="0"/>
              <a:t>Immediacy </a:t>
            </a:r>
          </a:p>
          <a:p>
            <a:r>
              <a:rPr lang="en-US" dirty="0"/>
              <a:t>Community Catalyst and Coordination</a:t>
            </a:r>
          </a:p>
          <a:p>
            <a:endParaRPr lang="en-US" dirty="0"/>
          </a:p>
        </p:txBody>
      </p:sp>
      <p:pic>
        <p:nvPicPr>
          <p:cNvPr id="4" name="Picture 3"/>
          <p:cNvPicPr>
            <a:picLocks noChangeAspect="1"/>
          </p:cNvPicPr>
          <p:nvPr/>
        </p:nvPicPr>
        <p:blipFill>
          <a:blip r:embed="rId3"/>
          <a:stretch>
            <a:fillRect/>
          </a:stretch>
        </p:blipFill>
        <p:spPr>
          <a:xfrm>
            <a:off x="4737651" y="1905000"/>
            <a:ext cx="3919023" cy="2198246"/>
          </a:xfrm>
          <a:prstGeom prst="rect">
            <a:avLst/>
          </a:prstGeom>
        </p:spPr>
      </p:pic>
    </p:spTree>
    <p:extLst>
      <p:ext uri="{BB962C8B-B14F-4D97-AF65-F5344CB8AC3E}">
        <p14:creationId xmlns:p14="http://schemas.microsoft.com/office/powerpoint/2010/main" val="2763996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Community Action Agency’s </a:t>
            </a:r>
            <a:r>
              <a:rPr lang="en-US" dirty="0" smtClean="0"/>
              <a:t>Mode </a:t>
            </a:r>
            <a:r>
              <a:rPr lang="en-US" dirty="0"/>
              <a:t>of Operation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8556501"/>
              </p:ext>
            </p:extLst>
          </p:nvPr>
        </p:nvGraphicFramePr>
        <p:xfrm>
          <a:off x="76200" y="1417638"/>
          <a:ext cx="8991600" cy="4754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3442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1859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1859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1859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1859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7497</TotalTime>
  <Words>5368</Words>
  <Application>Microsoft Office PowerPoint</Application>
  <PresentationFormat>On-screen Show (4:3)</PresentationFormat>
  <Paragraphs>639</Paragraphs>
  <Slides>70</Slides>
  <Notes>50</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70</vt:i4>
      </vt:variant>
    </vt:vector>
  </HeadingPairs>
  <TitlesOfParts>
    <vt:vector size="88" baseType="lpstr">
      <vt:lpstr>Arial</vt:lpstr>
      <vt:lpstr>Calibri</vt:lpstr>
      <vt:lpstr>Calibri Light</vt:lpstr>
      <vt:lpstr>Formata-LightItalic</vt:lpstr>
      <vt:lpstr>Georgia</vt:lpstr>
      <vt:lpstr>Gill Sans MT Condensed</vt:lpstr>
      <vt:lpstr>Helvetica Light</vt:lpstr>
      <vt:lpstr>Roboto Slab</vt:lpstr>
      <vt:lpstr>Segoe Print</vt:lpstr>
      <vt:lpstr>Source Sans Pro</vt:lpstr>
      <vt:lpstr>Times New Roman</vt:lpstr>
      <vt:lpstr>Tw Cen MT</vt:lpstr>
      <vt:lpstr>Wingdings</vt:lpstr>
      <vt:lpstr>Office Theme</vt:lpstr>
      <vt:lpstr>1_Office Theme</vt:lpstr>
      <vt:lpstr>2_Office Theme</vt:lpstr>
      <vt:lpstr>3_Office Theme</vt:lpstr>
      <vt:lpstr>4_Office Theme</vt:lpstr>
      <vt:lpstr>PowerPoint Presentation</vt:lpstr>
      <vt:lpstr>Introductions</vt:lpstr>
      <vt:lpstr>Agenda</vt:lpstr>
      <vt:lpstr>The Partnership</vt:lpstr>
      <vt:lpstr>Promise of Community Action </vt:lpstr>
      <vt:lpstr>Board Basics</vt:lpstr>
      <vt:lpstr>What makes you a Community Action Agency?</vt:lpstr>
      <vt:lpstr>Why CAAs Are Unique</vt:lpstr>
      <vt:lpstr>Community Action Agency’s Mode of Operation</vt:lpstr>
      <vt:lpstr>Rules Governing Tripartite Boards</vt:lpstr>
      <vt:lpstr>Federal CSBG Act: Purposes &amp; Goals</vt:lpstr>
      <vt:lpstr>Federal CSBG Act: Purposes &amp; Goals</vt:lpstr>
      <vt:lpstr>Guidance on Tripartite Boards</vt:lpstr>
      <vt:lpstr>The Importance of Community Action</vt:lpstr>
      <vt:lpstr>Roles &amp; Responsibilities </vt:lpstr>
      <vt:lpstr>What does dating have to do with board membership? </vt:lpstr>
      <vt:lpstr>A Two-Way Investment</vt:lpstr>
      <vt:lpstr>PowerPoint Presentation</vt:lpstr>
      <vt:lpstr>The Board’s Purpose  </vt:lpstr>
      <vt:lpstr>PowerPoint Presentation</vt:lpstr>
      <vt:lpstr>Board Selection</vt:lpstr>
      <vt:lpstr>Tripartite Boards – Composition and Selection</vt:lpstr>
      <vt:lpstr>Public Sector</vt:lpstr>
      <vt:lpstr>Low-Income Sector</vt:lpstr>
      <vt:lpstr>Private Sector</vt:lpstr>
      <vt:lpstr>Board Size</vt:lpstr>
      <vt:lpstr>Board Members’ Terms</vt:lpstr>
      <vt:lpstr>Strategies for Board Recruitment</vt:lpstr>
      <vt:lpstr>Strategies for Board Recruitment</vt:lpstr>
      <vt:lpstr>Strategies for Board Retention</vt:lpstr>
      <vt:lpstr>Strategies for Board Retention</vt:lpstr>
      <vt:lpstr>Orienting New Board Members</vt:lpstr>
      <vt:lpstr>Orientation Components: Organizational Documents</vt:lpstr>
      <vt:lpstr>Orientation Components: Board Documents</vt:lpstr>
      <vt:lpstr>Job Description – A Key Tool</vt:lpstr>
      <vt:lpstr>Lunch</vt:lpstr>
      <vt:lpstr>Board Responsibilities</vt:lpstr>
      <vt:lpstr>#1: Set Direction </vt:lpstr>
      <vt:lpstr>#2: Ensure Necessary Resources</vt:lpstr>
      <vt:lpstr>#3: Provide Oversight</vt:lpstr>
      <vt:lpstr>#4: Tend to Board Structure &amp; Operation</vt:lpstr>
      <vt:lpstr>Board Member Duties</vt:lpstr>
      <vt:lpstr>Board Member Rights</vt:lpstr>
      <vt:lpstr>Board Member Standards</vt:lpstr>
      <vt:lpstr>Standards</vt:lpstr>
      <vt:lpstr>Standards</vt:lpstr>
      <vt:lpstr>PowerPoint Presentation</vt:lpstr>
      <vt:lpstr>What is the relationship between the board and the executive director?</vt:lpstr>
      <vt:lpstr>Characteristics of a Great Board</vt:lpstr>
      <vt:lpstr>Effective Governance </vt:lpstr>
      <vt:lpstr>Leadership &amp; Engagement</vt:lpstr>
      <vt:lpstr>Community Needs Assessment</vt:lpstr>
      <vt:lpstr>Strategic Planning</vt:lpstr>
      <vt:lpstr>Monitoring</vt:lpstr>
      <vt:lpstr>Fiscal</vt:lpstr>
      <vt:lpstr>Big Picture:  Board Cliff Notes</vt:lpstr>
      <vt:lpstr>ROMA Next Generation</vt:lpstr>
      <vt:lpstr>National Theory of Change</vt:lpstr>
      <vt:lpstr>CSBG Organizational Standards</vt:lpstr>
      <vt:lpstr>T/A Guides Toolkits and Webinars  for Each of the Nine Categories</vt:lpstr>
      <vt:lpstr>CSBG Organizational Standards</vt:lpstr>
      <vt:lpstr>Boards of Directors/Advisory Boards</vt:lpstr>
      <vt:lpstr>Community Action Partnership YouTube Channel-Board Videos</vt:lpstr>
      <vt:lpstr>What Are the Community Action Standards of Excellence?</vt:lpstr>
      <vt:lpstr>PowerPoint Presentation</vt:lpstr>
      <vt:lpstr>Online Resources for CA Boards</vt:lpstr>
      <vt:lpstr>www.communityactionpartnership.com </vt:lpstr>
      <vt:lpstr>      CSBG T/TA Resource Center</vt:lpstr>
      <vt:lpstr>Additional Resources</vt:lpstr>
      <vt:lpstr>Contact Information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Harlow</dc:creator>
  <cp:lastModifiedBy>Courtney Kohler</cp:lastModifiedBy>
  <cp:revision>279</cp:revision>
  <cp:lastPrinted>2015-05-05T16:29:19Z</cp:lastPrinted>
  <dcterms:created xsi:type="dcterms:W3CDTF">2012-04-02T14:37:36Z</dcterms:created>
  <dcterms:modified xsi:type="dcterms:W3CDTF">2017-05-12T20:30:46Z</dcterms:modified>
</cp:coreProperties>
</file>